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84" r:id="rId1"/>
  </p:sldMasterIdLst>
  <p:notesMasterIdLst>
    <p:notesMasterId r:id="rId16"/>
  </p:notesMasterIdLst>
  <p:handoutMasterIdLst>
    <p:handoutMasterId r:id="rId17"/>
  </p:handoutMasterIdLst>
  <p:sldIdLst>
    <p:sldId id="272" r:id="rId2"/>
    <p:sldId id="257" r:id="rId3"/>
    <p:sldId id="297" r:id="rId4"/>
    <p:sldId id="303" r:id="rId5"/>
    <p:sldId id="308" r:id="rId6"/>
    <p:sldId id="310" r:id="rId7"/>
    <p:sldId id="307" r:id="rId8"/>
    <p:sldId id="304" r:id="rId9"/>
    <p:sldId id="305" r:id="rId10"/>
    <p:sldId id="299" r:id="rId11"/>
    <p:sldId id="300" r:id="rId12"/>
    <p:sldId id="301" r:id="rId13"/>
    <p:sldId id="306" r:id="rId14"/>
    <p:sldId id="309" r:id="rId15"/>
  </p:sldIdLst>
  <p:sldSz cx="9144000" cy="6858000" type="screen4x3"/>
  <p:notesSz cx="8218488" cy="10771188"/>
  <p:defaultTextStyle>
    <a:defPPr>
      <a:defRPr lang="en-US"/>
    </a:defPPr>
    <a:lvl1pPr algn="l" rtl="0" fontAlgn="base">
      <a:lnSpc>
        <a:spcPct val="85000"/>
      </a:lnSpc>
      <a:spcBef>
        <a:spcPct val="50000"/>
      </a:spcBef>
      <a:spcAft>
        <a:spcPct val="0"/>
      </a:spcAft>
      <a:defRPr sz="2000" kern="1200">
        <a:solidFill>
          <a:schemeClr val="tx1"/>
        </a:solidFill>
        <a:latin typeface="Arial" charset="0"/>
        <a:ea typeface="+mn-ea"/>
        <a:cs typeface="+mn-cs"/>
      </a:defRPr>
    </a:lvl1pPr>
    <a:lvl2pPr marL="457200" algn="l" rtl="0" fontAlgn="base">
      <a:lnSpc>
        <a:spcPct val="85000"/>
      </a:lnSpc>
      <a:spcBef>
        <a:spcPct val="50000"/>
      </a:spcBef>
      <a:spcAft>
        <a:spcPct val="0"/>
      </a:spcAft>
      <a:defRPr sz="2000" kern="1200">
        <a:solidFill>
          <a:schemeClr val="tx1"/>
        </a:solidFill>
        <a:latin typeface="Arial" charset="0"/>
        <a:ea typeface="+mn-ea"/>
        <a:cs typeface="+mn-cs"/>
      </a:defRPr>
    </a:lvl2pPr>
    <a:lvl3pPr marL="914400" algn="l" rtl="0" fontAlgn="base">
      <a:lnSpc>
        <a:spcPct val="85000"/>
      </a:lnSpc>
      <a:spcBef>
        <a:spcPct val="50000"/>
      </a:spcBef>
      <a:spcAft>
        <a:spcPct val="0"/>
      </a:spcAft>
      <a:defRPr sz="2000" kern="1200">
        <a:solidFill>
          <a:schemeClr val="tx1"/>
        </a:solidFill>
        <a:latin typeface="Arial" charset="0"/>
        <a:ea typeface="+mn-ea"/>
        <a:cs typeface="+mn-cs"/>
      </a:defRPr>
    </a:lvl3pPr>
    <a:lvl4pPr marL="1371600" algn="l" rtl="0" fontAlgn="base">
      <a:lnSpc>
        <a:spcPct val="85000"/>
      </a:lnSpc>
      <a:spcBef>
        <a:spcPct val="50000"/>
      </a:spcBef>
      <a:spcAft>
        <a:spcPct val="0"/>
      </a:spcAft>
      <a:defRPr sz="2000" kern="1200">
        <a:solidFill>
          <a:schemeClr val="tx1"/>
        </a:solidFill>
        <a:latin typeface="Arial" charset="0"/>
        <a:ea typeface="+mn-ea"/>
        <a:cs typeface="+mn-cs"/>
      </a:defRPr>
    </a:lvl4pPr>
    <a:lvl5pPr marL="1828800" algn="l" rtl="0" fontAlgn="base">
      <a:lnSpc>
        <a:spcPct val="85000"/>
      </a:lnSpc>
      <a:spcBef>
        <a:spcPct val="5000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FFFFFF"/>
    <a:srgbClr val="FFC000"/>
    <a:srgbClr val="F79646"/>
    <a:srgbClr val="D6D6F5"/>
    <a:srgbClr val="DC0A00"/>
    <a:srgbClr val="BFBFBF"/>
    <a:srgbClr val="BE8235"/>
    <a:srgbClr val="BE8C35"/>
    <a:srgbClr val="C88C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淺色樣式 1 - 輔色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淺色樣式 1 - 輔色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淺色樣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14" autoAdjust="0"/>
    <p:restoredTop sz="79606" autoAdjust="0"/>
  </p:normalViewPr>
  <p:slideViewPr>
    <p:cSldViewPr snapToGrid="0">
      <p:cViewPr varScale="1">
        <p:scale>
          <a:sx n="57" d="100"/>
          <a:sy n="57" d="100"/>
        </p:scale>
        <p:origin x="-2016" y="-78"/>
      </p:cViewPr>
      <p:guideLst>
        <p:guide orient="horz" pos="1012"/>
        <p:guide pos="5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___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___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yoshi\Google%20Drive\Multicore%20Group%20Docs\Group%20Meeting%20Slides%20(NTHU)\05-31-2012(@NTHU)\od_siz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3"/>
          <c:order val="0"/>
          <c:tx>
            <c:strRef>
              <c:f>'IMB New'!$U$4</c:f>
              <c:strCache>
                <c:ptCount val="1"/>
                <c:pt idx="0">
                  <c:v>100</c:v>
                </c:pt>
              </c:strCache>
            </c:strRef>
          </c:tx>
          <c:marker>
            <c:symbol val="none"/>
          </c:marker>
          <c:cat>
            <c:numRef>
              <c:f>'IMB New'!$N$5:$N$14</c:f>
              <c:numCache>
                <c:formatCode>General</c:formatCode>
                <c:ptCount val="10"/>
                <c:pt idx="0">
                  <c:v>1200</c:v>
                </c:pt>
                <c:pt idx="1">
                  <c:v>1210</c:v>
                </c:pt>
                <c:pt idx="2">
                  <c:v>1220</c:v>
                </c:pt>
                <c:pt idx="3">
                  <c:v>1230</c:v>
                </c:pt>
                <c:pt idx="4">
                  <c:v>1240</c:v>
                </c:pt>
                <c:pt idx="5">
                  <c:v>1250</c:v>
                </c:pt>
                <c:pt idx="6">
                  <c:v>1260</c:v>
                </c:pt>
                <c:pt idx="7">
                  <c:v>1270</c:v>
                </c:pt>
                <c:pt idx="8">
                  <c:v>1280</c:v>
                </c:pt>
                <c:pt idx="9">
                  <c:v>1290</c:v>
                </c:pt>
              </c:numCache>
            </c:numRef>
          </c:cat>
          <c:val>
            <c:numRef>
              <c:f>'IMB New'!$U$5:$U$14</c:f>
              <c:numCache>
                <c:formatCode>General</c:formatCode>
                <c:ptCount val="10"/>
                <c:pt idx="0">
                  <c:v>1.0585858585858585</c:v>
                </c:pt>
                <c:pt idx="1">
                  <c:v>1.0404040404040398</c:v>
                </c:pt>
                <c:pt idx="2">
                  <c:v>0.97575757575757571</c:v>
                </c:pt>
                <c:pt idx="3">
                  <c:v>0.9555555555555556</c:v>
                </c:pt>
                <c:pt idx="4">
                  <c:v>0.92525252525252466</c:v>
                </c:pt>
                <c:pt idx="5">
                  <c:v>0.88686868686868681</c:v>
                </c:pt>
                <c:pt idx="6">
                  <c:v>0.94343434343434351</c:v>
                </c:pt>
                <c:pt idx="7">
                  <c:v>0.87272727272727335</c:v>
                </c:pt>
                <c:pt idx="8">
                  <c:v>0.82020202020202027</c:v>
                </c:pt>
                <c:pt idx="9">
                  <c:v>0.83232323232323302</c:v>
                </c:pt>
              </c:numCache>
            </c:numRef>
          </c:val>
          <c:smooth val="0"/>
        </c:ser>
        <c:ser>
          <c:idx val="4"/>
          <c:order val="1"/>
          <c:tx>
            <c:v>10K</c:v>
          </c:tx>
          <c:marker>
            <c:symbol val="none"/>
          </c:marker>
          <c:cat>
            <c:numRef>
              <c:f>'IMB New'!$N$5:$N$14</c:f>
              <c:numCache>
                <c:formatCode>General</c:formatCode>
                <c:ptCount val="10"/>
                <c:pt idx="0">
                  <c:v>1200</c:v>
                </c:pt>
                <c:pt idx="1">
                  <c:v>1210</c:v>
                </c:pt>
                <c:pt idx="2">
                  <c:v>1220</c:v>
                </c:pt>
                <c:pt idx="3">
                  <c:v>1230</c:v>
                </c:pt>
                <c:pt idx="4">
                  <c:v>1240</c:v>
                </c:pt>
                <c:pt idx="5">
                  <c:v>1250</c:v>
                </c:pt>
                <c:pt idx="6">
                  <c:v>1260</c:v>
                </c:pt>
                <c:pt idx="7">
                  <c:v>1270</c:v>
                </c:pt>
                <c:pt idx="8">
                  <c:v>1280</c:v>
                </c:pt>
                <c:pt idx="9">
                  <c:v>1290</c:v>
                </c:pt>
              </c:numCache>
            </c:numRef>
          </c:cat>
          <c:val>
            <c:numRef>
              <c:f>'IMB New'!$Y$5:$Y$14</c:f>
              <c:numCache>
                <c:formatCode>General</c:formatCode>
                <c:ptCount val="10"/>
                <c:pt idx="0">
                  <c:v>1.0626262626262626</c:v>
                </c:pt>
                <c:pt idx="1">
                  <c:v>1.046464646464645</c:v>
                </c:pt>
                <c:pt idx="2">
                  <c:v>0.96767676767676769</c:v>
                </c:pt>
                <c:pt idx="3">
                  <c:v>0.92727272727272669</c:v>
                </c:pt>
                <c:pt idx="4">
                  <c:v>0.89898989898989956</c:v>
                </c:pt>
                <c:pt idx="5">
                  <c:v>0.85656565656565664</c:v>
                </c:pt>
                <c:pt idx="6">
                  <c:v>0.94545454545454544</c:v>
                </c:pt>
                <c:pt idx="7">
                  <c:v>0.89696969696969753</c:v>
                </c:pt>
                <c:pt idx="8">
                  <c:v>0.82424242424242422</c:v>
                </c:pt>
                <c:pt idx="9">
                  <c:v>0.8181818181818189</c:v>
                </c:pt>
              </c:numCache>
            </c:numRef>
          </c:val>
          <c:smooth val="0"/>
        </c:ser>
        <c:ser>
          <c:idx val="5"/>
          <c:order val="2"/>
          <c:tx>
            <c:v>15K</c:v>
          </c:tx>
          <c:marker>
            <c:symbol val="none"/>
          </c:marker>
          <c:cat>
            <c:numRef>
              <c:f>'IMB New'!$N$5:$N$14</c:f>
              <c:numCache>
                <c:formatCode>General</c:formatCode>
                <c:ptCount val="10"/>
                <c:pt idx="0">
                  <c:v>1200</c:v>
                </c:pt>
                <c:pt idx="1">
                  <c:v>1210</c:v>
                </c:pt>
                <c:pt idx="2">
                  <c:v>1220</c:v>
                </c:pt>
                <c:pt idx="3">
                  <c:v>1230</c:v>
                </c:pt>
                <c:pt idx="4">
                  <c:v>1240</c:v>
                </c:pt>
                <c:pt idx="5">
                  <c:v>1250</c:v>
                </c:pt>
                <c:pt idx="6">
                  <c:v>1260</c:v>
                </c:pt>
                <c:pt idx="7">
                  <c:v>1270</c:v>
                </c:pt>
                <c:pt idx="8">
                  <c:v>1280</c:v>
                </c:pt>
                <c:pt idx="9">
                  <c:v>1290</c:v>
                </c:pt>
              </c:numCache>
            </c:numRef>
          </c:cat>
          <c:val>
            <c:numRef>
              <c:f>'IMB New'!$Z$5:$Z$14</c:f>
              <c:numCache>
                <c:formatCode>General</c:formatCode>
                <c:ptCount val="10"/>
                <c:pt idx="0">
                  <c:v>1.0666666666666667</c:v>
                </c:pt>
                <c:pt idx="1">
                  <c:v>1.0161616161616158</c:v>
                </c:pt>
                <c:pt idx="2">
                  <c:v>0.96767676767676769</c:v>
                </c:pt>
                <c:pt idx="3">
                  <c:v>0.92121212121212037</c:v>
                </c:pt>
                <c:pt idx="4">
                  <c:v>0.91111111111111109</c:v>
                </c:pt>
                <c:pt idx="5">
                  <c:v>0.8464646464646467</c:v>
                </c:pt>
                <c:pt idx="6">
                  <c:v>0.96363636363636351</c:v>
                </c:pt>
                <c:pt idx="7">
                  <c:v>0.85454545454545516</c:v>
                </c:pt>
                <c:pt idx="8">
                  <c:v>0.83838383838383901</c:v>
                </c:pt>
                <c:pt idx="9">
                  <c:v>0.8222222222222223</c:v>
                </c:pt>
              </c:numCache>
            </c:numRef>
          </c:val>
          <c:smooth val="0"/>
        </c:ser>
        <c:dLbls>
          <c:showLegendKey val="0"/>
          <c:showVal val="0"/>
          <c:showCatName val="0"/>
          <c:showSerName val="0"/>
          <c:showPercent val="0"/>
          <c:showBubbleSize val="0"/>
        </c:dLbls>
        <c:marker val="1"/>
        <c:smooth val="0"/>
        <c:axId val="35297920"/>
        <c:axId val="35898112"/>
      </c:lineChart>
      <c:catAx>
        <c:axId val="35297920"/>
        <c:scaling>
          <c:orientation val="minMax"/>
        </c:scaling>
        <c:delete val="0"/>
        <c:axPos val="b"/>
        <c:title>
          <c:tx>
            <c:rich>
              <a:bodyPr/>
              <a:lstStyle/>
              <a:p>
                <a:pPr>
                  <a:defRPr/>
                </a:pPr>
                <a:r>
                  <a:rPr lang="en-US"/>
                  <a:t>Interval of traffic generation (I')</a:t>
                </a:r>
                <a:endParaRPr lang="zh-TW"/>
              </a:p>
            </c:rich>
          </c:tx>
          <c:layout/>
          <c:overlay val="0"/>
        </c:title>
        <c:numFmt formatCode="General" sourceLinked="1"/>
        <c:majorTickMark val="none"/>
        <c:minorTickMark val="none"/>
        <c:tickLblPos val="nextTo"/>
        <c:crossAx val="35898112"/>
        <c:crosses val="autoZero"/>
        <c:auto val="1"/>
        <c:lblAlgn val="ctr"/>
        <c:lblOffset val="100"/>
        <c:noMultiLvlLbl val="0"/>
      </c:catAx>
      <c:valAx>
        <c:axId val="35898112"/>
        <c:scaling>
          <c:orientation val="minMax"/>
          <c:max val="1.3"/>
          <c:min val="0.5"/>
        </c:scaling>
        <c:delete val="0"/>
        <c:axPos val="l"/>
        <c:majorGridlines/>
        <c:title>
          <c:tx>
            <c:rich>
              <a:bodyPr/>
              <a:lstStyle/>
              <a:p>
                <a:pPr>
                  <a:defRPr/>
                </a:pPr>
                <a:r>
                  <a:rPr lang="en-US" dirty="0"/>
                  <a:t> Average network delay (normalized)</a:t>
                </a:r>
                <a:endParaRPr lang="zh-TW" dirty="0"/>
              </a:p>
            </c:rich>
          </c:tx>
          <c:layout>
            <c:manualLayout>
              <c:xMode val="edge"/>
              <c:yMode val="edge"/>
              <c:x val="1.8757570017676594E-2"/>
              <c:y val="3.7582629841396868E-2"/>
            </c:manualLayout>
          </c:layout>
          <c:overlay val="0"/>
        </c:title>
        <c:numFmt formatCode="General" sourceLinked="1"/>
        <c:majorTickMark val="out"/>
        <c:minorTickMark val="none"/>
        <c:tickLblPos val="nextTo"/>
        <c:crossAx val="35297920"/>
        <c:crosses val="autoZero"/>
        <c:crossBetween val="between"/>
      </c:valAx>
    </c:plotArea>
    <c:legend>
      <c:legendPos val="r"/>
      <c:layout>
        <c:manualLayout>
          <c:xMode val="edge"/>
          <c:yMode val="edge"/>
          <c:x val="0.82368036826856761"/>
          <c:y val="0.40746265785281743"/>
          <c:w val="0.17314742283467721"/>
          <c:h val="0.3123714678078916"/>
        </c:manualLayout>
      </c:layout>
      <c:overlay val="0"/>
    </c:legend>
    <c:plotVisOnly val="1"/>
    <c:dispBlanksAs val="gap"/>
    <c:showDLblsOverMax val="0"/>
  </c:chart>
  <c:spPr>
    <a:gradFill rotWithShape="1">
      <a:gsLst>
        <a:gs pos="0">
          <a:srgbClr val="FFFFFF">
            <a:tint val="50000"/>
            <a:satMod val="300000"/>
          </a:srgbClr>
        </a:gs>
        <a:gs pos="35000">
          <a:srgbClr val="FFFFFF">
            <a:tint val="37000"/>
            <a:satMod val="300000"/>
          </a:srgbClr>
        </a:gs>
        <a:gs pos="100000">
          <a:srgbClr val="FFFFFF">
            <a:tint val="15000"/>
            <a:satMod val="350000"/>
          </a:srgbClr>
        </a:gs>
      </a:gsLst>
      <a:lin ang="16200000" scaled="1"/>
    </a:gradFill>
    <a:ln w="9525" cap="flat" cmpd="sng" algn="ctr">
      <a:solidFill>
        <a:srgbClr val="FFFFFF">
          <a:shade val="95000"/>
          <a:satMod val="105000"/>
        </a:srgbClr>
      </a:solidFill>
      <a:prstDash val="solid"/>
    </a:ln>
    <a:effectLst>
      <a:outerShdw blurRad="40000" dist="20000" dir="5400000" rotWithShape="0">
        <a:srgbClr val="000000">
          <a:alpha val="38000"/>
        </a:srgbClr>
      </a:outerShdw>
    </a:effectLst>
  </c:spPr>
  <c:txPr>
    <a:bodyPr/>
    <a:lstStyle/>
    <a:p>
      <a:pPr>
        <a:defRPr>
          <a:solidFill>
            <a:srgbClr val="000000"/>
          </a:solidFill>
          <a:latin typeface="+mn-lt"/>
          <a:ea typeface="+mn-ea"/>
          <a:cs typeface="+mn-cs"/>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604232278127139"/>
          <c:y val="4.9334242096836546E-2"/>
          <c:w val="0.72800387892751661"/>
          <c:h val="0.74512332685816063"/>
        </c:manualLayout>
      </c:layout>
      <c:lineChart>
        <c:grouping val="standard"/>
        <c:varyColors val="0"/>
        <c:ser>
          <c:idx val="3"/>
          <c:order val="0"/>
          <c:tx>
            <c:strRef>
              <c:f>OD!$X$4</c:f>
              <c:strCache>
                <c:ptCount val="1"/>
                <c:pt idx="0">
                  <c:v>100</c:v>
                </c:pt>
              </c:strCache>
            </c:strRef>
          </c:tx>
          <c:marker>
            <c:symbol val="none"/>
          </c:marker>
          <c:cat>
            <c:numRef>
              <c:f>OD!$A$6:$A$15</c:f>
              <c:numCache>
                <c:formatCode>General</c:formatCode>
                <c:ptCount val="10"/>
                <c:pt idx="0">
                  <c:v>800</c:v>
                </c:pt>
                <c:pt idx="1">
                  <c:v>900</c:v>
                </c:pt>
                <c:pt idx="2">
                  <c:v>1000</c:v>
                </c:pt>
                <c:pt idx="3">
                  <c:v>1100</c:v>
                </c:pt>
                <c:pt idx="4">
                  <c:v>1200</c:v>
                </c:pt>
                <c:pt idx="5">
                  <c:v>1300</c:v>
                </c:pt>
                <c:pt idx="6">
                  <c:v>1400</c:v>
                </c:pt>
                <c:pt idx="7">
                  <c:v>1500</c:v>
                </c:pt>
                <c:pt idx="8">
                  <c:v>1600</c:v>
                </c:pt>
                <c:pt idx="9">
                  <c:v>1700</c:v>
                </c:pt>
              </c:numCache>
            </c:numRef>
          </c:cat>
          <c:val>
            <c:numRef>
              <c:f>OD!$X$5:$X$16</c:f>
              <c:numCache>
                <c:formatCode>General</c:formatCode>
                <c:ptCount val="12"/>
                <c:pt idx="0">
                  <c:v>3.3655913978494647</c:v>
                </c:pt>
                <c:pt idx="1">
                  <c:v>3.6881720430107547</c:v>
                </c:pt>
                <c:pt idx="2">
                  <c:v>3.4301075268817205</c:v>
                </c:pt>
                <c:pt idx="3">
                  <c:v>3.2956989247311803</c:v>
                </c:pt>
                <c:pt idx="4">
                  <c:v>3.2258064516129052</c:v>
                </c:pt>
                <c:pt idx="5">
                  <c:v>3.4301075268817205</c:v>
                </c:pt>
                <c:pt idx="6">
                  <c:v>3.6236559139784927</c:v>
                </c:pt>
                <c:pt idx="7">
                  <c:v>1.9086021505376345</c:v>
                </c:pt>
                <c:pt idx="8">
                  <c:v>1.7311827956989239</c:v>
                </c:pt>
                <c:pt idx="9">
                  <c:v>1.4537634408602138</c:v>
                </c:pt>
                <c:pt idx="10">
                  <c:v>1.1397849462365601</c:v>
                </c:pt>
                <c:pt idx="11">
                  <c:v>1.1397849462365601</c:v>
                </c:pt>
              </c:numCache>
            </c:numRef>
          </c:val>
          <c:smooth val="0"/>
        </c:ser>
        <c:ser>
          <c:idx val="1"/>
          <c:order val="1"/>
          <c:tx>
            <c:strRef>
              <c:f>OD!$Z$4</c:f>
              <c:strCache>
                <c:ptCount val="1"/>
                <c:pt idx="0">
                  <c:v>1000</c:v>
                </c:pt>
              </c:strCache>
            </c:strRef>
          </c:tx>
          <c:marker>
            <c:symbol val="none"/>
          </c:marker>
          <c:cat>
            <c:numRef>
              <c:f>OD!$A$6:$A$15</c:f>
              <c:numCache>
                <c:formatCode>General</c:formatCode>
                <c:ptCount val="10"/>
                <c:pt idx="0">
                  <c:v>800</c:v>
                </c:pt>
                <c:pt idx="1">
                  <c:v>900</c:v>
                </c:pt>
                <c:pt idx="2">
                  <c:v>1000</c:v>
                </c:pt>
                <c:pt idx="3">
                  <c:v>1100</c:v>
                </c:pt>
                <c:pt idx="4">
                  <c:v>1200</c:v>
                </c:pt>
                <c:pt idx="5">
                  <c:v>1300</c:v>
                </c:pt>
                <c:pt idx="6">
                  <c:v>1400</c:v>
                </c:pt>
                <c:pt idx="7">
                  <c:v>1500</c:v>
                </c:pt>
                <c:pt idx="8">
                  <c:v>1600</c:v>
                </c:pt>
                <c:pt idx="9">
                  <c:v>1700</c:v>
                </c:pt>
              </c:numCache>
            </c:numRef>
          </c:cat>
          <c:val>
            <c:numRef>
              <c:f>OD!$Z$5:$Z$16</c:f>
              <c:numCache>
                <c:formatCode>General</c:formatCode>
                <c:ptCount val="12"/>
                <c:pt idx="0">
                  <c:v>1.2043010752688172</c:v>
                </c:pt>
                <c:pt idx="1">
                  <c:v>1.2473118279569892</c:v>
                </c:pt>
                <c:pt idx="2">
                  <c:v>1.2043010752688172</c:v>
                </c:pt>
                <c:pt idx="3">
                  <c:v>0.97204301075268862</c:v>
                </c:pt>
                <c:pt idx="4">
                  <c:v>0.97741935483870979</c:v>
                </c:pt>
                <c:pt idx="5">
                  <c:v>0.97634408602150602</c:v>
                </c:pt>
                <c:pt idx="6">
                  <c:v>0.97849462365591455</c:v>
                </c:pt>
                <c:pt idx="7">
                  <c:v>0.97849462365591455</c:v>
                </c:pt>
                <c:pt idx="8">
                  <c:v>0.97849462365591455</c:v>
                </c:pt>
                <c:pt idx="9">
                  <c:v>0.97849462365591455</c:v>
                </c:pt>
                <c:pt idx="10">
                  <c:v>0.97849462365591455</c:v>
                </c:pt>
                <c:pt idx="11">
                  <c:v>0.97849462365591455</c:v>
                </c:pt>
              </c:numCache>
            </c:numRef>
          </c:val>
          <c:smooth val="0"/>
        </c:ser>
        <c:ser>
          <c:idx val="2"/>
          <c:order val="2"/>
          <c:tx>
            <c:strRef>
              <c:f>OD!$AA$4</c:f>
              <c:strCache>
                <c:ptCount val="1"/>
                <c:pt idx="0">
                  <c:v>5000</c:v>
                </c:pt>
              </c:strCache>
            </c:strRef>
          </c:tx>
          <c:marker>
            <c:symbol val="none"/>
          </c:marker>
          <c:cat>
            <c:numRef>
              <c:f>OD!$A$6:$A$15</c:f>
              <c:numCache>
                <c:formatCode>General</c:formatCode>
                <c:ptCount val="10"/>
                <c:pt idx="0">
                  <c:v>800</c:v>
                </c:pt>
                <c:pt idx="1">
                  <c:v>900</c:v>
                </c:pt>
                <c:pt idx="2">
                  <c:v>1000</c:v>
                </c:pt>
                <c:pt idx="3">
                  <c:v>1100</c:v>
                </c:pt>
                <c:pt idx="4">
                  <c:v>1200</c:v>
                </c:pt>
                <c:pt idx="5">
                  <c:v>1300</c:v>
                </c:pt>
                <c:pt idx="6">
                  <c:v>1400</c:v>
                </c:pt>
                <c:pt idx="7">
                  <c:v>1500</c:v>
                </c:pt>
                <c:pt idx="8">
                  <c:v>1600</c:v>
                </c:pt>
                <c:pt idx="9">
                  <c:v>1700</c:v>
                </c:pt>
              </c:numCache>
            </c:numRef>
          </c:cat>
          <c:val>
            <c:numRef>
              <c:f>OD!$AA$5:$AA$16</c:f>
              <c:numCache>
                <c:formatCode>General</c:formatCode>
                <c:ptCount val="12"/>
                <c:pt idx="0">
                  <c:v>1.2043010752688172</c:v>
                </c:pt>
                <c:pt idx="1">
                  <c:v>1.2473118279569892</c:v>
                </c:pt>
                <c:pt idx="2">
                  <c:v>1.2645161290322591</c:v>
                </c:pt>
                <c:pt idx="3">
                  <c:v>0.96559139784946235</c:v>
                </c:pt>
                <c:pt idx="4">
                  <c:v>0.96774193548387266</c:v>
                </c:pt>
                <c:pt idx="5">
                  <c:v>0.96774193548387266</c:v>
                </c:pt>
                <c:pt idx="6">
                  <c:v>0.96774193548387266</c:v>
                </c:pt>
                <c:pt idx="7">
                  <c:v>0.97849462365591455</c:v>
                </c:pt>
                <c:pt idx="8">
                  <c:v>0.97849462365591455</c:v>
                </c:pt>
                <c:pt idx="9">
                  <c:v>0.97849462365591455</c:v>
                </c:pt>
                <c:pt idx="10">
                  <c:v>0.97849462365591455</c:v>
                </c:pt>
                <c:pt idx="11">
                  <c:v>0.97849462365591455</c:v>
                </c:pt>
              </c:numCache>
            </c:numRef>
          </c:val>
          <c:smooth val="0"/>
        </c:ser>
        <c:ser>
          <c:idx val="4"/>
          <c:order val="3"/>
          <c:tx>
            <c:strRef>
              <c:f>OD!$AB$4</c:f>
              <c:strCache>
                <c:ptCount val="1"/>
                <c:pt idx="0">
                  <c:v>10000</c:v>
                </c:pt>
              </c:strCache>
            </c:strRef>
          </c:tx>
          <c:marker>
            <c:symbol val="none"/>
          </c:marker>
          <c:cat>
            <c:numRef>
              <c:f>OD!$A$6:$A$15</c:f>
              <c:numCache>
                <c:formatCode>General</c:formatCode>
                <c:ptCount val="10"/>
                <c:pt idx="0">
                  <c:v>800</c:v>
                </c:pt>
                <c:pt idx="1">
                  <c:v>900</c:v>
                </c:pt>
                <c:pt idx="2">
                  <c:v>1000</c:v>
                </c:pt>
                <c:pt idx="3">
                  <c:v>1100</c:v>
                </c:pt>
                <c:pt idx="4">
                  <c:v>1200</c:v>
                </c:pt>
                <c:pt idx="5">
                  <c:v>1300</c:v>
                </c:pt>
                <c:pt idx="6">
                  <c:v>1400</c:v>
                </c:pt>
                <c:pt idx="7">
                  <c:v>1500</c:v>
                </c:pt>
                <c:pt idx="8">
                  <c:v>1600</c:v>
                </c:pt>
                <c:pt idx="9">
                  <c:v>1700</c:v>
                </c:pt>
              </c:numCache>
            </c:numRef>
          </c:cat>
          <c:val>
            <c:numRef>
              <c:f>OD!$AB$5:$AB$16</c:f>
              <c:numCache>
                <c:formatCode>General</c:formatCode>
                <c:ptCount val="12"/>
                <c:pt idx="0">
                  <c:v>1.2043010752688172</c:v>
                </c:pt>
                <c:pt idx="1">
                  <c:v>1.2473118279569892</c:v>
                </c:pt>
                <c:pt idx="2">
                  <c:v>1.2903225806451613</c:v>
                </c:pt>
                <c:pt idx="3">
                  <c:v>0.96774193548387266</c:v>
                </c:pt>
                <c:pt idx="4">
                  <c:v>0.98172043010752685</c:v>
                </c:pt>
                <c:pt idx="5">
                  <c:v>0.97849462365591455</c:v>
                </c:pt>
                <c:pt idx="6">
                  <c:v>0.97849462365591455</c:v>
                </c:pt>
                <c:pt idx="7">
                  <c:v>0.97849462365591455</c:v>
                </c:pt>
                <c:pt idx="8">
                  <c:v>0.97849462365591455</c:v>
                </c:pt>
                <c:pt idx="9">
                  <c:v>0.97849462365591455</c:v>
                </c:pt>
                <c:pt idx="10">
                  <c:v>0.97849462365591455</c:v>
                </c:pt>
                <c:pt idx="11">
                  <c:v>0.97849462365591455</c:v>
                </c:pt>
              </c:numCache>
            </c:numRef>
          </c:val>
          <c:smooth val="0"/>
        </c:ser>
        <c:dLbls>
          <c:showLegendKey val="0"/>
          <c:showVal val="0"/>
          <c:showCatName val="0"/>
          <c:showSerName val="0"/>
          <c:showPercent val="0"/>
          <c:showBubbleSize val="0"/>
        </c:dLbls>
        <c:hiLowLines/>
        <c:marker val="1"/>
        <c:smooth val="0"/>
        <c:axId val="36072064"/>
        <c:axId val="36086528"/>
      </c:lineChart>
      <c:catAx>
        <c:axId val="36072064"/>
        <c:scaling>
          <c:orientation val="minMax"/>
        </c:scaling>
        <c:delete val="0"/>
        <c:axPos val="b"/>
        <c:title>
          <c:tx>
            <c:rich>
              <a:bodyPr/>
              <a:lstStyle/>
              <a:p>
                <a:pPr>
                  <a:defRPr/>
                </a:pPr>
                <a:r>
                  <a:rPr lang="en-US"/>
                  <a:t>Interval of traffic generation (I')</a:t>
                </a:r>
                <a:endParaRPr lang="zh-TW"/>
              </a:p>
            </c:rich>
          </c:tx>
          <c:layout/>
          <c:overlay val="0"/>
        </c:title>
        <c:numFmt formatCode="General" sourceLinked="1"/>
        <c:majorTickMark val="none"/>
        <c:minorTickMark val="none"/>
        <c:tickLblPos val="nextTo"/>
        <c:crossAx val="36086528"/>
        <c:crosses val="autoZero"/>
        <c:auto val="1"/>
        <c:lblAlgn val="ctr"/>
        <c:lblOffset val="100"/>
        <c:noMultiLvlLbl val="0"/>
      </c:catAx>
      <c:valAx>
        <c:axId val="36086528"/>
        <c:scaling>
          <c:orientation val="minMax"/>
        </c:scaling>
        <c:delete val="0"/>
        <c:axPos val="l"/>
        <c:majorGridlines/>
        <c:title>
          <c:tx>
            <c:rich>
              <a:bodyPr/>
              <a:lstStyle/>
              <a:p>
                <a:pPr>
                  <a:defRPr/>
                </a:pPr>
                <a:r>
                  <a:rPr lang="en-US"/>
                  <a:t>Average network delay (normalized)</a:t>
                </a:r>
                <a:endParaRPr lang="zh-TW"/>
              </a:p>
            </c:rich>
          </c:tx>
          <c:layout>
            <c:manualLayout>
              <c:xMode val="edge"/>
              <c:yMode val="edge"/>
              <c:x val="0"/>
              <c:y val="7.2368807765729362E-2"/>
            </c:manualLayout>
          </c:layout>
          <c:overlay val="0"/>
        </c:title>
        <c:numFmt formatCode="General" sourceLinked="1"/>
        <c:majorTickMark val="out"/>
        <c:minorTickMark val="none"/>
        <c:tickLblPos val="nextTo"/>
        <c:crossAx val="36072064"/>
        <c:crosses val="autoZero"/>
        <c:crossBetween val="between"/>
      </c:valAx>
    </c:plotArea>
    <c:legend>
      <c:legendPos val="r"/>
      <c:layout>
        <c:manualLayout>
          <c:xMode val="edge"/>
          <c:yMode val="edge"/>
          <c:x val="0.82039886603345547"/>
          <c:y val="0.38986129227289845"/>
          <c:w val="0.1747634666005182"/>
          <c:h val="0.3123714678078916"/>
        </c:manualLayout>
      </c:layout>
      <c:overlay val="0"/>
    </c:legend>
    <c:plotVisOnly val="1"/>
    <c:dispBlanksAs val="gap"/>
    <c:showDLblsOverMax val="0"/>
  </c:chart>
  <c:spPr>
    <a:gradFill rotWithShape="1">
      <a:gsLst>
        <a:gs pos="0">
          <a:srgbClr val="FFFFFF">
            <a:tint val="50000"/>
            <a:satMod val="300000"/>
          </a:srgbClr>
        </a:gs>
        <a:gs pos="35000">
          <a:srgbClr val="FFFFFF">
            <a:tint val="37000"/>
            <a:satMod val="300000"/>
          </a:srgbClr>
        </a:gs>
        <a:gs pos="100000">
          <a:srgbClr val="FFFFFF">
            <a:tint val="15000"/>
            <a:satMod val="350000"/>
          </a:srgbClr>
        </a:gs>
      </a:gsLst>
      <a:lin ang="16200000" scaled="1"/>
    </a:gradFill>
    <a:ln w="9525" cap="flat" cmpd="sng" algn="ctr">
      <a:solidFill>
        <a:srgbClr val="FFFFFF">
          <a:shade val="95000"/>
          <a:satMod val="105000"/>
        </a:srgbClr>
      </a:solidFill>
      <a:prstDash val="solid"/>
    </a:ln>
    <a:effectLst>
      <a:outerShdw blurRad="40000" dist="20000" dir="5400000" rotWithShape="0">
        <a:srgbClr val="000000">
          <a:alpha val="38000"/>
        </a:srgbClr>
      </a:outerShdw>
    </a:effectLst>
  </c:spPr>
  <c:txPr>
    <a:bodyPr/>
    <a:lstStyle/>
    <a:p>
      <a:pPr>
        <a:defRPr>
          <a:solidFill>
            <a:srgbClr val="000000"/>
          </a:solidFill>
          <a:latin typeface="+mn-lt"/>
          <a:ea typeface="+mn-ea"/>
          <a:cs typeface="+mn-cs"/>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093285214348205"/>
          <c:y val="5.1400554097404488E-2"/>
          <c:w val="0.52931649168853889"/>
          <c:h val="0.8326195683872849"/>
        </c:manualLayout>
      </c:layout>
      <c:lineChart>
        <c:grouping val="standard"/>
        <c:varyColors val="0"/>
        <c:ser>
          <c:idx val="0"/>
          <c:order val="0"/>
          <c:tx>
            <c:strRef>
              <c:f>[od_size.xlsx]工作表1!$I$19</c:f>
              <c:strCache>
                <c:ptCount val="1"/>
                <c:pt idx="0">
                  <c:v>Trace logs</c:v>
                </c:pt>
              </c:strCache>
            </c:strRef>
          </c:tx>
          <c:marker>
            <c:symbol val="none"/>
          </c:marker>
          <c:cat>
            <c:numRef>
              <c:f>[od_size.xlsx]工作表1!$J$18:$M$18</c:f>
              <c:numCache>
                <c:formatCode>General</c:formatCode>
                <c:ptCount val="4"/>
                <c:pt idx="0">
                  <c:v>2</c:v>
                </c:pt>
                <c:pt idx="1">
                  <c:v>50</c:v>
                </c:pt>
                <c:pt idx="2">
                  <c:v>100</c:v>
                </c:pt>
                <c:pt idx="3">
                  <c:v>1000</c:v>
                </c:pt>
              </c:numCache>
            </c:numRef>
          </c:cat>
          <c:val>
            <c:numRef>
              <c:f>[od_size.xlsx]工作表1!$J$19:$M$19</c:f>
              <c:numCache>
                <c:formatCode>General</c:formatCode>
                <c:ptCount val="4"/>
                <c:pt idx="0">
                  <c:v>1300</c:v>
                </c:pt>
                <c:pt idx="1">
                  <c:v>108224</c:v>
                </c:pt>
                <c:pt idx="2">
                  <c:v>221022</c:v>
                </c:pt>
                <c:pt idx="3">
                  <c:v>2401639</c:v>
                </c:pt>
              </c:numCache>
            </c:numRef>
          </c:val>
          <c:smooth val="0"/>
        </c:ser>
        <c:ser>
          <c:idx val="1"/>
          <c:order val="1"/>
          <c:tx>
            <c:strRef>
              <c:f>[od_size.xlsx]工作表1!$I$20</c:f>
              <c:strCache>
                <c:ptCount val="1"/>
                <c:pt idx="0">
                  <c:v>Attackboard</c:v>
                </c:pt>
              </c:strCache>
            </c:strRef>
          </c:tx>
          <c:marker>
            <c:symbol val="none"/>
          </c:marker>
          <c:cat>
            <c:numRef>
              <c:f>[od_size.xlsx]工作表1!$J$18:$M$18</c:f>
              <c:numCache>
                <c:formatCode>General</c:formatCode>
                <c:ptCount val="4"/>
                <c:pt idx="0">
                  <c:v>2</c:v>
                </c:pt>
                <c:pt idx="1">
                  <c:v>50</c:v>
                </c:pt>
                <c:pt idx="2">
                  <c:v>100</c:v>
                </c:pt>
                <c:pt idx="3">
                  <c:v>1000</c:v>
                </c:pt>
              </c:numCache>
            </c:numRef>
          </c:cat>
          <c:val>
            <c:numRef>
              <c:f>[od_size.xlsx]工作表1!$J$20:$M$20</c:f>
              <c:numCache>
                <c:formatCode>General</c:formatCode>
                <c:ptCount val="4"/>
                <c:pt idx="0">
                  <c:v>1600</c:v>
                </c:pt>
                <c:pt idx="1">
                  <c:v>2004</c:v>
                </c:pt>
                <c:pt idx="2">
                  <c:v>2004</c:v>
                </c:pt>
                <c:pt idx="3">
                  <c:v>2004</c:v>
                </c:pt>
              </c:numCache>
            </c:numRef>
          </c:val>
          <c:smooth val="0"/>
        </c:ser>
        <c:dLbls>
          <c:showLegendKey val="0"/>
          <c:showVal val="0"/>
          <c:showCatName val="0"/>
          <c:showSerName val="0"/>
          <c:showPercent val="0"/>
          <c:showBubbleSize val="0"/>
        </c:dLbls>
        <c:marker val="1"/>
        <c:smooth val="0"/>
        <c:axId val="87045632"/>
        <c:axId val="87047168"/>
      </c:lineChart>
      <c:catAx>
        <c:axId val="87045632"/>
        <c:scaling>
          <c:orientation val="minMax"/>
        </c:scaling>
        <c:delete val="0"/>
        <c:axPos val="b"/>
        <c:numFmt formatCode="General" sourceLinked="1"/>
        <c:majorTickMark val="out"/>
        <c:minorTickMark val="none"/>
        <c:tickLblPos val="nextTo"/>
        <c:crossAx val="87047168"/>
        <c:crosses val="autoZero"/>
        <c:auto val="1"/>
        <c:lblAlgn val="ctr"/>
        <c:lblOffset val="100"/>
        <c:noMultiLvlLbl val="0"/>
      </c:catAx>
      <c:valAx>
        <c:axId val="87047168"/>
        <c:scaling>
          <c:logBase val="10"/>
          <c:orientation val="minMax"/>
        </c:scaling>
        <c:delete val="0"/>
        <c:axPos val="l"/>
        <c:majorGridlines/>
        <c:numFmt formatCode="General" sourceLinked="1"/>
        <c:majorTickMark val="out"/>
        <c:minorTickMark val="none"/>
        <c:tickLblPos val="nextTo"/>
        <c:crossAx val="87045632"/>
        <c:crosses val="autoZero"/>
        <c:crossBetween val="between"/>
      </c:valAx>
    </c:plotArea>
    <c:legend>
      <c:legendPos val="r"/>
      <c:layout/>
      <c:overlay val="0"/>
    </c:legend>
    <c:plotVisOnly val="1"/>
    <c:dispBlanksAs val="gap"/>
    <c:showDLblsOverMax val="0"/>
  </c:chart>
  <c:txPr>
    <a:bodyPr/>
    <a:lstStyle/>
    <a:p>
      <a:pPr>
        <a:defRPr sz="20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0.82431</cdr:x>
      <cdr:y>0.18676</cdr:y>
    </cdr:from>
    <cdr:to>
      <cdr:x>0.95386</cdr:x>
      <cdr:y>0.41558</cdr:y>
    </cdr:to>
    <cdr:sp macro="" textlink="">
      <cdr:nvSpPr>
        <cdr:cNvPr id="2" name="文字方塊 1"/>
        <cdr:cNvSpPr txBox="1"/>
      </cdr:nvSpPr>
      <cdr:spPr>
        <a:xfrm xmlns:a="http://schemas.openxmlformats.org/drawingml/2006/main">
          <a:off x="3564148" y="485366"/>
          <a:ext cx="560148" cy="59468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zh-TW" sz="1000" dirty="0">
              <a:latin typeface="Times New Roman" pitchFamily="18" charset="0"/>
              <a:cs typeface="Times New Roman" pitchFamily="18" charset="0"/>
            </a:rPr>
            <a:t>Dependency</a:t>
          </a:r>
          <a:br>
            <a:rPr lang="en-US" altLang="zh-TW" sz="1000" dirty="0">
              <a:latin typeface="Times New Roman" pitchFamily="18" charset="0"/>
              <a:cs typeface="Times New Roman" pitchFamily="18" charset="0"/>
            </a:rPr>
          </a:br>
          <a:r>
            <a:rPr lang="en-US" altLang="zh-TW" sz="1000" dirty="0" smtClean="0">
              <a:latin typeface="Times New Roman" pitchFamily="18" charset="0"/>
              <a:cs typeface="Times New Roman" pitchFamily="18" charset="0"/>
            </a:rPr>
            <a:t>extraction</a:t>
          </a:r>
          <a:r>
            <a:rPr lang="en-US" altLang="zh-TW" sz="1000" dirty="0">
              <a:latin typeface="Times New Roman" pitchFamily="18" charset="0"/>
              <a:cs typeface="Times New Roman" pitchFamily="18" charset="0"/>
            </a:rPr>
            <a:t/>
          </a:r>
          <a:br>
            <a:rPr lang="en-US" altLang="zh-TW" sz="1000" dirty="0">
              <a:latin typeface="Times New Roman" pitchFamily="18" charset="0"/>
              <a:cs typeface="Times New Roman" pitchFamily="18" charset="0"/>
            </a:rPr>
          </a:br>
          <a:r>
            <a:rPr lang="en-US" altLang="zh-TW" sz="1000" dirty="0">
              <a:latin typeface="Times New Roman" pitchFamily="18" charset="0"/>
              <a:cs typeface="Times New Roman" pitchFamily="18" charset="0"/>
            </a:rPr>
            <a:t>interval</a:t>
          </a:r>
          <a:r>
            <a:rPr lang="en-US" altLang="zh-TW" sz="1000" baseline="0" dirty="0">
              <a:latin typeface="Times New Roman" pitchFamily="18" charset="0"/>
              <a:cs typeface="Times New Roman" pitchFamily="18" charset="0"/>
            </a:rPr>
            <a:t> </a:t>
          </a:r>
          <a:r>
            <a:rPr lang="en-US" altLang="zh-TW" sz="1000" i="1" baseline="0" dirty="0">
              <a:latin typeface="Times New Roman" pitchFamily="18" charset="0"/>
              <a:cs typeface="Times New Roman" pitchFamily="18" charset="0"/>
            </a:rPr>
            <a:t>I</a:t>
          </a:r>
          <a:endParaRPr lang="zh-TW" altLang="en-US" sz="1000" i="1" dirty="0">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0.84007</cdr:x>
      <cdr:y>0.18603</cdr:y>
    </cdr:from>
    <cdr:to>
      <cdr:x>0.94173</cdr:x>
      <cdr:y>0.38603</cdr:y>
    </cdr:to>
    <cdr:sp macro="" textlink="">
      <cdr:nvSpPr>
        <cdr:cNvPr id="2" name="文字方塊 1"/>
        <cdr:cNvSpPr txBox="1"/>
      </cdr:nvSpPr>
      <cdr:spPr>
        <a:xfrm xmlns:a="http://schemas.openxmlformats.org/drawingml/2006/main">
          <a:off x="3686954" y="531698"/>
          <a:ext cx="446163" cy="57159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zh-TW" sz="1000" dirty="0">
              <a:latin typeface="Times New Roman" pitchFamily="18" charset="0"/>
              <a:cs typeface="Times New Roman" pitchFamily="18" charset="0"/>
            </a:rPr>
            <a:t>Dependency</a:t>
          </a:r>
          <a:br>
            <a:rPr lang="en-US" altLang="zh-TW" sz="1000" dirty="0">
              <a:latin typeface="Times New Roman" pitchFamily="18" charset="0"/>
              <a:cs typeface="Times New Roman" pitchFamily="18" charset="0"/>
            </a:rPr>
          </a:br>
          <a:r>
            <a:rPr lang="en-US" altLang="zh-TW" sz="1000" dirty="0" smtClean="0">
              <a:latin typeface="Times New Roman" pitchFamily="18" charset="0"/>
              <a:cs typeface="Times New Roman" pitchFamily="18" charset="0"/>
            </a:rPr>
            <a:t>extraction</a:t>
          </a:r>
          <a:r>
            <a:rPr lang="en-US" altLang="zh-TW" sz="1000" dirty="0">
              <a:latin typeface="Times New Roman" pitchFamily="18" charset="0"/>
              <a:cs typeface="Times New Roman" pitchFamily="18" charset="0"/>
            </a:rPr>
            <a:t/>
          </a:r>
          <a:br>
            <a:rPr lang="en-US" altLang="zh-TW" sz="1000" dirty="0">
              <a:latin typeface="Times New Roman" pitchFamily="18" charset="0"/>
              <a:cs typeface="Times New Roman" pitchFamily="18" charset="0"/>
            </a:rPr>
          </a:br>
          <a:r>
            <a:rPr lang="en-US" altLang="zh-TW" sz="1000" dirty="0">
              <a:latin typeface="Times New Roman" pitchFamily="18" charset="0"/>
              <a:cs typeface="Times New Roman" pitchFamily="18" charset="0"/>
            </a:rPr>
            <a:t>interval</a:t>
          </a:r>
          <a:r>
            <a:rPr lang="en-US" altLang="zh-TW" sz="1000" baseline="0" dirty="0">
              <a:latin typeface="Times New Roman" pitchFamily="18" charset="0"/>
              <a:cs typeface="Times New Roman" pitchFamily="18" charset="0"/>
            </a:rPr>
            <a:t> </a:t>
          </a:r>
          <a:r>
            <a:rPr lang="en-US" altLang="zh-TW" sz="1000" i="1" baseline="0" dirty="0">
              <a:latin typeface="Times New Roman" pitchFamily="18" charset="0"/>
              <a:cs typeface="Times New Roman" pitchFamily="18" charset="0"/>
            </a:rPr>
            <a:t>I</a:t>
          </a:r>
          <a:endParaRPr lang="zh-TW" altLang="en-US" sz="1000" i="1" dirty="0">
            <a:latin typeface="Times New Roman" pitchFamily="18" charset="0"/>
            <a:cs typeface="Times New Roman" pitchFamily="18"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0.00938</cdr:x>
      <cdr:y>0.28472</cdr:y>
    </cdr:from>
    <cdr:to>
      <cdr:x>0.07396</cdr:x>
      <cdr:y>0.61806</cdr:y>
    </cdr:to>
    <cdr:sp macro="" textlink="">
      <cdr:nvSpPr>
        <cdr:cNvPr id="2" name="文字方塊 1"/>
        <cdr:cNvSpPr txBox="1"/>
      </cdr:nvSpPr>
      <cdr:spPr>
        <a:xfrm xmlns:a="http://schemas.openxmlformats.org/drawingml/2006/main" rot="16200000">
          <a:off x="-266699" y="1090613"/>
          <a:ext cx="914400" cy="2952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Size (bytes)</a:t>
          </a:r>
        </a:p>
      </cdr:txBody>
    </cdr:sp>
  </cdr:relSizeAnchor>
  <cdr:relSizeAnchor xmlns:cdr="http://schemas.openxmlformats.org/drawingml/2006/chartDrawing">
    <cdr:from>
      <cdr:x>0.7375</cdr:x>
      <cdr:y>0.87326</cdr:y>
    </cdr:from>
    <cdr:to>
      <cdr:x>0.9375</cdr:x>
      <cdr:y>1</cdr:y>
    </cdr:to>
    <cdr:sp macro="" textlink="">
      <cdr:nvSpPr>
        <cdr:cNvPr id="3" name="文字方塊 2"/>
        <cdr:cNvSpPr txBox="1"/>
      </cdr:nvSpPr>
      <cdr:spPr>
        <a:xfrm xmlns:a="http://schemas.openxmlformats.org/drawingml/2006/main">
          <a:off x="3371850" y="2395538"/>
          <a:ext cx="914400" cy="34766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a:t># of</a:t>
          </a:r>
          <a:r>
            <a:rPr lang="en-US" sz="1800" baseline="0"/>
            <a:t> frames</a:t>
          </a:r>
          <a:endParaRPr lang="en-US" sz="18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9933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096963" y="5113338"/>
            <a:ext cx="6024562" cy="484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9062" tIns="58738" rIns="119062" bIns="58738" numCol="1" anchor="t" anchorCtr="0" compatLnSpc="1">
            <a:prstTxWarp prst="textNoShape">
              <a:avLst/>
            </a:prstTxWarp>
          </a:bodyPr>
          <a:lstStyle/>
          <a:p>
            <a:pPr lvl="0"/>
            <a:r>
              <a:rPr lang="en-US" altLang="zh-TW" smtClean="0"/>
              <a:t>Click to edit Master notes styles</a:t>
            </a:r>
          </a:p>
          <a:p>
            <a:pPr lvl="0"/>
            <a:r>
              <a:rPr lang="en-US" altLang="zh-TW" smtClean="0"/>
              <a:t>Second Level</a:t>
            </a:r>
          </a:p>
          <a:p>
            <a:pPr lvl="0"/>
            <a:r>
              <a:rPr lang="en-US" altLang="zh-TW" smtClean="0"/>
              <a:t>Third Level</a:t>
            </a:r>
          </a:p>
          <a:p>
            <a:pPr lvl="0"/>
            <a:r>
              <a:rPr lang="en-US" altLang="zh-TW" smtClean="0"/>
              <a:t>Fourth Level</a:t>
            </a:r>
          </a:p>
          <a:p>
            <a:pPr lvl="0"/>
            <a:r>
              <a:rPr lang="en-US" altLang="zh-TW" smtClean="0"/>
              <a:t>Fifth Level</a:t>
            </a:r>
          </a:p>
        </p:txBody>
      </p:sp>
      <p:sp>
        <p:nvSpPr>
          <p:cNvPr id="2051" name="Rectangle 3"/>
          <p:cNvSpPr>
            <a:spLocks noGrp="1" noRot="1" noChangeAspect="1" noChangeArrowheads="1" noTextEdit="1"/>
          </p:cNvSpPr>
          <p:nvPr>
            <p:ph type="sldImg" idx="2"/>
          </p:nvPr>
        </p:nvSpPr>
        <p:spPr bwMode="auto">
          <a:xfrm>
            <a:off x="1444625" y="828675"/>
            <a:ext cx="5341938" cy="40068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1105971758"/>
      </p:ext>
    </p:extLst>
  </p:cSld>
  <p:clrMap bg1="lt1" tx1="dk1" bg2="lt2" tx2="dk2" accent1="accent1" accent2="accent2" accent3="accent3" accent4="accent4" accent5="accent5" accent6="accent6" hlink="hlink" folHlink="folHlink"/>
  <p:notesStyle>
    <a:lvl1pPr algn="l" defTabSz="193675" rtl="0" fontAlgn="base">
      <a:lnSpc>
        <a:spcPct val="87000"/>
      </a:lnSpc>
      <a:spcBef>
        <a:spcPct val="20000"/>
      </a:spcBef>
      <a:spcAft>
        <a:spcPct val="0"/>
      </a:spcAft>
      <a:defRPr sz="1200" kern="1200">
        <a:solidFill>
          <a:schemeClr val="tx1"/>
        </a:solidFill>
        <a:latin typeface="Arial" charset="0"/>
        <a:ea typeface="+mn-ea"/>
        <a:cs typeface="+mn-cs"/>
      </a:defRPr>
    </a:lvl1pPr>
    <a:lvl2pPr marL="114300" algn="l" defTabSz="193675" rtl="0" fontAlgn="base">
      <a:lnSpc>
        <a:spcPct val="87000"/>
      </a:lnSpc>
      <a:spcBef>
        <a:spcPct val="20000"/>
      </a:spcBef>
      <a:spcAft>
        <a:spcPct val="0"/>
      </a:spcAft>
      <a:defRPr sz="1200" kern="1200">
        <a:solidFill>
          <a:schemeClr val="tx1"/>
        </a:solidFill>
        <a:latin typeface="Arial" charset="0"/>
        <a:ea typeface="+mn-ea"/>
        <a:cs typeface="+mn-cs"/>
      </a:defRPr>
    </a:lvl2pPr>
    <a:lvl3pPr marL="228600" algn="l" defTabSz="193675" rtl="0" fontAlgn="base">
      <a:lnSpc>
        <a:spcPct val="87000"/>
      </a:lnSpc>
      <a:spcBef>
        <a:spcPct val="20000"/>
      </a:spcBef>
      <a:spcAft>
        <a:spcPct val="0"/>
      </a:spcAft>
      <a:defRPr sz="1200" kern="1200">
        <a:solidFill>
          <a:schemeClr val="tx1"/>
        </a:solidFill>
        <a:latin typeface="Arial" charset="0"/>
        <a:ea typeface="+mn-ea"/>
        <a:cs typeface="+mn-cs"/>
      </a:defRPr>
    </a:lvl3pPr>
    <a:lvl4pPr marL="342900" algn="l" defTabSz="193675" rtl="0" fontAlgn="base">
      <a:lnSpc>
        <a:spcPct val="87000"/>
      </a:lnSpc>
      <a:spcBef>
        <a:spcPct val="20000"/>
      </a:spcBef>
      <a:spcAft>
        <a:spcPct val="0"/>
      </a:spcAft>
      <a:defRPr sz="1200" kern="1200">
        <a:solidFill>
          <a:schemeClr val="tx1"/>
        </a:solidFill>
        <a:latin typeface="Arial" charset="0"/>
        <a:ea typeface="+mn-ea"/>
        <a:cs typeface="+mn-cs"/>
      </a:defRPr>
    </a:lvl4pPr>
    <a:lvl5pPr marL="457200" algn="l" defTabSz="193675" rtl="0" fontAlgn="base">
      <a:lnSpc>
        <a:spcPct val="87000"/>
      </a:lnSpc>
      <a:spcBef>
        <a:spcPct val="2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pPr defTabSz="914400" eaLnBrk="0" hangingPunct="0">
              <a:lnSpc>
                <a:spcPct val="100000"/>
              </a:lnSpc>
              <a:spcBef>
                <a:spcPct val="0"/>
              </a:spcBef>
            </a:pPr>
            <a:r>
              <a:rPr lang="nl-NL" sz="2400" dirty="0" smtClean="0">
                <a:latin typeface="Times New Roman" pitchFamily="18" charset="0"/>
              </a:rPr>
              <a:t>Good afternoon. My name is Yoshi, from Taiwan National Tsing Hua University. It’s my pleasure to present </a:t>
            </a:r>
            <a:r>
              <a:rPr lang="nl-NL" sz="2400" baseline="0" dirty="0" smtClean="0">
                <a:latin typeface="Times New Roman" pitchFamily="18" charset="0"/>
              </a:rPr>
              <a:t>our research work “Attackboard”, which is a novel dependency-aware traffic generator for NoC design spsace exploration. </a:t>
            </a:r>
            <a:endParaRPr lang="nl-NL" sz="2400" dirty="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229708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33112515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718370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pPr defTabSz="914400" eaLnBrk="0" hangingPunct="0">
              <a:lnSpc>
                <a:spcPct val="100000"/>
              </a:lnSpc>
              <a:spcBef>
                <a:spcPct val="0"/>
              </a:spcBef>
            </a:pPr>
            <a:r>
              <a:rPr lang="nl-NL" sz="2400" dirty="0" smtClean="0">
                <a:latin typeface="Times New Roman" pitchFamily="18" charset="0"/>
              </a:rPr>
              <a:t>First</a:t>
            </a:r>
            <a:r>
              <a:rPr lang="nl-NL" sz="2400" baseline="0" dirty="0" smtClean="0">
                <a:latin typeface="Times New Roman" pitchFamily="18" charset="0"/>
              </a:rPr>
              <a:t> of all, our target platform is a message-passing many-core architecture. Here we discuss trace-driven simulation rather than full-system simulation due to several considerations, especially the simulation speed.</a:t>
            </a:r>
          </a:p>
          <a:p>
            <a:pPr defTabSz="914400" eaLnBrk="0" hangingPunct="0">
              <a:lnSpc>
                <a:spcPct val="100000"/>
              </a:lnSpc>
              <a:spcBef>
                <a:spcPct val="0"/>
              </a:spcBef>
            </a:pPr>
            <a:r>
              <a:rPr lang="nl-NL" sz="2400" baseline="0" dirty="0" smtClean="0">
                <a:latin typeface="Times New Roman" pitchFamily="18" charset="0"/>
              </a:rPr>
              <a:t>So what’s the advantages and disadvantages of trace-driven simulation? It is simple and fast, widely used by many research works. But it lacks the information of the interaction between NoC and processing elements, so many changes cannot be reflected by trace-driven simulator. For example, if we increase the speed of processing elements, the trace-driven simulator usually cannot reflect the changes . And the last one is, they are usually large logs, in terms of gigabytes.</a:t>
            </a:r>
          </a:p>
          <a:p>
            <a:pPr defTabSz="914400" eaLnBrk="0" hangingPunct="0">
              <a:lnSpc>
                <a:spcPct val="100000"/>
              </a:lnSpc>
              <a:spcBef>
                <a:spcPct val="0"/>
              </a:spcBef>
            </a:pPr>
            <a:endParaRPr lang="nl-NL" sz="2400" baseline="0" dirty="0" smtClean="0">
              <a:latin typeface="Times New Roman" pitchFamily="18" charset="0"/>
            </a:endParaRPr>
          </a:p>
          <a:p>
            <a:pPr defTabSz="914400" eaLnBrk="0" hangingPunct="0">
              <a:lnSpc>
                <a:spcPct val="100000"/>
              </a:lnSpc>
              <a:spcBef>
                <a:spcPct val="0"/>
              </a:spcBef>
            </a:pPr>
            <a:r>
              <a:rPr lang="nl-NL" sz="2400" baseline="0" dirty="0" smtClean="0">
                <a:latin typeface="Times New Roman" pitchFamily="18" charset="0"/>
              </a:rPr>
              <a:t>For tackling the problem of inaccuracy, recent works have done “dependency-aware” traces. The dependency, aka causality, are embedded into the trace logs. While injecting a packet, the packets before and after the injecting one are considered. As a result, it can improve the accuracy of trace-driven simulation. However, the causalities are usually complicated, and it makes the trace logs larger.</a:t>
            </a:r>
          </a:p>
          <a:p>
            <a:pPr defTabSz="914400" eaLnBrk="0" hangingPunct="0">
              <a:lnSpc>
                <a:spcPct val="100000"/>
              </a:lnSpc>
              <a:spcBef>
                <a:spcPct val="0"/>
              </a:spcBef>
            </a:pPr>
            <a:endParaRPr lang="nl-NL" sz="2400" baseline="0" dirty="0" smtClean="0">
              <a:latin typeface="Times New Roman" pitchFamily="18" charset="0"/>
            </a:endParaRPr>
          </a:p>
          <a:p>
            <a:pPr defTabSz="914400" eaLnBrk="0" hangingPunct="0">
              <a:lnSpc>
                <a:spcPct val="100000"/>
              </a:lnSpc>
              <a:spcBef>
                <a:spcPct val="0"/>
              </a:spcBef>
            </a:pPr>
            <a:r>
              <a:rPr lang="nl-NL" sz="2400" baseline="0" dirty="0" smtClean="0">
                <a:latin typeface="Times New Roman" pitchFamily="18" charset="0"/>
              </a:rPr>
              <a:t>In summary, traces with packet dependencies improve accuracy, but require more storage spsace!</a:t>
            </a:r>
            <a:endParaRPr lang="nl-NL" sz="2400" dirty="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pPr defTabSz="914400" eaLnBrk="0" hangingPunct="0">
              <a:lnSpc>
                <a:spcPct val="100000"/>
              </a:lnSpc>
              <a:spcBef>
                <a:spcPct val="0"/>
              </a:spcBef>
            </a:pPr>
            <a:r>
              <a:rPr lang="nl-NL" sz="2400" dirty="0" smtClean="0">
                <a:latin typeface="Times New Roman" pitchFamily="18" charset="0"/>
              </a:rPr>
              <a:t>T</a:t>
            </a:r>
            <a:r>
              <a:rPr lang="nl-NL" sz="2400" baseline="0" dirty="0" smtClean="0">
                <a:latin typeface="Times New Roman" pitchFamily="18" charset="0"/>
              </a:rPr>
              <a:t>he BIG problem is: size. So how to reduce the size of traces while maintaining accuracy?</a:t>
            </a:r>
          </a:p>
          <a:p>
            <a:pPr defTabSz="914400" eaLnBrk="0" hangingPunct="0">
              <a:lnSpc>
                <a:spcPct val="100000"/>
              </a:lnSpc>
              <a:spcBef>
                <a:spcPct val="0"/>
              </a:spcBef>
            </a:pPr>
            <a:r>
              <a:rPr lang="nl-NL" sz="2400" baseline="0" dirty="0" smtClean="0">
                <a:latin typeface="Times New Roman" pitchFamily="18" charset="0"/>
              </a:rPr>
              <a:t>Usually general compression is used, such as gzip. Certainly, it is not a good solution.</a:t>
            </a:r>
          </a:p>
          <a:p>
            <a:pPr defTabSz="914400" eaLnBrk="0" hangingPunct="0">
              <a:lnSpc>
                <a:spcPct val="100000"/>
              </a:lnSpc>
              <a:spcBef>
                <a:spcPct val="0"/>
              </a:spcBef>
            </a:pPr>
            <a:endParaRPr lang="nl-NL" sz="2400" baseline="0" dirty="0" smtClean="0">
              <a:latin typeface="Times New Roman" pitchFamily="18" charset="0"/>
            </a:endParaRPr>
          </a:p>
          <a:p>
            <a:pPr defTabSz="914400" eaLnBrk="0" hangingPunct="0">
              <a:lnSpc>
                <a:spcPct val="100000"/>
              </a:lnSpc>
              <a:spcBef>
                <a:spcPct val="0"/>
              </a:spcBef>
            </a:pPr>
            <a:r>
              <a:rPr lang="nl-NL" sz="2400" baseline="0" dirty="0" smtClean="0">
                <a:latin typeface="Times New Roman" pitchFamily="18" charset="0"/>
              </a:rPr>
              <a:t>Our key insight is that: (1) Each processing element has its own big trace for NoC operations.</a:t>
            </a:r>
          </a:p>
          <a:p>
            <a:pPr defTabSz="914400" eaLnBrk="0" hangingPunct="0">
              <a:lnSpc>
                <a:spcPct val="100000"/>
              </a:lnSpc>
              <a:spcBef>
                <a:spcPct val="0"/>
              </a:spcBef>
            </a:pPr>
            <a:r>
              <a:rPr lang="nl-NL" sz="2400" baseline="0" dirty="0" smtClean="0">
                <a:latin typeface="Times New Roman" pitchFamily="18" charset="0"/>
              </a:rPr>
              <a:t>(2) Each big trace is actually a log of the execution of the corresponding State Machine. </a:t>
            </a:r>
          </a:p>
          <a:p>
            <a:pPr defTabSz="914400" eaLnBrk="0" hangingPunct="0">
              <a:lnSpc>
                <a:spcPct val="100000"/>
              </a:lnSpc>
              <a:spcBef>
                <a:spcPct val="0"/>
              </a:spcBef>
            </a:pPr>
            <a:endParaRPr lang="nl-NL" sz="2400" baseline="0" dirty="0" smtClean="0">
              <a:latin typeface="Times New Roman" pitchFamily="18" charset="0"/>
            </a:endParaRPr>
          </a:p>
          <a:p>
            <a:pPr defTabSz="914400" eaLnBrk="0" hangingPunct="0">
              <a:lnSpc>
                <a:spcPct val="100000"/>
              </a:lnSpc>
              <a:spcBef>
                <a:spcPct val="0"/>
              </a:spcBef>
            </a:pPr>
            <a:r>
              <a:rPr lang="nl-NL" sz="2400" baseline="0" dirty="0" smtClean="0">
                <a:latin typeface="Times New Roman" pitchFamily="18" charset="0"/>
              </a:rPr>
              <a:t>The left part shows the trace logs, and the right part shows the state machines. Certainly, there are relationships between them. </a:t>
            </a:r>
          </a:p>
          <a:p>
            <a:pPr defTabSz="914400" eaLnBrk="0" hangingPunct="0">
              <a:lnSpc>
                <a:spcPct val="100000"/>
              </a:lnSpc>
              <a:spcBef>
                <a:spcPct val="0"/>
              </a:spcBef>
            </a:pPr>
            <a:r>
              <a:rPr lang="nl-NL" sz="2400" baseline="0" dirty="0" smtClean="0">
                <a:latin typeface="Times New Roman" pitchFamily="18" charset="0"/>
              </a:rPr>
              <a:t>For example, 10kb codes may cause more than 1GB traces.</a:t>
            </a:r>
          </a:p>
          <a:p>
            <a:pPr defTabSz="914400" eaLnBrk="0" hangingPunct="0">
              <a:lnSpc>
                <a:spcPct val="100000"/>
              </a:lnSpc>
              <a:spcBef>
                <a:spcPct val="0"/>
              </a:spcBef>
            </a:pPr>
            <a:r>
              <a:rPr lang="nl-NL" sz="2400" dirty="0" smtClean="0">
                <a:latin typeface="Times New Roman" pitchFamily="18" charset="0"/>
              </a:rPr>
              <a:t>10kb</a:t>
            </a:r>
            <a:r>
              <a:rPr lang="nl-NL" sz="2400" baseline="0" dirty="0" smtClean="0">
                <a:latin typeface="Times New Roman" pitchFamily="18" charset="0"/>
              </a:rPr>
              <a:t> for the state machines, and 1GB for the trace logs.</a:t>
            </a:r>
          </a:p>
          <a:p>
            <a:pPr defTabSz="914400" eaLnBrk="0" hangingPunct="0">
              <a:lnSpc>
                <a:spcPct val="100000"/>
              </a:lnSpc>
              <a:spcBef>
                <a:spcPct val="0"/>
              </a:spcBef>
            </a:pPr>
            <a:endParaRPr lang="nl-NL" sz="2400" dirty="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pPr defTabSz="914400" eaLnBrk="0" hangingPunct="0">
              <a:lnSpc>
                <a:spcPct val="100000"/>
              </a:lnSpc>
              <a:spcBef>
                <a:spcPct val="0"/>
              </a:spcBef>
            </a:pPr>
            <a:r>
              <a:rPr lang="nl-NL" sz="2400" dirty="0" smtClean="0">
                <a:latin typeface="Times New Roman" pitchFamily="18" charset="0"/>
              </a:rPr>
              <a:t>So now the</a:t>
            </a:r>
            <a:r>
              <a:rPr lang="nl-NL" sz="2400" baseline="0" dirty="0" smtClean="0">
                <a:latin typeface="Times New Roman" pitchFamily="18" charset="0"/>
              </a:rPr>
              <a:t> problem is, we are trying to rebuild the state machine from the resulting traces, not from the source codes.</a:t>
            </a:r>
          </a:p>
          <a:p>
            <a:pPr defTabSz="914400" eaLnBrk="0" hangingPunct="0">
              <a:lnSpc>
                <a:spcPct val="100000"/>
              </a:lnSpc>
              <a:spcBef>
                <a:spcPct val="0"/>
              </a:spcBef>
            </a:pPr>
            <a:r>
              <a:rPr lang="nl-NL" sz="2400" baseline="0" dirty="0" smtClean="0">
                <a:latin typeface="Times New Roman" pitchFamily="18" charset="0"/>
              </a:rPr>
              <a:t>We found that we can use simple and small tables to represent the state machines. That is Attackboard.</a:t>
            </a:r>
          </a:p>
          <a:p>
            <a:pPr defTabSz="914400" eaLnBrk="0" hangingPunct="0">
              <a:lnSpc>
                <a:spcPct val="100000"/>
              </a:lnSpc>
              <a:spcBef>
                <a:spcPct val="0"/>
              </a:spcBef>
            </a:pPr>
            <a:endParaRPr lang="nl-NL" sz="2400" baseline="0" dirty="0" smtClean="0">
              <a:latin typeface="Times New Roman" pitchFamily="18" charset="0"/>
            </a:endParaRPr>
          </a:p>
          <a:p>
            <a:pPr defTabSz="914400" eaLnBrk="0" hangingPunct="0">
              <a:lnSpc>
                <a:spcPct val="100000"/>
              </a:lnSpc>
              <a:spcBef>
                <a:spcPct val="0"/>
              </a:spcBef>
            </a:pPr>
            <a:r>
              <a:rPr lang="nl-NL" sz="2400" baseline="0" dirty="0" smtClean="0">
                <a:latin typeface="Times New Roman" pitchFamily="18" charset="0"/>
              </a:rPr>
              <a:t>There are several possible ways to capture the characteristics from the traces. Intuitively, finding the repetitive patterns and folding them are the simplest way. However, it is difficult because of the following considerations:</a:t>
            </a:r>
          </a:p>
          <a:p>
            <a:pPr marL="457200" indent="-457200" defTabSz="914400" eaLnBrk="0" hangingPunct="0">
              <a:lnSpc>
                <a:spcPct val="100000"/>
              </a:lnSpc>
              <a:spcBef>
                <a:spcPct val="0"/>
              </a:spcBef>
              <a:buAutoNum type="arabicParenBoth"/>
            </a:pPr>
            <a:r>
              <a:rPr lang="nl-NL" sz="2400" baseline="0" dirty="0" smtClean="0">
                <a:latin typeface="Times New Roman" pitchFamily="18" charset="0"/>
              </a:rPr>
              <a:t>The patterns may not be exactly matched.</a:t>
            </a:r>
          </a:p>
          <a:p>
            <a:pPr marL="457200" indent="-457200" defTabSz="914400" eaLnBrk="0" hangingPunct="0">
              <a:lnSpc>
                <a:spcPct val="100000"/>
              </a:lnSpc>
              <a:spcBef>
                <a:spcPct val="0"/>
              </a:spcBef>
              <a:buAutoNum type="arabicParenBoth"/>
            </a:pPr>
            <a:r>
              <a:rPr lang="nl-NL" sz="2400" baseline="0" dirty="0" smtClean="0">
                <a:latin typeface="Times New Roman" pitchFamily="18" charset="0"/>
              </a:rPr>
              <a:t>The repetitive patterns may be discrete and fragmented in trace logs</a:t>
            </a:r>
          </a:p>
          <a:p>
            <a:pPr marL="457200" indent="-457200" defTabSz="914400" eaLnBrk="0" hangingPunct="0">
              <a:lnSpc>
                <a:spcPct val="100000"/>
              </a:lnSpc>
              <a:spcBef>
                <a:spcPct val="0"/>
              </a:spcBef>
              <a:buAutoNum type="arabicParenBoth"/>
            </a:pPr>
            <a:r>
              <a:rPr lang="nl-NL" sz="2400" baseline="0" dirty="0" smtClean="0">
                <a:latin typeface="Times New Roman" pitchFamily="18" charset="0"/>
              </a:rPr>
              <a:t>To find the repetitive patterns, we need to traverse the independent trace logs across the processing elements.</a:t>
            </a:r>
          </a:p>
          <a:p>
            <a:pPr marL="0" indent="0" defTabSz="914400" eaLnBrk="0" hangingPunct="0">
              <a:lnSpc>
                <a:spcPct val="100000"/>
              </a:lnSpc>
              <a:spcBef>
                <a:spcPct val="0"/>
              </a:spcBef>
              <a:buNone/>
            </a:pPr>
            <a:endParaRPr lang="nl-NL" sz="2400" baseline="0"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Our key observation is that, state transitions</a:t>
            </a:r>
            <a:r>
              <a:rPr lang="en-US" altLang="zh-TW" baseline="0" dirty="0" smtClean="0"/>
              <a:t> in state machine are usually triggered by the arrivals of packets.</a:t>
            </a:r>
          </a:p>
          <a:p>
            <a:r>
              <a:rPr lang="en-US" altLang="zh-TW" baseline="0" dirty="0" smtClean="0"/>
              <a:t>So we want to leverage packet dependency information in traces. Note that we focus on patterns of received packets.</a:t>
            </a:r>
          </a:p>
          <a:p>
            <a:endParaRPr lang="en-US" altLang="zh-TW" dirty="0" smtClean="0"/>
          </a:p>
          <a:p>
            <a:r>
              <a:rPr lang="en-US" altLang="zh-TW" dirty="0" smtClean="0"/>
              <a:t>Our proposed solution is an interval-based</a:t>
            </a:r>
            <a:r>
              <a:rPr lang="en-US" altLang="zh-TW" baseline="0" dirty="0" smtClean="0"/>
              <a:t> solution, which periodically capture the traffic patterns. After collection the patterns, we can reproduce the traffic then.</a:t>
            </a:r>
          </a:p>
          <a:p>
            <a:r>
              <a:rPr lang="en-US" altLang="zh-TW" baseline="0" dirty="0" smtClean="0"/>
              <a:t>Here, I is the interval to capture patterns, and I’ is the interval to reproduce. Selecting I and I’ is tricky, and the details can be found in the paper.</a:t>
            </a:r>
            <a:endParaRPr lang="zh-TW" altLang="en-US" dirty="0"/>
          </a:p>
        </p:txBody>
      </p:sp>
    </p:spTree>
    <p:extLst>
      <p:ext uri="{BB962C8B-B14F-4D97-AF65-F5344CB8AC3E}">
        <p14:creationId xmlns:p14="http://schemas.microsoft.com/office/powerpoint/2010/main" val="2968067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To</a:t>
            </a:r>
            <a:r>
              <a:rPr lang="en-US" altLang="zh-TW" baseline="0" dirty="0" smtClean="0"/>
              <a:t> summarize, we have three key ideas. Idea 1, we want to transform the time-driven logs into pattern-driven tables.</a:t>
            </a:r>
          </a:p>
          <a:p>
            <a:r>
              <a:rPr lang="en-US" altLang="zh-TW" baseline="0" dirty="0" smtClean="0"/>
              <a:t>Since the reason of causing large files are time, for example, cycle-accurate logs are usually huge files, so </a:t>
            </a:r>
            <a:r>
              <a:rPr lang="en-US" altLang="zh-TW" baseline="0" dirty="0" err="1" smtClean="0"/>
              <a:t>Attackboard</a:t>
            </a:r>
            <a:r>
              <a:rPr lang="en-US" altLang="zh-TW" baseline="0" dirty="0" smtClean="0"/>
              <a:t> forgets the time sequencing in traces, and uses packet arrival patterns to drive sequencing of states, and do the corresponding injections.</a:t>
            </a:r>
          </a:p>
          <a:p>
            <a:endParaRPr lang="en-US" altLang="zh-TW" baseline="0" dirty="0" smtClean="0"/>
          </a:p>
          <a:p>
            <a:r>
              <a:rPr lang="en-US" altLang="zh-TW" baseline="0" dirty="0" smtClean="0"/>
              <a:t>After this, idea 2 is for minimizing the table sizes. Once all the trace logs are transformed into table with patterns, the following issue is how to match the patterns in the table. In the following slides, we use an illustration to show the three </a:t>
            </a:r>
            <a:r>
              <a:rPr lang="en-US" altLang="zh-TW" baseline="0" smtClean="0"/>
              <a:t>key ideas.</a:t>
            </a:r>
          </a:p>
          <a:p>
            <a:endParaRPr lang="en-US" altLang="zh-TW" baseline="0" dirty="0" smtClean="0"/>
          </a:p>
        </p:txBody>
      </p:sp>
    </p:spTree>
    <p:extLst>
      <p:ext uri="{BB962C8B-B14F-4D97-AF65-F5344CB8AC3E}">
        <p14:creationId xmlns:p14="http://schemas.microsoft.com/office/powerpoint/2010/main" val="1857682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Here is</a:t>
            </a:r>
            <a:r>
              <a:rPr lang="en-US" altLang="zh-TW" baseline="0" dirty="0" smtClean="0"/>
              <a:t> the illustration. Let’s use the view point of PE4. Assuming there are four PEs, and PE 1 and 2 send packets to PE four subsequently. By looking behind an interval I, we conclude that send 1 (payload = 2 flits) from core 4 to core 3, is caused by the previous 2 sends. The corresponding </a:t>
            </a:r>
            <a:r>
              <a:rPr lang="en-US" altLang="zh-TW" baseline="0" dirty="0" err="1" smtClean="0"/>
              <a:t>attackboard</a:t>
            </a:r>
            <a:r>
              <a:rPr lang="en-US" altLang="zh-TW" baseline="0" dirty="0" smtClean="0"/>
              <a:t> is here. As you can see, each column stands for the “necessary condition” for an injection. So the first two columns, standing for core 1 and 2 are marked as 1. </a:t>
            </a:r>
          </a:p>
          <a:p>
            <a:endParaRPr lang="en-US" altLang="zh-TW" baseline="0" dirty="0" smtClean="0"/>
          </a:p>
          <a:p>
            <a:r>
              <a:rPr lang="en-US" altLang="zh-TW" dirty="0" smtClean="0"/>
              <a:t>Similarly, we can derive</a:t>
            </a:r>
            <a:r>
              <a:rPr lang="en-US" altLang="zh-TW" baseline="0" dirty="0" smtClean="0"/>
              <a:t> another </a:t>
            </a:r>
            <a:r>
              <a:rPr lang="en-US" altLang="zh-TW" baseline="0" dirty="0" err="1" smtClean="0"/>
              <a:t>attackboard</a:t>
            </a:r>
            <a:r>
              <a:rPr lang="en-US" altLang="zh-TW" baseline="0" dirty="0" smtClean="0"/>
              <a:t>, like this. </a:t>
            </a:r>
          </a:p>
          <a:p>
            <a:endParaRPr lang="en-US" altLang="zh-TW" baseline="0" dirty="0" smtClean="0"/>
          </a:p>
          <a:p>
            <a:r>
              <a:rPr lang="en-US" altLang="zh-TW" baseline="0" dirty="0" smtClean="0"/>
              <a:t>Repeat this process, we can get many </a:t>
            </a:r>
            <a:r>
              <a:rPr lang="en-US" altLang="zh-TW" baseline="0" dirty="0" err="1" smtClean="0"/>
              <a:t>attackboards</a:t>
            </a:r>
            <a:r>
              <a:rPr lang="en-US" altLang="zh-TW" baseline="0" dirty="0" smtClean="0"/>
              <a:t>, here we show 3 different </a:t>
            </a:r>
            <a:r>
              <a:rPr lang="en-US" altLang="zh-TW" baseline="0" dirty="0" err="1" smtClean="0"/>
              <a:t>attackboards</a:t>
            </a:r>
            <a:r>
              <a:rPr lang="en-US" altLang="zh-TW" baseline="0" dirty="0" smtClean="0"/>
              <a:t>. One intuitive problem is: these </a:t>
            </a:r>
            <a:r>
              <a:rPr lang="en-US" altLang="zh-TW" baseline="0" dirty="0" err="1" smtClean="0"/>
              <a:t>attackboards</a:t>
            </a:r>
            <a:r>
              <a:rPr lang="en-US" altLang="zh-TW" baseline="0" dirty="0" smtClean="0"/>
              <a:t> may be similar, or even totally the same. So the following process is try to merge those </a:t>
            </a:r>
            <a:r>
              <a:rPr lang="en-US" altLang="zh-TW" baseline="0" dirty="0" err="1" smtClean="0"/>
              <a:t>attackboards</a:t>
            </a:r>
            <a:r>
              <a:rPr lang="en-US" altLang="zh-TW" baseline="0" dirty="0" smtClean="0"/>
              <a:t> which have similar column entries. </a:t>
            </a:r>
          </a:p>
          <a:p>
            <a:endParaRPr lang="en-US" altLang="zh-TW" baseline="0" dirty="0" smtClean="0"/>
          </a:p>
          <a:p>
            <a:r>
              <a:rPr lang="en-US" altLang="zh-TW" baseline="0" dirty="0" smtClean="0"/>
              <a:t>Certainly, while merging the </a:t>
            </a:r>
            <a:r>
              <a:rPr lang="en-US" altLang="zh-TW" baseline="0" dirty="0" err="1" smtClean="0"/>
              <a:t>attackboards</a:t>
            </a:r>
            <a:r>
              <a:rPr lang="en-US" altLang="zh-TW" baseline="0" dirty="0" smtClean="0"/>
              <a:t>, some conditions muse be satisfied. The details are not shown in this slides.</a:t>
            </a:r>
            <a:endParaRPr lang="zh-TW" altLang="en-US" dirty="0"/>
          </a:p>
        </p:txBody>
      </p:sp>
    </p:spTree>
    <p:extLst>
      <p:ext uri="{BB962C8B-B14F-4D97-AF65-F5344CB8AC3E}">
        <p14:creationId xmlns:p14="http://schemas.microsoft.com/office/powerpoint/2010/main" val="759832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Here we show the</a:t>
            </a:r>
            <a:r>
              <a:rPr lang="en-US" altLang="zh-TW" baseline="0" dirty="0" smtClean="0"/>
              <a:t> process of generating traffic with the help of an </a:t>
            </a:r>
            <a:r>
              <a:rPr lang="en-US" altLang="zh-TW" baseline="0" dirty="0" err="1" smtClean="0"/>
              <a:t>attackboard</a:t>
            </a:r>
            <a:r>
              <a:rPr lang="en-US" altLang="zh-TW" baseline="0" dirty="0" smtClean="0"/>
              <a:t>. This simple example has only four columns (predecessors).</a:t>
            </a:r>
          </a:p>
          <a:p>
            <a:r>
              <a:rPr lang="en-US" altLang="zh-TW" baseline="0" dirty="0" smtClean="0"/>
              <a:t>First, the router receives a packet from node 1, so the first column of the “router receive status” is marked as 1.</a:t>
            </a:r>
          </a:p>
          <a:p>
            <a:r>
              <a:rPr lang="en-US" altLang="zh-TW" dirty="0" smtClean="0"/>
              <a:t>After</a:t>
            </a:r>
            <a:r>
              <a:rPr lang="en-US" altLang="zh-TW" baseline="0" dirty="0" smtClean="0"/>
              <a:t> a while</a:t>
            </a:r>
            <a:r>
              <a:rPr lang="en-US" altLang="zh-TW" dirty="0" smtClean="0"/>
              <a:t>, the router receives</a:t>
            </a:r>
            <a:r>
              <a:rPr lang="en-US" altLang="zh-TW" baseline="0" dirty="0" smtClean="0"/>
              <a:t> another packet from node 2, so the second column of the router receive status is also marked as 1.</a:t>
            </a:r>
          </a:p>
          <a:p>
            <a:endParaRPr lang="en-US" altLang="zh-TW" baseline="0" dirty="0" smtClean="0"/>
          </a:p>
          <a:p>
            <a:r>
              <a:rPr lang="en-US" altLang="zh-TW" baseline="0" dirty="0" smtClean="0"/>
              <a:t>As you can see, the router receive status now is the same with the </a:t>
            </a:r>
            <a:r>
              <a:rPr lang="en-US" altLang="zh-TW" baseline="0" dirty="0" err="1" smtClean="0"/>
              <a:t>attackboard</a:t>
            </a:r>
            <a:r>
              <a:rPr lang="en-US" altLang="zh-TW" baseline="0" dirty="0" smtClean="0"/>
              <a:t>, so it strikes a match. The corresponding traffic will be injected by this router.</a:t>
            </a:r>
          </a:p>
          <a:p>
            <a:endParaRPr lang="en-US" altLang="zh-TW" baseline="0" dirty="0" smtClean="0"/>
          </a:p>
          <a:p>
            <a:r>
              <a:rPr lang="en-US" altLang="zh-TW" baseline="0" dirty="0" smtClean="0"/>
              <a:t>After previous and this slide, you should know that how </a:t>
            </a:r>
            <a:r>
              <a:rPr lang="en-US" altLang="zh-TW" baseline="0" dirty="0" err="1" smtClean="0"/>
              <a:t>Attackboard</a:t>
            </a:r>
            <a:r>
              <a:rPr lang="en-US" altLang="zh-TW" baseline="0" dirty="0" smtClean="0"/>
              <a:t> works. Of course, there are still some problems to solve. </a:t>
            </a:r>
          </a:p>
          <a:p>
            <a:r>
              <a:rPr lang="en-US" altLang="zh-TW" baseline="0" dirty="0" smtClean="0"/>
              <a:t>One important problem is to select the suitable I and I’. As we mentioned before, the dependency of an injection may not be totally captured with an interval I.</a:t>
            </a:r>
          </a:p>
          <a:p>
            <a:endParaRPr lang="en-US" altLang="zh-TW" baseline="0" dirty="0" smtClean="0"/>
          </a:p>
          <a:p>
            <a:r>
              <a:rPr lang="en-US" altLang="zh-TW" baseline="0" dirty="0" smtClean="0"/>
              <a:t>So our third key idea is for solving this problem. We use the idea of bloom filter.</a:t>
            </a:r>
          </a:p>
          <a:p>
            <a:r>
              <a:rPr lang="en-US" altLang="zh-TW" baseline="0" dirty="0" smtClean="0"/>
              <a:t>Which may inject the entry which has the highest similarity in the </a:t>
            </a:r>
            <a:r>
              <a:rPr lang="en-US" altLang="zh-TW" baseline="0" dirty="0" err="1" smtClean="0"/>
              <a:t>attackboard</a:t>
            </a:r>
            <a:r>
              <a:rPr lang="en-US" altLang="zh-TW" baseline="0" dirty="0" smtClean="0"/>
              <a:t>. The design details are left in our poster. You are welcome to join our discussion.</a:t>
            </a:r>
            <a:endParaRPr lang="zh-TW" altLang="en-US" dirty="0"/>
          </a:p>
        </p:txBody>
      </p:sp>
    </p:spTree>
    <p:extLst>
      <p:ext uri="{BB962C8B-B14F-4D97-AF65-F5344CB8AC3E}">
        <p14:creationId xmlns:p14="http://schemas.microsoft.com/office/powerpoint/2010/main" val="1625525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In</a:t>
            </a:r>
            <a:r>
              <a:rPr lang="en-US" altLang="zh-TW" baseline="0" dirty="0" smtClean="0"/>
              <a:t> this slide, we show some experiment results. Our main considerations are space overhead and accuracy.</a:t>
            </a:r>
          </a:p>
          <a:p>
            <a:r>
              <a:rPr lang="en-US" altLang="zh-TW" baseline="0" dirty="0" smtClean="0"/>
              <a:t>We use </a:t>
            </a:r>
            <a:r>
              <a:rPr lang="en-US" altLang="zh-TW" baseline="0" dirty="0" err="1" smtClean="0"/>
              <a:t>Tilera’s</a:t>
            </a:r>
            <a:r>
              <a:rPr lang="en-US" altLang="zh-TW" baseline="0" dirty="0" smtClean="0"/>
              <a:t> TILE64, the settings are shown in this Table. We simulate a 4x4 mesh network, and use two benchmark programs.</a:t>
            </a:r>
          </a:p>
          <a:p>
            <a:r>
              <a:rPr lang="en-US" altLang="zh-TW" baseline="0" dirty="0" smtClean="0"/>
              <a:t>One is Broadcast in Intel MPI benchmark, which has simple behaviors. The other one is parallel object detection, relatively complicated communication causalities.</a:t>
            </a:r>
          </a:p>
          <a:p>
            <a:endParaRPr lang="en-US" altLang="zh-TW" dirty="0" smtClean="0"/>
          </a:p>
          <a:p>
            <a:r>
              <a:rPr lang="en-US" altLang="zh-TW" dirty="0" smtClean="0"/>
              <a:t>First let’s see</a:t>
            </a:r>
            <a:r>
              <a:rPr lang="en-US" altLang="zh-TW" baseline="0" dirty="0" smtClean="0"/>
              <a:t> the IMB, the required space by </a:t>
            </a:r>
            <a:r>
              <a:rPr lang="en-US" altLang="zh-TW" baseline="0" dirty="0" err="1" smtClean="0"/>
              <a:t>Attackboard</a:t>
            </a:r>
            <a:r>
              <a:rPr lang="en-US" altLang="zh-TW" baseline="0" dirty="0" smtClean="0"/>
              <a:t> is more than 100x smaller than original traces.</a:t>
            </a:r>
          </a:p>
          <a:p>
            <a:r>
              <a:rPr lang="en-US" altLang="zh-TW" baseline="0" dirty="0" smtClean="0"/>
              <a:t>The improvement in parallel object detection is not that much, because the execution time is quite short and the traffic patterns are not obvious.</a:t>
            </a:r>
          </a:p>
          <a:p>
            <a:endParaRPr lang="en-US" altLang="zh-TW" baseline="0" dirty="0" smtClean="0"/>
          </a:p>
          <a:p>
            <a:r>
              <a:rPr lang="en-US" altLang="zh-TW" baseline="0" dirty="0" smtClean="0"/>
              <a:t>Second, let’s see the accuracy, here two parameters are I and I’. The former is the interval for capturing dependencies, and the latter is the interval for generating injections.</a:t>
            </a:r>
          </a:p>
          <a:p>
            <a:r>
              <a:rPr lang="en-US" altLang="zh-TW" baseline="0" dirty="0" smtClean="0"/>
              <a:t>While the capturing interval is too small, the dependencies are hard to be observed, and the accuracy is quite low. While the interval increases, the traffic generated by </a:t>
            </a:r>
            <a:r>
              <a:rPr lang="en-US" altLang="zh-TW" baseline="0" dirty="0" err="1" smtClean="0"/>
              <a:t>Attackboard</a:t>
            </a:r>
            <a:r>
              <a:rPr lang="en-US" altLang="zh-TW" baseline="0" dirty="0" smtClean="0"/>
              <a:t> is quite similar to the original accuracy.</a:t>
            </a:r>
          </a:p>
          <a:p>
            <a:endParaRPr lang="en-US" altLang="zh-TW" baseline="0" dirty="0" smtClean="0"/>
          </a:p>
          <a:p>
            <a:r>
              <a:rPr lang="en-US" altLang="zh-TW" baseline="0" dirty="0" smtClean="0"/>
              <a:t>In IMB-Broadcast, the selection of I and I’ are not that important. The accuracy ranges from 0.8 to 1.1. Very close to original accuracy. This is because that the dependency is quite simple in broadcast, and thus easier to be captured.</a:t>
            </a:r>
          </a:p>
          <a:p>
            <a:endParaRPr lang="en-US" altLang="zh-TW" baseline="0" dirty="0" smtClean="0"/>
          </a:p>
          <a:p>
            <a:r>
              <a:rPr lang="en-US" altLang="zh-TW" baseline="0" dirty="0" smtClean="0"/>
              <a:t>However, selecting good I and I’ are important and tricky, which behaves as two magic numbers to compress the trace log. Or, in other words, two magic numbers to rebuild the behaviors of original state machines.</a:t>
            </a:r>
          </a:p>
          <a:p>
            <a:r>
              <a:rPr lang="en-US" altLang="zh-TW" baseline="0" dirty="0" smtClean="0"/>
              <a:t>In our following work, we have emphasized this problem and the values of I and I’ can be automatically selected.</a:t>
            </a:r>
          </a:p>
        </p:txBody>
      </p:sp>
    </p:spTree>
    <p:extLst>
      <p:ext uri="{BB962C8B-B14F-4D97-AF65-F5344CB8AC3E}">
        <p14:creationId xmlns:p14="http://schemas.microsoft.com/office/powerpoint/2010/main" val="2103026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88066" name="Rectangle 2"/>
          <p:cNvSpPr>
            <a:spLocks noGrp="1" noChangeArrowheads="1"/>
          </p:cNvSpPr>
          <p:nvPr>
            <p:ph type="subTitle" sz="quarter" idx="1"/>
          </p:nvPr>
        </p:nvSpPr>
        <p:spPr>
          <a:xfrm>
            <a:off x="1371600" y="3281363"/>
            <a:ext cx="6400800" cy="1752600"/>
          </a:xfrm>
        </p:spPr>
        <p:txBody>
          <a:bodyPr/>
          <a:lstStyle>
            <a:lvl1pPr marL="0" indent="0" algn="ctr">
              <a:buFont typeface="Wingdings" pitchFamily="2" charset="2"/>
              <a:buNone/>
              <a:defRPr/>
            </a:lvl1pPr>
          </a:lstStyle>
          <a:p>
            <a:pPr lvl="0"/>
            <a:r>
              <a:rPr lang="en-US" altLang="zh-TW" noProof="0" smtClean="0"/>
              <a:t>Click to edit Master subtitle style</a:t>
            </a:r>
          </a:p>
        </p:txBody>
      </p:sp>
      <p:sp>
        <p:nvSpPr>
          <p:cNvPr id="88067" name="Rectangle 3"/>
          <p:cNvSpPr>
            <a:spLocks noGrp="1" noChangeArrowheads="1"/>
          </p:cNvSpPr>
          <p:nvPr>
            <p:ph type="ctrTitle" sz="quarter"/>
          </p:nvPr>
        </p:nvSpPr>
        <p:spPr>
          <a:xfrm>
            <a:off x="685800" y="192088"/>
            <a:ext cx="7772400" cy="2398712"/>
          </a:xfrm>
          <a:effectLst>
            <a:outerShdw dist="45791" dir="2021404" algn="ctr" rotWithShape="0">
              <a:schemeClr val="bg2"/>
            </a:outerShdw>
          </a:effectLst>
        </p:spPr>
        <p:txBody>
          <a:bodyPr lIns="92065" tIns="46034" rIns="92065" bIns="46034"/>
          <a:lstStyle>
            <a:lvl1pPr>
              <a:defRPr/>
            </a:lvl1pPr>
          </a:lstStyle>
          <a:p>
            <a:pPr lvl="0"/>
            <a:r>
              <a:rPr lang="en-US" altLang="zh-TW" noProof="0" smtClean="0"/>
              <a:t>Click to edit Master title style</a:t>
            </a:r>
          </a:p>
        </p:txBody>
      </p:sp>
      <p:sp>
        <p:nvSpPr>
          <p:cNvPr id="88068" name="Line 4"/>
          <p:cNvSpPr>
            <a:spLocks noChangeShapeType="1"/>
          </p:cNvSpPr>
          <p:nvPr/>
        </p:nvSpPr>
        <p:spPr bwMode="auto">
          <a:xfrm>
            <a:off x="0" y="2557463"/>
            <a:ext cx="9067800"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8069" name="Rectangle 5"/>
          <p:cNvSpPr>
            <a:spLocks noChangeArrowheads="1"/>
          </p:cNvSpPr>
          <p:nvPr/>
        </p:nvSpPr>
        <p:spPr bwMode="grayWhite">
          <a:xfrm>
            <a:off x="0" y="6738938"/>
            <a:ext cx="9142413" cy="117475"/>
          </a:xfrm>
          <a:prstGeom prst="rect">
            <a:avLst/>
          </a:prstGeom>
          <a:gradFill rotWithShape="0">
            <a:gsLst>
              <a:gs pos="0">
                <a:schemeClr val="tx2"/>
              </a:gs>
              <a:gs pos="50000">
                <a:schemeClr val="tx2">
                  <a:gamma/>
                  <a:tint val="59608"/>
                  <a:invGamma/>
                </a:schemeClr>
              </a:gs>
              <a:gs pos="100000">
                <a:schemeClr val="tx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8070" name="Rectangle 6"/>
          <p:cNvSpPr>
            <a:spLocks noChangeArrowheads="1"/>
          </p:cNvSpPr>
          <p:nvPr/>
        </p:nvSpPr>
        <p:spPr bwMode="blackWhite">
          <a:xfrm>
            <a:off x="0" y="0"/>
            <a:ext cx="112713" cy="6856413"/>
          </a:xfrm>
          <a:prstGeom prst="rect">
            <a:avLst/>
          </a:prstGeom>
          <a:gradFill rotWithShape="0">
            <a:gsLst>
              <a:gs pos="0">
                <a:schemeClr val="tx2"/>
              </a:gs>
              <a:gs pos="100000">
                <a:schemeClr val="tx2">
                  <a:gamma/>
                  <a:tint val="5960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8071" name="Rectangle 7"/>
          <p:cNvSpPr>
            <a:spLocks noChangeArrowheads="1"/>
          </p:cNvSpPr>
          <p:nvPr/>
        </p:nvSpPr>
        <p:spPr bwMode="grayWhite">
          <a:xfrm>
            <a:off x="0" y="0"/>
            <a:ext cx="9142413" cy="88900"/>
          </a:xfrm>
          <a:prstGeom prst="rect">
            <a:avLst/>
          </a:prstGeom>
          <a:gradFill rotWithShape="0">
            <a:gsLst>
              <a:gs pos="0">
                <a:schemeClr val="tx2">
                  <a:gamma/>
                  <a:tint val="59608"/>
                  <a:invGamma/>
                </a:schemeClr>
              </a:gs>
              <a:gs pos="50000">
                <a:schemeClr val="tx2"/>
              </a:gs>
              <a:gs pos="100000">
                <a:schemeClr val="tx2">
                  <a:gamma/>
                  <a:tint val="59608"/>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8072" name="Rectangle 8"/>
          <p:cNvSpPr>
            <a:spLocks noChangeArrowheads="1"/>
          </p:cNvSpPr>
          <p:nvPr/>
        </p:nvSpPr>
        <p:spPr bwMode="blackWhite">
          <a:xfrm>
            <a:off x="9032875" y="0"/>
            <a:ext cx="109538" cy="6858000"/>
          </a:xfrm>
          <a:prstGeom prst="rect">
            <a:avLst/>
          </a:prstGeom>
          <a:gradFill rotWithShape="0">
            <a:gsLst>
              <a:gs pos="0">
                <a:schemeClr val="tx2"/>
              </a:gs>
              <a:gs pos="100000">
                <a:schemeClr val="tx2">
                  <a:gamma/>
                  <a:tint val="59608"/>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8073" name="Line 9"/>
          <p:cNvSpPr>
            <a:spLocks noChangeShapeType="1"/>
          </p:cNvSpPr>
          <p:nvPr/>
        </p:nvSpPr>
        <p:spPr bwMode="auto">
          <a:xfrm>
            <a:off x="552450" y="2695575"/>
            <a:ext cx="7961313"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8074" name="Line 10"/>
          <p:cNvSpPr>
            <a:spLocks noChangeShapeType="1"/>
          </p:cNvSpPr>
          <p:nvPr/>
        </p:nvSpPr>
        <p:spPr bwMode="auto">
          <a:xfrm>
            <a:off x="969963" y="2833688"/>
            <a:ext cx="7126287"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985607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07188" y="133350"/>
            <a:ext cx="2132012" cy="63119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306388" y="133350"/>
            <a:ext cx="6248400" cy="63119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85639910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1578587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extLst>
      <p:ext uri="{BB962C8B-B14F-4D97-AF65-F5344CB8AC3E}">
        <p14:creationId xmlns:p14="http://schemas.microsoft.com/office/powerpoint/2010/main" val="20082905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306388" y="1133475"/>
            <a:ext cx="4076700" cy="5311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535488" y="1133475"/>
            <a:ext cx="4076700" cy="5311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1932342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9333629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171546056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3771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3548549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4157020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ChangeArrowheads="1"/>
          </p:cNvSpPr>
          <p:nvPr/>
        </p:nvSpPr>
        <p:spPr bwMode="grayWhite">
          <a:xfrm>
            <a:off x="0" y="6751638"/>
            <a:ext cx="9142413" cy="117475"/>
          </a:xfrm>
          <a:prstGeom prst="rect">
            <a:avLst/>
          </a:prstGeom>
          <a:gradFill rotWithShape="0">
            <a:gsLst>
              <a:gs pos="0">
                <a:schemeClr val="tx2"/>
              </a:gs>
              <a:gs pos="50000">
                <a:schemeClr val="tx2">
                  <a:gamma/>
                  <a:tint val="59608"/>
                  <a:invGamma/>
                </a:schemeClr>
              </a:gs>
              <a:gs pos="100000">
                <a:schemeClr val="tx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7043" name="Rectangle 3"/>
          <p:cNvSpPr>
            <a:spLocks noChangeArrowheads="1"/>
          </p:cNvSpPr>
          <p:nvPr/>
        </p:nvSpPr>
        <p:spPr bwMode="blackWhite">
          <a:xfrm>
            <a:off x="0" y="0"/>
            <a:ext cx="112713" cy="6856413"/>
          </a:xfrm>
          <a:prstGeom prst="rect">
            <a:avLst/>
          </a:prstGeom>
          <a:gradFill rotWithShape="0">
            <a:gsLst>
              <a:gs pos="0">
                <a:schemeClr val="tx2"/>
              </a:gs>
              <a:gs pos="100000">
                <a:schemeClr val="tx2">
                  <a:gamma/>
                  <a:tint val="5960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7044" name="Rectangle 4"/>
          <p:cNvSpPr>
            <a:spLocks noGrp="1" noChangeArrowheads="1"/>
          </p:cNvSpPr>
          <p:nvPr>
            <p:ph type="body" idx="1"/>
          </p:nvPr>
        </p:nvSpPr>
        <p:spPr bwMode="auto">
          <a:xfrm>
            <a:off x="306388" y="1133475"/>
            <a:ext cx="8305800" cy="531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9" tIns="44445" rIns="90479" bIns="44445"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p:txBody>
      </p:sp>
      <p:sp>
        <p:nvSpPr>
          <p:cNvPr id="87045" name="Rectangle 5"/>
          <p:cNvSpPr>
            <a:spLocks noChangeArrowheads="1"/>
          </p:cNvSpPr>
          <p:nvPr/>
        </p:nvSpPr>
        <p:spPr bwMode="grayWhite">
          <a:xfrm>
            <a:off x="0" y="0"/>
            <a:ext cx="9142413" cy="88900"/>
          </a:xfrm>
          <a:prstGeom prst="rect">
            <a:avLst/>
          </a:prstGeom>
          <a:gradFill rotWithShape="0">
            <a:gsLst>
              <a:gs pos="0">
                <a:schemeClr val="tx2">
                  <a:gamma/>
                  <a:tint val="59608"/>
                  <a:invGamma/>
                </a:schemeClr>
              </a:gs>
              <a:gs pos="50000">
                <a:schemeClr val="tx2"/>
              </a:gs>
              <a:gs pos="100000">
                <a:schemeClr val="tx2">
                  <a:gamma/>
                  <a:tint val="59608"/>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7046" name="Rectangle 6"/>
          <p:cNvSpPr>
            <a:spLocks noChangeArrowheads="1"/>
          </p:cNvSpPr>
          <p:nvPr/>
        </p:nvSpPr>
        <p:spPr bwMode="blackWhite">
          <a:xfrm>
            <a:off x="9032875" y="0"/>
            <a:ext cx="109538" cy="6858000"/>
          </a:xfrm>
          <a:prstGeom prst="rect">
            <a:avLst/>
          </a:prstGeom>
          <a:gradFill rotWithShape="0">
            <a:gsLst>
              <a:gs pos="0">
                <a:schemeClr val="tx2"/>
              </a:gs>
              <a:gs pos="100000">
                <a:schemeClr val="tx2">
                  <a:gamma/>
                  <a:tint val="59608"/>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7047" name="Rectangle 7"/>
          <p:cNvSpPr>
            <a:spLocks noGrp="1" noChangeArrowheads="1"/>
          </p:cNvSpPr>
          <p:nvPr>
            <p:ph type="title"/>
          </p:nvPr>
        </p:nvSpPr>
        <p:spPr bwMode="auto">
          <a:xfrm>
            <a:off x="334963" y="133350"/>
            <a:ext cx="8504237" cy="67945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zh-TW" smtClean="0"/>
              <a:t>Click to edit Master title style</a:t>
            </a:r>
          </a:p>
        </p:txBody>
      </p:sp>
      <p:sp>
        <p:nvSpPr>
          <p:cNvPr id="87048" name="Line 8"/>
          <p:cNvSpPr>
            <a:spLocks noChangeShapeType="1"/>
          </p:cNvSpPr>
          <p:nvPr/>
        </p:nvSpPr>
        <p:spPr bwMode="auto">
          <a:xfrm>
            <a:off x="363538" y="855663"/>
            <a:ext cx="8483600"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dt="0"/>
  <p:txStyles>
    <p:titleStyle>
      <a:lvl1pPr algn="l" rtl="0" fontAlgn="base">
        <a:lnSpc>
          <a:spcPct val="87000"/>
        </a:lnSpc>
        <a:spcBef>
          <a:spcPct val="0"/>
        </a:spcBef>
        <a:spcAft>
          <a:spcPct val="0"/>
        </a:spcAft>
        <a:defRPr sz="3600" b="1">
          <a:solidFill>
            <a:schemeClr val="tx2"/>
          </a:solidFill>
          <a:latin typeface="+mj-lt"/>
          <a:ea typeface="+mj-ea"/>
          <a:cs typeface="+mj-cs"/>
        </a:defRPr>
      </a:lvl1pPr>
      <a:lvl2pPr algn="l" rtl="0" fontAlgn="base">
        <a:lnSpc>
          <a:spcPct val="87000"/>
        </a:lnSpc>
        <a:spcBef>
          <a:spcPct val="0"/>
        </a:spcBef>
        <a:spcAft>
          <a:spcPct val="0"/>
        </a:spcAft>
        <a:defRPr sz="3600" b="1">
          <a:solidFill>
            <a:schemeClr val="tx2"/>
          </a:solidFill>
          <a:latin typeface="Arial" charset="0"/>
        </a:defRPr>
      </a:lvl2pPr>
      <a:lvl3pPr algn="l" rtl="0" fontAlgn="base">
        <a:lnSpc>
          <a:spcPct val="87000"/>
        </a:lnSpc>
        <a:spcBef>
          <a:spcPct val="0"/>
        </a:spcBef>
        <a:spcAft>
          <a:spcPct val="0"/>
        </a:spcAft>
        <a:defRPr sz="3600" b="1">
          <a:solidFill>
            <a:schemeClr val="tx2"/>
          </a:solidFill>
          <a:latin typeface="Arial" charset="0"/>
        </a:defRPr>
      </a:lvl3pPr>
      <a:lvl4pPr algn="l" rtl="0" fontAlgn="base">
        <a:lnSpc>
          <a:spcPct val="87000"/>
        </a:lnSpc>
        <a:spcBef>
          <a:spcPct val="0"/>
        </a:spcBef>
        <a:spcAft>
          <a:spcPct val="0"/>
        </a:spcAft>
        <a:defRPr sz="3600" b="1">
          <a:solidFill>
            <a:schemeClr val="tx2"/>
          </a:solidFill>
          <a:latin typeface="Arial" charset="0"/>
        </a:defRPr>
      </a:lvl4pPr>
      <a:lvl5pPr algn="l" rtl="0" fontAlgn="base">
        <a:lnSpc>
          <a:spcPct val="87000"/>
        </a:lnSpc>
        <a:spcBef>
          <a:spcPct val="0"/>
        </a:spcBef>
        <a:spcAft>
          <a:spcPct val="0"/>
        </a:spcAft>
        <a:defRPr sz="3600" b="1">
          <a:solidFill>
            <a:schemeClr val="tx2"/>
          </a:solidFill>
          <a:latin typeface="Arial" charset="0"/>
        </a:defRPr>
      </a:lvl5pPr>
      <a:lvl6pPr marL="457200" algn="l" rtl="0" fontAlgn="base">
        <a:lnSpc>
          <a:spcPct val="87000"/>
        </a:lnSpc>
        <a:spcBef>
          <a:spcPct val="0"/>
        </a:spcBef>
        <a:spcAft>
          <a:spcPct val="0"/>
        </a:spcAft>
        <a:defRPr sz="3600" b="1">
          <a:solidFill>
            <a:schemeClr val="tx2"/>
          </a:solidFill>
          <a:latin typeface="Arial" charset="0"/>
        </a:defRPr>
      </a:lvl6pPr>
      <a:lvl7pPr marL="914400" algn="l" rtl="0" fontAlgn="base">
        <a:lnSpc>
          <a:spcPct val="87000"/>
        </a:lnSpc>
        <a:spcBef>
          <a:spcPct val="0"/>
        </a:spcBef>
        <a:spcAft>
          <a:spcPct val="0"/>
        </a:spcAft>
        <a:defRPr sz="3600" b="1">
          <a:solidFill>
            <a:schemeClr val="tx2"/>
          </a:solidFill>
          <a:latin typeface="Arial" charset="0"/>
        </a:defRPr>
      </a:lvl7pPr>
      <a:lvl8pPr marL="1371600" algn="l" rtl="0" fontAlgn="base">
        <a:lnSpc>
          <a:spcPct val="87000"/>
        </a:lnSpc>
        <a:spcBef>
          <a:spcPct val="0"/>
        </a:spcBef>
        <a:spcAft>
          <a:spcPct val="0"/>
        </a:spcAft>
        <a:defRPr sz="3600" b="1">
          <a:solidFill>
            <a:schemeClr val="tx2"/>
          </a:solidFill>
          <a:latin typeface="Arial" charset="0"/>
        </a:defRPr>
      </a:lvl8pPr>
      <a:lvl9pPr marL="1828800" algn="l" rtl="0" fontAlgn="base">
        <a:lnSpc>
          <a:spcPct val="87000"/>
        </a:lnSpc>
        <a:spcBef>
          <a:spcPct val="0"/>
        </a:spcBef>
        <a:spcAft>
          <a:spcPct val="0"/>
        </a:spcAft>
        <a:defRPr sz="3600" b="1">
          <a:solidFill>
            <a:schemeClr val="tx2"/>
          </a:solidFill>
          <a:latin typeface="Arial" charset="0"/>
        </a:defRPr>
      </a:lvl9pPr>
    </p:titleStyle>
    <p:bodyStyle>
      <a:lvl1pPr marL="385763" indent="-385763" algn="l" rtl="0" fontAlgn="base">
        <a:lnSpc>
          <a:spcPct val="93000"/>
        </a:lnSpc>
        <a:spcBef>
          <a:spcPct val="50000"/>
        </a:spcBef>
        <a:spcAft>
          <a:spcPct val="0"/>
        </a:spcAft>
        <a:buClr>
          <a:schemeClr val="accent1"/>
        </a:buClr>
        <a:buFont typeface="Wingdings" pitchFamily="2" charset="2"/>
        <a:buChar char="l"/>
        <a:defRPr sz="2200">
          <a:solidFill>
            <a:schemeClr val="tx1"/>
          </a:solidFill>
          <a:latin typeface="+mn-lt"/>
          <a:ea typeface="+mn-ea"/>
          <a:cs typeface="+mn-cs"/>
        </a:defRPr>
      </a:lvl1pPr>
      <a:lvl2pPr marL="838200" indent="-338138" algn="l" rtl="0" fontAlgn="base">
        <a:lnSpc>
          <a:spcPct val="87000"/>
        </a:lnSpc>
        <a:spcBef>
          <a:spcPct val="25000"/>
        </a:spcBef>
        <a:spcAft>
          <a:spcPct val="0"/>
        </a:spcAft>
        <a:buClr>
          <a:schemeClr val="tx2"/>
        </a:buClr>
        <a:buSzPct val="75000"/>
        <a:buFont typeface="Wingdings" pitchFamily="2" charset="2"/>
        <a:buChar char="¤"/>
        <a:defRPr sz="2000">
          <a:solidFill>
            <a:schemeClr val="tx1"/>
          </a:solidFill>
          <a:latin typeface="+mn-lt"/>
        </a:defRPr>
      </a:lvl2pPr>
      <a:lvl3pPr marL="1285875" indent="-238125" algn="l" rtl="0" fontAlgn="base">
        <a:lnSpc>
          <a:spcPct val="87000"/>
        </a:lnSpc>
        <a:spcBef>
          <a:spcPct val="10000"/>
        </a:spcBef>
        <a:spcAft>
          <a:spcPct val="0"/>
        </a:spcAft>
        <a:buClr>
          <a:schemeClr val="accent2"/>
        </a:buClr>
        <a:buSzPct val="68000"/>
        <a:buFont typeface="Wingdings" pitchFamily="2" charset="2"/>
        <a:buChar char="¢"/>
        <a:defRPr>
          <a:solidFill>
            <a:schemeClr val="tx1"/>
          </a:solidFill>
          <a:latin typeface="+mn-lt"/>
        </a:defRPr>
      </a:lvl3pPr>
      <a:lvl4pPr marL="2032000" indent="-228600" algn="l" rtl="0" fontAlgn="base">
        <a:spcBef>
          <a:spcPct val="20000"/>
        </a:spcBef>
        <a:spcAft>
          <a:spcPct val="0"/>
        </a:spcAft>
        <a:buChar char="–"/>
        <a:defRPr sz="2000">
          <a:solidFill>
            <a:schemeClr val="tx1"/>
          </a:solidFill>
          <a:latin typeface="Times New Roman" pitchFamily="18" charset="0"/>
        </a:defRPr>
      </a:lvl4pPr>
      <a:lvl5pPr marL="2451100" indent="-228600" algn="l" rtl="0" fontAlgn="base">
        <a:spcBef>
          <a:spcPct val="20000"/>
        </a:spcBef>
        <a:spcAft>
          <a:spcPct val="0"/>
        </a:spcAft>
        <a:buChar char="•"/>
        <a:defRPr sz="2000">
          <a:solidFill>
            <a:schemeClr val="tx1"/>
          </a:solidFill>
          <a:latin typeface="Times New Roman" pitchFamily="18" charset="0"/>
        </a:defRPr>
      </a:lvl5pPr>
      <a:lvl6pPr marL="2908300" indent="-228600" algn="l" rtl="0" fontAlgn="base">
        <a:spcBef>
          <a:spcPct val="20000"/>
        </a:spcBef>
        <a:spcAft>
          <a:spcPct val="0"/>
        </a:spcAft>
        <a:buChar char="•"/>
        <a:defRPr sz="2000">
          <a:solidFill>
            <a:schemeClr val="tx1"/>
          </a:solidFill>
          <a:latin typeface="Times New Roman" pitchFamily="18" charset="0"/>
        </a:defRPr>
      </a:lvl6pPr>
      <a:lvl7pPr marL="3365500" indent="-228600" algn="l" rtl="0" fontAlgn="base">
        <a:spcBef>
          <a:spcPct val="20000"/>
        </a:spcBef>
        <a:spcAft>
          <a:spcPct val="0"/>
        </a:spcAft>
        <a:buChar char="•"/>
        <a:defRPr sz="2000">
          <a:solidFill>
            <a:schemeClr val="tx1"/>
          </a:solidFill>
          <a:latin typeface="Times New Roman" pitchFamily="18" charset="0"/>
        </a:defRPr>
      </a:lvl7pPr>
      <a:lvl8pPr marL="3822700" indent="-228600" algn="l" rtl="0" fontAlgn="base">
        <a:spcBef>
          <a:spcPct val="20000"/>
        </a:spcBef>
        <a:spcAft>
          <a:spcPct val="0"/>
        </a:spcAft>
        <a:buChar char="•"/>
        <a:defRPr sz="2000">
          <a:solidFill>
            <a:schemeClr val="tx1"/>
          </a:solidFill>
          <a:latin typeface="Times New Roman" pitchFamily="18" charset="0"/>
        </a:defRPr>
      </a:lvl8pPr>
      <a:lvl9pPr marL="42799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chart" Target="../charts/chart2.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541409" y="5660030"/>
            <a:ext cx="7277128" cy="82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ctr" eaLnBrk="0" hangingPunct="0">
              <a:lnSpc>
                <a:spcPct val="100000"/>
              </a:lnSpc>
              <a:spcBef>
                <a:spcPct val="0"/>
              </a:spcBef>
            </a:pPr>
            <a:r>
              <a:rPr lang="en-US" altLang="zh-TW" sz="2400" b="1" dirty="0" smtClean="0">
                <a:ea typeface="新細明體" charset="-120"/>
              </a:rPr>
              <a:t>Parallel And Distributed System Lab (PADS)</a:t>
            </a:r>
          </a:p>
          <a:p>
            <a:pPr algn="ctr" eaLnBrk="0" hangingPunct="0">
              <a:lnSpc>
                <a:spcPct val="100000"/>
              </a:lnSpc>
              <a:spcBef>
                <a:spcPct val="0"/>
              </a:spcBef>
            </a:pPr>
            <a:r>
              <a:rPr lang="en-US" altLang="zh-TW" sz="2400" b="1" dirty="0" smtClean="0">
                <a:ea typeface="新細明體" charset="-120"/>
              </a:rPr>
              <a:t>National </a:t>
            </a:r>
            <a:r>
              <a:rPr lang="en-US" altLang="zh-TW" sz="2400" b="1" dirty="0" err="1" smtClean="0">
                <a:ea typeface="新細明體" charset="-120"/>
              </a:rPr>
              <a:t>Tsing</a:t>
            </a:r>
            <a:r>
              <a:rPr lang="en-US" altLang="zh-TW" sz="2400" b="1" dirty="0" smtClean="0">
                <a:ea typeface="新細明體" charset="-120"/>
              </a:rPr>
              <a:t> </a:t>
            </a:r>
            <a:r>
              <a:rPr lang="en-US" altLang="zh-TW" sz="2400" b="1" dirty="0" err="1" smtClean="0">
                <a:ea typeface="新細明體" charset="-120"/>
              </a:rPr>
              <a:t>Hua</a:t>
            </a:r>
            <a:r>
              <a:rPr lang="en-US" altLang="zh-TW" sz="2400" b="1" dirty="0" smtClean="0">
                <a:ea typeface="新細明體" charset="-120"/>
              </a:rPr>
              <a:t> University, </a:t>
            </a:r>
            <a:r>
              <a:rPr lang="en-US" altLang="zh-TW" sz="2400" b="1" dirty="0" err="1" smtClean="0">
                <a:ea typeface="新細明體" charset="-120"/>
              </a:rPr>
              <a:t>Hsinchu</a:t>
            </a:r>
            <a:r>
              <a:rPr lang="en-US" altLang="zh-TW" sz="2400" b="1" dirty="0" smtClean="0">
                <a:ea typeface="新細明體" charset="-120"/>
              </a:rPr>
              <a:t>, Taiwan</a:t>
            </a:r>
          </a:p>
        </p:txBody>
      </p:sp>
      <p:sp>
        <p:nvSpPr>
          <p:cNvPr id="5152" name="Rectangle 32"/>
          <p:cNvSpPr>
            <a:spLocks noGrp="1" noChangeArrowheads="1"/>
          </p:cNvSpPr>
          <p:nvPr>
            <p:ph type="ctrTitle"/>
          </p:nvPr>
        </p:nvSpPr>
        <p:spPr>
          <a:xfrm>
            <a:off x="371475" y="192088"/>
            <a:ext cx="8343900" cy="2398712"/>
          </a:xfrm>
        </p:spPr>
        <p:txBody>
          <a:bodyPr/>
          <a:lstStyle/>
          <a:p>
            <a:pPr algn="ctr"/>
            <a:r>
              <a:rPr lang="en-US" altLang="zh-TW" sz="4000" dirty="0" err="1" smtClean="0">
                <a:ea typeface="新細明體" charset="-120"/>
              </a:rPr>
              <a:t>Attackboard</a:t>
            </a:r>
            <a:r>
              <a:rPr lang="en-US" altLang="zh-TW" sz="4000" dirty="0" smtClean="0">
                <a:ea typeface="新細明體" charset="-120"/>
              </a:rPr>
              <a:t>:  </a:t>
            </a:r>
            <a:br>
              <a:rPr lang="en-US" altLang="zh-TW" sz="4000" dirty="0" smtClean="0">
                <a:ea typeface="新細明體" charset="-120"/>
              </a:rPr>
            </a:br>
            <a:r>
              <a:rPr lang="en-US" altLang="zh-TW" sz="4000" dirty="0" smtClean="0">
                <a:ea typeface="新細明體" charset="-120"/>
              </a:rPr>
              <a:t>A Novel Dependency-Aware Traffic Generator for Exploring </a:t>
            </a:r>
            <a:r>
              <a:rPr lang="en-US" altLang="zh-TW" sz="4000" dirty="0" err="1" smtClean="0">
                <a:ea typeface="新細明體" charset="-120"/>
              </a:rPr>
              <a:t>NoC</a:t>
            </a:r>
            <a:r>
              <a:rPr lang="en-US" altLang="zh-TW" sz="4000" dirty="0" smtClean="0">
                <a:ea typeface="新細明體" charset="-120"/>
              </a:rPr>
              <a:t> Design Space</a:t>
            </a:r>
            <a:endParaRPr lang="en-US" altLang="zh-TW" sz="4000" dirty="0">
              <a:ea typeface="新細明體" charset="-120"/>
            </a:endParaRPr>
          </a:p>
        </p:txBody>
      </p:sp>
      <p:sp>
        <p:nvSpPr>
          <p:cNvPr id="5153" name="Rectangle 33"/>
          <p:cNvSpPr>
            <a:spLocks noGrp="1" noChangeArrowheads="1"/>
          </p:cNvSpPr>
          <p:nvPr>
            <p:ph type="subTitle" idx="1"/>
          </p:nvPr>
        </p:nvSpPr>
        <p:spPr>
          <a:xfrm>
            <a:off x="852407" y="3048599"/>
            <a:ext cx="7733654" cy="1752600"/>
          </a:xfrm>
        </p:spPr>
        <p:txBody>
          <a:bodyPr/>
          <a:lstStyle/>
          <a:p>
            <a:pPr eaLnBrk="0" hangingPunct="0">
              <a:lnSpc>
                <a:spcPct val="100000"/>
              </a:lnSpc>
              <a:spcBef>
                <a:spcPct val="0"/>
              </a:spcBef>
            </a:pPr>
            <a:r>
              <a:rPr lang="en-US" altLang="zh-TW" sz="2800" b="1" dirty="0" smtClean="0">
                <a:ea typeface="新細明體" charset="-120"/>
              </a:rPr>
              <a:t>Yoshi Shih-</a:t>
            </a:r>
            <a:r>
              <a:rPr lang="en-US" altLang="zh-TW" sz="2800" b="1" dirty="0" err="1" smtClean="0">
                <a:ea typeface="新細明體" charset="-120"/>
              </a:rPr>
              <a:t>Chieh</a:t>
            </a:r>
            <a:r>
              <a:rPr lang="en-US" altLang="zh-TW" sz="2800" b="1" dirty="0" smtClean="0">
                <a:ea typeface="新細明體" charset="-120"/>
              </a:rPr>
              <a:t> Huang, June 5,</a:t>
            </a:r>
            <a:r>
              <a:rPr lang="nl-NL" sz="2800" b="1" dirty="0" smtClean="0"/>
              <a:t> </a:t>
            </a:r>
            <a:r>
              <a:rPr lang="en-US" altLang="zh-TW" sz="2800" b="1" dirty="0" smtClean="0">
                <a:ea typeface="新細明體" charset="-120"/>
              </a:rPr>
              <a:t>2012</a:t>
            </a:r>
          </a:p>
          <a:p>
            <a:pPr eaLnBrk="0" hangingPunct="0">
              <a:lnSpc>
                <a:spcPct val="100000"/>
              </a:lnSpc>
              <a:spcBef>
                <a:spcPct val="0"/>
              </a:spcBef>
            </a:pPr>
            <a:r>
              <a:rPr lang="en-US" altLang="zh-TW" sz="2800" b="1" dirty="0" smtClean="0">
                <a:ea typeface="新細明體" charset="-120"/>
              </a:rPr>
              <a:t/>
            </a:r>
            <a:br>
              <a:rPr lang="en-US" altLang="zh-TW" sz="2800" b="1" dirty="0" smtClean="0">
                <a:ea typeface="新細明體" charset="-120"/>
              </a:rPr>
            </a:br>
            <a:r>
              <a:rPr lang="en-US" altLang="zh-TW" sz="2400" b="1" dirty="0" smtClean="0"/>
              <a:t>Yu-Chi Chang</a:t>
            </a:r>
          </a:p>
          <a:p>
            <a:pPr eaLnBrk="0" hangingPunct="0">
              <a:lnSpc>
                <a:spcPct val="100000"/>
              </a:lnSpc>
              <a:spcBef>
                <a:spcPct val="0"/>
              </a:spcBef>
            </a:pPr>
            <a:r>
              <a:rPr lang="en-US" altLang="zh-TW" sz="2400" b="1" dirty="0" err="1" smtClean="0"/>
              <a:t>Tsung</a:t>
            </a:r>
            <a:r>
              <a:rPr lang="en-US" altLang="zh-TW" sz="2400" b="1" dirty="0" smtClean="0"/>
              <a:t>-Chan Tsai</a:t>
            </a:r>
          </a:p>
          <a:p>
            <a:pPr eaLnBrk="0" hangingPunct="0">
              <a:lnSpc>
                <a:spcPct val="100000"/>
              </a:lnSpc>
              <a:spcBef>
                <a:spcPct val="0"/>
              </a:spcBef>
            </a:pPr>
            <a:r>
              <a:rPr lang="en-US" altLang="zh-TW" sz="2400" b="1" dirty="0" smtClean="0"/>
              <a:t>Yuan-Ying Chang</a:t>
            </a:r>
          </a:p>
          <a:p>
            <a:pPr eaLnBrk="0" hangingPunct="0">
              <a:lnSpc>
                <a:spcPct val="100000"/>
              </a:lnSpc>
              <a:spcBef>
                <a:spcPct val="0"/>
              </a:spcBef>
            </a:pPr>
            <a:r>
              <a:rPr lang="en-US" altLang="zh-TW" sz="2400" b="1" dirty="0" smtClean="0"/>
              <a:t>Chung-Ta King</a:t>
            </a:r>
          </a:p>
        </p:txBody>
      </p:sp>
      <p:pic>
        <p:nvPicPr>
          <p:cNvPr id="1026" name="Picture 2" descr="C:\Users\yoshi\Documents\Dropbox\CSWeb\NTHU_Logo2.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5425" y="5660030"/>
            <a:ext cx="1509390" cy="752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內容版面配置區 5"/>
          <p:cNvGraphicFramePr>
            <a:graphicFrameLocks noGrp="1"/>
          </p:cNvGraphicFramePr>
          <p:nvPr>
            <p:ph sz="half" idx="1"/>
            <p:extLst>
              <p:ext uri="{D42A27DB-BD31-4B8C-83A1-F6EECF244321}">
                <p14:modId xmlns:p14="http://schemas.microsoft.com/office/powerpoint/2010/main" val="2813465578"/>
              </p:ext>
            </p:extLst>
          </p:nvPr>
        </p:nvGraphicFramePr>
        <p:xfrm>
          <a:off x="4699879" y="3710501"/>
          <a:ext cx="4323801" cy="2848322"/>
        </p:xfrm>
        <a:graphic>
          <a:graphicData uri="http://schemas.openxmlformats.org/drawingml/2006/chart">
            <c:chart xmlns:c="http://schemas.openxmlformats.org/drawingml/2006/chart" xmlns:r="http://schemas.openxmlformats.org/officeDocument/2006/relationships" r:id="rId3"/>
          </a:graphicData>
        </a:graphic>
      </p:graphicFrame>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67305" y="1212033"/>
            <a:ext cx="1964196" cy="1976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61208" y="1212727"/>
            <a:ext cx="2106097" cy="1975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標題 1"/>
          <p:cNvSpPr>
            <a:spLocks noGrp="1"/>
          </p:cNvSpPr>
          <p:nvPr>
            <p:ph type="title"/>
          </p:nvPr>
        </p:nvSpPr>
        <p:spPr/>
        <p:txBody>
          <a:bodyPr/>
          <a:lstStyle/>
          <a:p>
            <a:r>
              <a:rPr lang="en-US" altLang="zh-TW" sz="3200" smtClean="0"/>
              <a:t>Space Overhead and Accuracy</a:t>
            </a:r>
            <a:endParaRPr lang="zh-TW" altLang="en-US" sz="3200" dirty="0"/>
          </a:p>
        </p:txBody>
      </p:sp>
      <p:sp>
        <p:nvSpPr>
          <p:cNvPr id="12" name="文字方塊 11"/>
          <p:cNvSpPr txBox="1"/>
          <p:nvPr/>
        </p:nvSpPr>
        <p:spPr>
          <a:xfrm>
            <a:off x="164561" y="6558823"/>
            <a:ext cx="2002471" cy="249299"/>
          </a:xfrm>
          <a:prstGeom prst="rect">
            <a:avLst/>
          </a:prstGeom>
          <a:noFill/>
        </p:spPr>
        <p:txBody>
          <a:bodyPr wrap="none" rtlCol="0">
            <a:spAutoFit/>
          </a:bodyPr>
          <a:lstStyle/>
          <a:p>
            <a:r>
              <a:rPr lang="en-US" altLang="zh-TW" sz="1200" baseline="30000" dirty="0" smtClean="0"/>
              <a:t>1</a:t>
            </a:r>
            <a:r>
              <a:rPr lang="en-US" altLang="zh-TW" sz="1200" dirty="0" smtClean="0"/>
              <a:t> </a:t>
            </a:r>
            <a:r>
              <a:rPr lang="en-US" altLang="zh-TW" sz="1200" dirty="0" err="1" smtClean="0"/>
              <a:t>S.Bell</a:t>
            </a:r>
            <a:r>
              <a:rPr lang="en-US" altLang="zh-TW" sz="1200" dirty="0" smtClean="0"/>
              <a:t> </a:t>
            </a:r>
            <a:r>
              <a:rPr lang="en-US" altLang="zh-TW" sz="1200" dirty="0"/>
              <a:t>et al.[ISSCC 2008</a:t>
            </a:r>
            <a:r>
              <a:rPr lang="en-US" altLang="zh-TW" sz="1200" dirty="0" smtClean="0"/>
              <a:t>]</a:t>
            </a:r>
            <a:endParaRPr lang="zh-TW" altLang="en-US" sz="1200" dirty="0"/>
          </a:p>
        </p:txBody>
      </p:sp>
      <p:sp>
        <p:nvSpPr>
          <p:cNvPr id="14" name="文字方塊 13"/>
          <p:cNvSpPr txBox="1"/>
          <p:nvPr/>
        </p:nvSpPr>
        <p:spPr>
          <a:xfrm>
            <a:off x="5747170" y="858090"/>
            <a:ext cx="2704587" cy="353943"/>
          </a:xfrm>
          <a:prstGeom prst="rect">
            <a:avLst/>
          </a:prstGeom>
          <a:noFill/>
        </p:spPr>
        <p:txBody>
          <a:bodyPr wrap="none" rtlCol="0">
            <a:spAutoFit/>
          </a:bodyPr>
          <a:lstStyle/>
          <a:p>
            <a:r>
              <a:rPr lang="en-US" altLang="zh-TW" dirty="0" smtClean="0">
                <a:latin typeface="Times New Roman" pitchFamily="18" charset="0"/>
                <a:cs typeface="Times New Roman" pitchFamily="18" charset="0"/>
              </a:rPr>
              <a:t>Storage Space Overhead</a:t>
            </a:r>
            <a:endParaRPr lang="zh-TW" altLang="en-US" dirty="0">
              <a:latin typeface="Times New Roman" pitchFamily="18" charset="0"/>
              <a:cs typeface="Times New Roman" pitchFamily="18" charset="0"/>
            </a:endParaRPr>
          </a:p>
        </p:txBody>
      </p:sp>
      <p:sp>
        <p:nvSpPr>
          <p:cNvPr id="15" name="矩形圖說文字 14"/>
          <p:cNvSpPr/>
          <p:nvPr/>
        </p:nvSpPr>
        <p:spPr bwMode="auto">
          <a:xfrm>
            <a:off x="4292436" y="2805348"/>
            <a:ext cx="1953491" cy="510909"/>
          </a:xfrm>
          <a:prstGeom prst="wedgeRectCallout">
            <a:avLst>
              <a:gd name="adj1" fmla="val 35711"/>
              <a:gd name="adj2" fmla="val -116466"/>
            </a:avLst>
          </a:prstGeom>
          <a:ln w="19050"/>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Tx/>
              <a:buSzTx/>
              <a:buFontTx/>
              <a:buNone/>
              <a:tabLst/>
            </a:pPr>
            <a:r>
              <a:rPr lang="en-US" altLang="zh-TW" sz="1600" dirty="0" smtClean="0">
                <a:solidFill>
                  <a:srgbClr val="FF0000"/>
                </a:solidFill>
                <a:latin typeface="Times New Roman" pitchFamily="18" charset="0"/>
                <a:cs typeface="Times New Roman" pitchFamily="18" charset="0"/>
              </a:rPr>
              <a:t>Storage space can be greatly reduced!</a:t>
            </a:r>
            <a:endParaRPr kumimoji="0" lang="zh-TW" altLang="en-US" sz="16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9" name="矩形圖說文字 18"/>
          <p:cNvSpPr/>
          <p:nvPr/>
        </p:nvSpPr>
        <p:spPr bwMode="auto">
          <a:xfrm>
            <a:off x="6545187" y="2596060"/>
            <a:ext cx="2286314" cy="720197"/>
          </a:xfrm>
          <a:prstGeom prst="wedgeRectCallout">
            <a:avLst>
              <a:gd name="adj1" fmla="val 20653"/>
              <a:gd name="adj2" fmla="val -102750"/>
            </a:avLst>
          </a:prstGeom>
          <a:ln w="19050"/>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Tx/>
              <a:buSzTx/>
              <a:buFontTx/>
              <a:buNone/>
              <a:tabLst/>
            </a:pPr>
            <a:r>
              <a:rPr lang="en-US" altLang="zh-TW" sz="1600" dirty="0" smtClean="0">
                <a:solidFill>
                  <a:srgbClr val="FF0000"/>
                </a:solidFill>
                <a:latin typeface="Times New Roman" pitchFamily="18" charset="0"/>
                <a:cs typeface="Times New Roman" pitchFamily="18" charset="0"/>
              </a:rPr>
              <a:t>20% storage space can be reduced in computation-intensive benchmark!</a:t>
            </a:r>
            <a:endParaRPr kumimoji="0" lang="zh-TW" altLang="en-US" sz="16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aphicFrame>
        <p:nvGraphicFramePr>
          <p:cNvPr id="7" name="圖表 6"/>
          <p:cNvGraphicFramePr>
            <a:graphicFrameLocks/>
          </p:cNvGraphicFramePr>
          <p:nvPr>
            <p:extLst>
              <p:ext uri="{D42A27DB-BD31-4B8C-83A1-F6EECF244321}">
                <p14:modId xmlns:p14="http://schemas.microsoft.com/office/powerpoint/2010/main" val="1336810142"/>
              </p:ext>
            </p:extLst>
          </p:nvPr>
        </p:nvGraphicFramePr>
        <p:xfrm>
          <a:off x="164561" y="3698689"/>
          <a:ext cx="4388842" cy="2858096"/>
        </p:xfrm>
        <a:graphic>
          <a:graphicData uri="http://schemas.openxmlformats.org/drawingml/2006/chart">
            <c:chart xmlns:c="http://schemas.openxmlformats.org/drawingml/2006/chart" xmlns:r="http://schemas.openxmlformats.org/officeDocument/2006/relationships" r:id="rId6"/>
          </a:graphicData>
        </a:graphic>
      </p:graphicFrame>
      <p:sp>
        <p:nvSpPr>
          <p:cNvPr id="16" name="文字方塊 15"/>
          <p:cNvSpPr txBox="1"/>
          <p:nvPr/>
        </p:nvSpPr>
        <p:spPr>
          <a:xfrm>
            <a:off x="6198617" y="3535643"/>
            <a:ext cx="1210588" cy="327782"/>
          </a:xfrm>
          <a:prstGeom prst="rect">
            <a:avLst/>
          </a:prstGeom>
          <a:noFill/>
        </p:spPr>
        <p:txBody>
          <a:bodyPr wrap="none" rtlCol="0">
            <a:spAutoFit/>
          </a:bodyPr>
          <a:lstStyle/>
          <a:p>
            <a:r>
              <a:rPr lang="en-US" altLang="zh-TW" sz="1800" dirty="0" smtClean="0">
                <a:latin typeface="Times New Roman" pitchFamily="18" charset="0"/>
                <a:cs typeface="Times New Roman" pitchFamily="18" charset="0"/>
              </a:rPr>
              <a:t>IMB-</a:t>
            </a:r>
            <a:r>
              <a:rPr lang="en-US" altLang="zh-TW" sz="1800" dirty="0" err="1" smtClean="0">
                <a:latin typeface="Times New Roman" pitchFamily="18" charset="0"/>
                <a:cs typeface="Times New Roman" pitchFamily="18" charset="0"/>
              </a:rPr>
              <a:t>Bcast</a:t>
            </a:r>
            <a:endParaRPr lang="zh-TW" altLang="en-US" sz="1800" dirty="0">
              <a:latin typeface="Times New Roman" pitchFamily="18" charset="0"/>
              <a:cs typeface="Times New Roman" pitchFamily="18" charset="0"/>
            </a:endParaRPr>
          </a:p>
        </p:txBody>
      </p:sp>
      <p:sp>
        <p:nvSpPr>
          <p:cNvPr id="22" name="文字方塊 21"/>
          <p:cNvSpPr txBox="1"/>
          <p:nvPr/>
        </p:nvSpPr>
        <p:spPr>
          <a:xfrm>
            <a:off x="1165796" y="3535643"/>
            <a:ext cx="2518638" cy="327782"/>
          </a:xfrm>
          <a:prstGeom prst="rect">
            <a:avLst/>
          </a:prstGeom>
          <a:noFill/>
        </p:spPr>
        <p:txBody>
          <a:bodyPr wrap="none" rtlCol="0">
            <a:spAutoFit/>
          </a:bodyPr>
          <a:lstStyle/>
          <a:p>
            <a:r>
              <a:rPr lang="en-US" altLang="zh-TW" sz="1800" dirty="0" smtClean="0">
                <a:latin typeface="Times New Roman" pitchFamily="18" charset="0"/>
                <a:cs typeface="Times New Roman" pitchFamily="18" charset="0"/>
              </a:rPr>
              <a:t>Parallel Object Detection</a:t>
            </a:r>
            <a:endParaRPr lang="zh-TW" altLang="en-US" sz="1800" dirty="0">
              <a:latin typeface="Times New Roman" pitchFamily="18" charset="0"/>
              <a:cs typeface="Times New Roman" pitchFamily="18" charset="0"/>
            </a:endParaRPr>
          </a:p>
        </p:txBody>
      </p:sp>
      <p:sp>
        <p:nvSpPr>
          <p:cNvPr id="28" name="矩形圖說文字 27"/>
          <p:cNvSpPr/>
          <p:nvPr/>
        </p:nvSpPr>
        <p:spPr bwMode="auto">
          <a:xfrm>
            <a:off x="1448369" y="5552903"/>
            <a:ext cx="2236065" cy="720197"/>
          </a:xfrm>
          <a:prstGeom prst="wedgeRectCallout">
            <a:avLst>
              <a:gd name="adj1" fmla="val -1310"/>
              <a:gd name="adj2" fmla="val -68062"/>
            </a:avLst>
          </a:prstGeom>
          <a:ln w="19050"/>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Tx/>
              <a:buSzTx/>
              <a:buFontTx/>
              <a:buNone/>
              <a:tabLst/>
            </a:pPr>
            <a:r>
              <a:rPr lang="en-US" altLang="zh-TW" sz="1600" i="1" dirty="0">
                <a:solidFill>
                  <a:srgbClr val="FF0000"/>
                </a:solidFill>
                <a:latin typeface="Courier New" pitchFamily="49" charset="0"/>
                <a:cs typeface="Courier New" pitchFamily="49" charset="0"/>
              </a:rPr>
              <a:t>I</a:t>
            </a:r>
            <a:r>
              <a:rPr lang="en-US" altLang="zh-TW" sz="1600" dirty="0" smtClean="0">
                <a:solidFill>
                  <a:srgbClr val="FF0000"/>
                </a:solidFill>
                <a:latin typeface="Times New Roman" pitchFamily="18" charset="0"/>
                <a:cs typeface="Times New Roman" pitchFamily="18" charset="0"/>
              </a:rPr>
              <a:t> and </a:t>
            </a:r>
            <a:r>
              <a:rPr lang="en-US" altLang="zh-TW" sz="1600" i="1" dirty="0">
                <a:solidFill>
                  <a:srgbClr val="FF0000"/>
                </a:solidFill>
                <a:latin typeface="Courier New" pitchFamily="49" charset="0"/>
                <a:cs typeface="Courier New" pitchFamily="49" charset="0"/>
              </a:rPr>
              <a:t>I’</a:t>
            </a:r>
            <a:r>
              <a:rPr lang="en-US" altLang="zh-TW" sz="1600" dirty="0" smtClean="0">
                <a:solidFill>
                  <a:srgbClr val="FF0000"/>
                </a:solidFill>
                <a:latin typeface="Times New Roman" pitchFamily="18" charset="0"/>
                <a:cs typeface="Times New Roman" pitchFamily="18" charset="0"/>
              </a:rPr>
              <a:t> should be properly selected to give accurate results</a:t>
            </a:r>
            <a:endParaRPr kumimoji="0" lang="zh-TW" altLang="en-US" sz="16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30" name="矩形圖說文字 29"/>
          <p:cNvSpPr/>
          <p:nvPr/>
        </p:nvSpPr>
        <p:spPr bwMode="auto">
          <a:xfrm>
            <a:off x="5332558" y="5297448"/>
            <a:ext cx="3077516" cy="510909"/>
          </a:xfrm>
          <a:prstGeom prst="wedgeRectCallout">
            <a:avLst>
              <a:gd name="adj1" fmla="val -13028"/>
              <a:gd name="adj2" fmla="val -122215"/>
            </a:avLst>
          </a:prstGeom>
          <a:ln w="19050"/>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Tx/>
              <a:buSzTx/>
              <a:buFontTx/>
              <a:buNone/>
              <a:tabLst/>
            </a:pPr>
            <a:r>
              <a:rPr lang="en-US" altLang="zh-TW" sz="1600" dirty="0" smtClean="0">
                <a:solidFill>
                  <a:srgbClr val="FF0000"/>
                </a:solidFill>
                <a:latin typeface="Times New Roman" pitchFamily="18" charset="0"/>
                <a:cs typeface="Times New Roman" pitchFamily="18" charset="0"/>
              </a:rPr>
              <a:t>In this case, </a:t>
            </a:r>
            <a:r>
              <a:rPr lang="en-US" altLang="zh-TW" sz="1600" i="1" dirty="0" smtClean="0">
                <a:solidFill>
                  <a:srgbClr val="FF0000"/>
                </a:solidFill>
                <a:latin typeface="Courier New" pitchFamily="49" charset="0"/>
                <a:cs typeface="Courier New" pitchFamily="49" charset="0"/>
              </a:rPr>
              <a:t>I</a:t>
            </a:r>
            <a:r>
              <a:rPr lang="en-US" altLang="zh-TW" sz="1600" dirty="0" smtClean="0">
                <a:solidFill>
                  <a:srgbClr val="FF0000"/>
                </a:solidFill>
                <a:latin typeface="Times New Roman" pitchFamily="18" charset="0"/>
                <a:cs typeface="Times New Roman" pitchFamily="18" charset="0"/>
              </a:rPr>
              <a:t> does not have much impact compared with POD.</a:t>
            </a:r>
            <a:endParaRPr kumimoji="0" lang="zh-TW" altLang="en-US" sz="16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6" name="文字方塊 25"/>
          <p:cNvSpPr txBox="1"/>
          <p:nvPr/>
        </p:nvSpPr>
        <p:spPr>
          <a:xfrm>
            <a:off x="5697730" y="1183592"/>
            <a:ext cx="984565" cy="275460"/>
          </a:xfrm>
          <a:prstGeom prst="rect">
            <a:avLst/>
          </a:prstGeom>
          <a:noFill/>
        </p:spPr>
        <p:txBody>
          <a:bodyPr wrap="none" rtlCol="0">
            <a:spAutoFit/>
          </a:bodyPr>
          <a:lstStyle/>
          <a:p>
            <a:r>
              <a:rPr lang="en-US" altLang="zh-TW" sz="1400" dirty="0" smtClean="0">
                <a:latin typeface="Times New Roman" pitchFamily="18" charset="0"/>
                <a:cs typeface="Times New Roman" pitchFamily="18" charset="0"/>
              </a:rPr>
              <a:t>IMB-</a:t>
            </a:r>
            <a:r>
              <a:rPr lang="en-US" altLang="zh-TW" sz="1400" dirty="0" err="1" smtClean="0">
                <a:latin typeface="Times New Roman" pitchFamily="18" charset="0"/>
                <a:cs typeface="Times New Roman" pitchFamily="18" charset="0"/>
              </a:rPr>
              <a:t>Bcast</a:t>
            </a:r>
            <a:endParaRPr lang="zh-TW" altLang="en-US" sz="1400" dirty="0">
              <a:latin typeface="Times New Roman" pitchFamily="18" charset="0"/>
              <a:cs typeface="Times New Roman" pitchFamily="18" charset="0"/>
            </a:endParaRPr>
          </a:p>
        </p:txBody>
      </p:sp>
      <p:sp>
        <p:nvSpPr>
          <p:cNvPr id="27" name="文字方塊 26"/>
          <p:cNvSpPr txBox="1"/>
          <p:nvPr/>
        </p:nvSpPr>
        <p:spPr>
          <a:xfrm>
            <a:off x="7462064" y="1196323"/>
            <a:ext cx="1330814" cy="275460"/>
          </a:xfrm>
          <a:prstGeom prst="rect">
            <a:avLst/>
          </a:prstGeom>
          <a:noFill/>
        </p:spPr>
        <p:txBody>
          <a:bodyPr wrap="none" rtlCol="0">
            <a:spAutoFit/>
          </a:bodyPr>
          <a:lstStyle/>
          <a:p>
            <a:r>
              <a:rPr lang="en-US" altLang="zh-TW" sz="1400" dirty="0" smtClean="0">
                <a:latin typeface="Times New Roman" pitchFamily="18" charset="0"/>
                <a:cs typeface="Times New Roman" pitchFamily="18" charset="0"/>
              </a:rPr>
              <a:t>POD (2 frames)</a:t>
            </a:r>
            <a:endParaRPr lang="zh-TW" altLang="en-US" sz="1400" dirty="0">
              <a:latin typeface="Times New Roman" pitchFamily="18" charset="0"/>
              <a:cs typeface="Times New Roman" pitchFamily="18" charset="0"/>
            </a:endParaRPr>
          </a:p>
        </p:txBody>
      </p:sp>
      <p:graphicFrame>
        <p:nvGraphicFramePr>
          <p:cNvPr id="31" name="表格 30"/>
          <p:cNvGraphicFramePr>
            <a:graphicFrameLocks noGrp="1"/>
          </p:cNvGraphicFramePr>
          <p:nvPr>
            <p:extLst>
              <p:ext uri="{D42A27DB-BD31-4B8C-83A1-F6EECF244321}">
                <p14:modId xmlns:p14="http://schemas.microsoft.com/office/powerpoint/2010/main" val="392176886"/>
              </p:ext>
            </p:extLst>
          </p:nvPr>
        </p:nvGraphicFramePr>
        <p:xfrm>
          <a:off x="288480" y="975323"/>
          <a:ext cx="4003956" cy="2471099"/>
        </p:xfrm>
        <a:graphic>
          <a:graphicData uri="http://schemas.openxmlformats.org/drawingml/2006/table">
            <a:tbl>
              <a:tblPr firstRow="1" bandRow="1">
                <a:tableStyleId>{C083E6E3-FA7D-4D7B-A595-EF9225AFEA82}</a:tableStyleId>
              </a:tblPr>
              <a:tblGrid>
                <a:gridCol w="1756451"/>
                <a:gridCol w="2247505"/>
              </a:tblGrid>
              <a:tr h="286340">
                <a:tc gridSpan="2">
                  <a:txBody>
                    <a:bodyPr/>
                    <a:lstStyle/>
                    <a:p>
                      <a:pPr algn="ctr"/>
                      <a:r>
                        <a:rPr lang="en-US" altLang="zh-TW" sz="1400" dirty="0" smtClean="0">
                          <a:latin typeface="Times New Roman" pitchFamily="18" charset="0"/>
                          <a:cs typeface="Times New Roman" pitchFamily="18" charset="0"/>
                        </a:rPr>
                        <a:t>Simulation Platform</a:t>
                      </a:r>
                      <a:endParaRPr lang="zh-TW" altLang="en-US" sz="14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dirty="0"/>
                    </a:p>
                  </a:txBody>
                  <a:tcPr/>
                </a:tc>
              </a:tr>
              <a:tr h="286340">
                <a:tc>
                  <a:txBody>
                    <a:bodyPr/>
                    <a:lstStyle/>
                    <a:p>
                      <a:r>
                        <a:rPr lang="en-US" altLang="zh-TW" sz="1400" baseline="0" dirty="0" smtClean="0">
                          <a:latin typeface="Times New Roman" pitchFamily="18" charset="0"/>
                          <a:cs typeface="Times New Roman" pitchFamily="18" charset="0"/>
                        </a:rPr>
                        <a:t>Processor element</a:t>
                      </a:r>
                      <a:endParaRPr lang="zh-TW" altLang="en-US" sz="14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altLang="zh-TW" sz="1400" dirty="0" err="1" smtClean="0">
                          <a:latin typeface="Times New Roman" pitchFamily="18" charset="0"/>
                          <a:cs typeface="Times New Roman" pitchFamily="18" charset="0"/>
                        </a:rPr>
                        <a:t>Tilera</a:t>
                      </a:r>
                      <a:r>
                        <a:rPr lang="en-US" altLang="zh-TW" sz="1400" dirty="0" smtClean="0">
                          <a:latin typeface="Times New Roman" pitchFamily="18" charset="0"/>
                          <a:cs typeface="Times New Roman" pitchFamily="18" charset="0"/>
                        </a:rPr>
                        <a:t> TILE64 </a:t>
                      </a:r>
                      <a:r>
                        <a:rPr lang="en-US" altLang="zh-TW" sz="1400" baseline="30000" dirty="0" smtClean="0">
                          <a:latin typeface="Times New Roman" pitchFamily="18" charset="0"/>
                          <a:cs typeface="Times New Roman" pitchFamily="18" charset="0"/>
                        </a:rPr>
                        <a:t>1</a:t>
                      </a:r>
                      <a:endParaRPr lang="zh-TW" altLang="en-US" sz="1400" baseline="30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2863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400" dirty="0" smtClean="0">
                          <a:latin typeface="Times New Roman" pitchFamily="18" charset="0"/>
                          <a:cs typeface="Times New Roman" pitchFamily="18" charset="0"/>
                        </a:rPr>
                        <a:t>P</a:t>
                      </a:r>
                      <a:r>
                        <a:rPr lang="en-US" altLang="zh-TW" sz="1400" baseline="0" dirty="0" smtClean="0">
                          <a:latin typeface="Times New Roman" pitchFamily="18" charset="0"/>
                          <a:cs typeface="Times New Roman" pitchFamily="18" charset="0"/>
                        </a:rPr>
                        <a:t>rocessor frequency</a:t>
                      </a:r>
                      <a:endParaRPr lang="zh-TW" altLang="en-US" sz="1400" dirty="0" smtClean="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r>
                        <a:rPr lang="en-US" altLang="zh-TW" sz="1400" dirty="0" smtClean="0">
                          <a:latin typeface="Times New Roman" pitchFamily="18" charset="0"/>
                          <a:cs typeface="Times New Roman" pitchFamily="18" charset="0"/>
                        </a:rPr>
                        <a:t>700 </a:t>
                      </a:r>
                      <a:r>
                        <a:rPr lang="en-US" altLang="zh-TW" sz="1400" dirty="0" err="1" smtClean="0">
                          <a:latin typeface="Times New Roman" pitchFamily="18" charset="0"/>
                          <a:cs typeface="Times New Roman" pitchFamily="18" charset="0"/>
                        </a:rPr>
                        <a:t>Mhz</a:t>
                      </a:r>
                      <a:endParaRPr lang="zh-TW" alt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r>
              <a:tr h="286340">
                <a:tc>
                  <a:txBody>
                    <a:bodyPr/>
                    <a:lstStyle/>
                    <a:p>
                      <a:r>
                        <a:rPr lang="en-US" altLang="zh-TW" sz="1400" dirty="0" smtClean="0">
                          <a:latin typeface="Times New Roman" pitchFamily="18" charset="0"/>
                          <a:cs typeface="Times New Roman" pitchFamily="18" charset="0"/>
                        </a:rPr>
                        <a:t>Simulated topology</a:t>
                      </a:r>
                      <a:endParaRPr lang="zh-TW" altLang="en-US" sz="14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r>
                        <a:rPr lang="en-US" altLang="zh-TW" sz="1400" dirty="0" smtClean="0">
                          <a:latin typeface="Times New Roman" pitchFamily="18" charset="0"/>
                          <a:cs typeface="Times New Roman" pitchFamily="18" charset="0"/>
                        </a:rPr>
                        <a:t>4×4 mesh network</a:t>
                      </a:r>
                      <a:endParaRPr lang="zh-TW" alt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r>
              <a:tr h="286340">
                <a:tc>
                  <a:txBody>
                    <a:bodyPr/>
                    <a:lstStyle/>
                    <a:p>
                      <a:r>
                        <a:rPr lang="en-US" altLang="zh-TW" sz="1400" dirty="0" smtClean="0">
                          <a:latin typeface="Times New Roman" pitchFamily="18" charset="0"/>
                          <a:cs typeface="Times New Roman" pitchFamily="18" charset="0"/>
                        </a:rPr>
                        <a:t>Routing algorithm</a:t>
                      </a:r>
                      <a:endParaRPr lang="zh-TW" altLang="en-US" sz="14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r>
                        <a:rPr lang="en-US" altLang="zh-TW" sz="1400" dirty="0" smtClean="0">
                          <a:latin typeface="Times New Roman" pitchFamily="18" charset="0"/>
                          <a:cs typeface="Times New Roman" pitchFamily="18" charset="0"/>
                        </a:rPr>
                        <a:t>Dimension-order</a:t>
                      </a:r>
                      <a:endParaRPr lang="zh-TW" alt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r>
              <a:tr h="286340">
                <a:tc>
                  <a:txBody>
                    <a:bodyPr/>
                    <a:lstStyle/>
                    <a:p>
                      <a:r>
                        <a:rPr lang="en-US" altLang="zh-TW" sz="1400" dirty="0" smtClean="0">
                          <a:latin typeface="Times New Roman" pitchFamily="18" charset="0"/>
                          <a:cs typeface="Times New Roman" pitchFamily="18" charset="0"/>
                        </a:rPr>
                        <a:t>Bandwidth</a:t>
                      </a:r>
                      <a:endParaRPr lang="zh-TW" altLang="en-US" sz="14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r>
                        <a:rPr lang="en-US" altLang="zh-TW" sz="1400" dirty="0" smtClean="0">
                          <a:latin typeface="Times New Roman" pitchFamily="18" charset="0"/>
                          <a:cs typeface="Times New Roman" pitchFamily="18" charset="0"/>
                        </a:rPr>
                        <a:t>1 flit/cycle per port</a:t>
                      </a:r>
                      <a:endParaRPr lang="zh-TW" alt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r>
              <a:tr h="642299">
                <a:tc>
                  <a:txBody>
                    <a:bodyPr/>
                    <a:lstStyle/>
                    <a:p>
                      <a:r>
                        <a:rPr lang="en-US" altLang="zh-TW" sz="1400" dirty="0" smtClean="0">
                          <a:latin typeface="Times New Roman" pitchFamily="18" charset="0"/>
                          <a:cs typeface="Times New Roman" pitchFamily="18" charset="0"/>
                        </a:rPr>
                        <a:t>Benchmark</a:t>
                      </a:r>
                      <a:endParaRPr lang="zh-TW" altLang="en-US" sz="14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altLang="zh-TW" sz="1400" dirty="0" smtClean="0">
                          <a:latin typeface="Times New Roman" pitchFamily="18" charset="0"/>
                          <a:cs typeface="Times New Roman" pitchFamily="18" charset="0"/>
                        </a:rPr>
                        <a:t>Intel</a:t>
                      </a:r>
                      <a:r>
                        <a:rPr lang="en-US" altLang="zh-TW" sz="1400" baseline="0" dirty="0" smtClean="0">
                          <a:latin typeface="Times New Roman" pitchFamily="18" charset="0"/>
                          <a:cs typeface="Times New Roman" pitchFamily="18" charset="0"/>
                        </a:rPr>
                        <a:t> MPI Benchmarks</a:t>
                      </a:r>
                      <a:br>
                        <a:rPr lang="en-US" altLang="zh-TW" sz="1400" baseline="0" dirty="0" smtClean="0">
                          <a:latin typeface="Times New Roman" pitchFamily="18" charset="0"/>
                          <a:cs typeface="Times New Roman" pitchFamily="18" charset="0"/>
                        </a:rPr>
                      </a:br>
                      <a:r>
                        <a:rPr lang="en-US" altLang="zh-TW" sz="1400" baseline="0" dirty="0" smtClean="0">
                          <a:latin typeface="Times New Roman" pitchFamily="18" charset="0"/>
                          <a:cs typeface="Times New Roman" pitchFamily="18" charset="0"/>
                        </a:rPr>
                        <a:t>Parallel Object Detection</a:t>
                      </a:r>
                      <a:endParaRPr lang="zh-TW" alt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bl>
          </a:graphicData>
        </a:graphic>
      </p:graphicFrame>
      <p:sp>
        <p:nvSpPr>
          <p:cNvPr id="29" name="文字方塊 28"/>
          <p:cNvSpPr txBox="1"/>
          <p:nvPr/>
        </p:nvSpPr>
        <p:spPr>
          <a:xfrm>
            <a:off x="8471139" y="696789"/>
            <a:ext cx="465357" cy="3277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800" dirty="0" smtClean="0"/>
              <a:t>10</a:t>
            </a:r>
            <a:endParaRPr lang="en-US" sz="1800" dirty="0"/>
          </a:p>
        </p:txBody>
      </p:sp>
    </p:spTree>
    <p:extLst>
      <p:ext uri="{BB962C8B-B14F-4D97-AF65-F5344CB8AC3E}">
        <p14:creationId xmlns:p14="http://schemas.microsoft.com/office/powerpoint/2010/main" val="18287438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Conclusion &amp; Future Works</a:t>
            </a:r>
            <a:endParaRPr lang="zh-TW" altLang="en-US" dirty="0"/>
          </a:p>
        </p:txBody>
      </p:sp>
      <p:sp>
        <p:nvSpPr>
          <p:cNvPr id="3" name="內容版面配置區 2"/>
          <p:cNvSpPr>
            <a:spLocks noGrp="1"/>
          </p:cNvSpPr>
          <p:nvPr>
            <p:ph idx="1"/>
          </p:nvPr>
        </p:nvSpPr>
        <p:spPr>
          <a:xfrm>
            <a:off x="306387" y="1133475"/>
            <a:ext cx="8698128" cy="5416953"/>
          </a:xfrm>
        </p:spPr>
        <p:txBody>
          <a:bodyPr>
            <a:normAutofit lnSpcReduction="10000"/>
          </a:bodyPr>
          <a:lstStyle/>
          <a:p>
            <a:r>
              <a:rPr lang="en-US" altLang="zh-TW" sz="2400" dirty="0" err="1" smtClean="0"/>
              <a:t>Attackboard</a:t>
            </a:r>
            <a:r>
              <a:rPr lang="en-US" altLang="zh-TW" sz="2400" dirty="0" smtClean="0"/>
              <a:t> not only</a:t>
            </a:r>
            <a:r>
              <a:rPr lang="en-US" altLang="zh-TW" sz="2400" b="1" i="1" dirty="0" smtClean="0"/>
              <a:t> compresses</a:t>
            </a:r>
            <a:r>
              <a:rPr lang="en-US" altLang="zh-TW" sz="2400" dirty="0" smtClean="0"/>
              <a:t> the </a:t>
            </a:r>
            <a:r>
              <a:rPr lang="en-US" altLang="zh-TW" sz="2400" dirty="0" err="1" smtClean="0"/>
              <a:t>NoC</a:t>
            </a:r>
            <a:r>
              <a:rPr lang="en-US" altLang="zh-TW" sz="2400" dirty="0" smtClean="0"/>
              <a:t> traces, </a:t>
            </a:r>
            <a:r>
              <a:rPr lang="en-US" altLang="zh-TW" sz="2400" b="1" i="1" dirty="0" smtClean="0"/>
              <a:t>but generates</a:t>
            </a:r>
            <a:r>
              <a:rPr lang="en-US" altLang="zh-TW" sz="2400" dirty="0" smtClean="0"/>
              <a:t> them at runtime</a:t>
            </a:r>
          </a:p>
          <a:p>
            <a:r>
              <a:rPr lang="en-US" altLang="zh-TW" sz="2400" dirty="0" smtClean="0"/>
              <a:t>Key ideas:</a:t>
            </a:r>
          </a:p>
          <a:p>
            <a:pPr lvl="1"/>
            <a:r>
              <a:rPr lang="en-US" altLang="zh-TW" sz="2400" dirty="0" smtClean="0">
                <a:solidFill>
                  <a:srgbClr val="FF0000"/>
                </a:solidFill>
              </a:rPr>
              <a:t>Programs </a:t>
            </a:r>
            <a:r>
              <a:rPr lang="en-US" altLang="zh-TW" sz="2400" dirty="0" smtClean="0">
                <a:solidFill>
                  <a:srgbClr val="FF0000"/>
                </a:solidFill>
                <a:sym typeface="Wingdings" pitchFamily="2" charset="2"/>
              </a:rPr>
              <a:t> raw trace logs  use arrival patterns to rebuild state machine (as </a:t>
            </a:r>
            <a:r>
              <a:rPr lang="en-US" altLang="zh-TW" sz="2400" dirty="0" err="1" smtClean="0">
                <a:solidFill>
                  <a:srgbClr val="FF0000"/>
                </a:solidFill>
                <a:sym typeface="Wingdings" pitchFamily="2" charset="2"/>
              </a:rPr>
              <a:t>Attackboards</a:t>
            </a:r>
            <a:r>
              <a:rPr lang="en-US" altLang="zh-TW" sz="2400" dirty="0" smtClean="0">
                <a:solidFill>
                  <a:srgbClr val="FF0000"/>
                </a:solidFill>
                <a:sym typeface="Wingdings" pitchFamily="2" charset="2"/>
              </a:rPr>
              <a:t>)  rebuild trace logs</a:t>
            </a:r>
            <a:endParaRPr lang="en-US" altLang="zh-TW" sz="2400" dirty="0" smtClean="0">
              <a:solidFill>
                <a:srgbClr val="FF0000"/>
              </a:solidFill>
            </a:endParaRPr>
          </a:p>
          <a:p>
            <a:pPr marL="390525" indent="-342900"/>
            <a:r>
              <a:rPr lang="en-US" altLang="zh-TW" sz="2400" dirty="0" smtClean="0"/>
              <a:t>Benefits</a:t>
            </a:r>
          </a:p>
          <a:p>
            <a:pPr lvl="1"/>
            <a:r>
              <a:rPr lang="en-US" altLang="zh-TW" dirty="0" smtClean="0"/>
              <a:t>Strikes a good tradeoff between accuracy and space overhead</a:t>
            </a:r>
          </a:p>
          <a:p>
            <a:pPr marL="390525" indent="-342900"/>
            <a:r>
              <a:rPr lang="en-US" altLang="zh-TW" sz="2400" dirty="0" smtClean="0"/>
              <a:t>Limitations</a:t>
            </a:r>
          </a:p>
          <a:p>
            <a:pPr marL="842962" lvl="1" indent="-342900"/>
            <a:r>
              <a:rPr lang="en-US" altLang="zh-TW" dirty="0" smtClean="0"/>
              <a:t>Currently only for message-passing programs</a:t>
            </a:r>
          </a:p>
          <a:p>
            <a:pPr marL="842962" lvl="1" indent="-342900"/>
            <a:r>
              <a:rPr lang="en-US" altLang="zh-TW" dirty="0" smtClean="0"/>
              <a:t>Only suitable for injections with strong dependencies</a:t>
            </a:r>
          </a:p>
          <a:p>
            <a:pPr marL="390525" indent="-342900"/>
            <a:r>
              <a:rPr lang="en-US" altLang="zh-TW" sz="2400" dirty="0" smtClean="0"/>
              <a:t>Future works</a:t>
            </a:r>
          </a:p>
          <a:p>
            <a:pPr marL="842962" lvl="1" indent="-342900"/>
            <a:r>
              <a:rPr lang="en-US" altLang="zh-TW" dirty="0" smtClean="0"/>
              <a:t>Take the computation time before an injection into consideration</a:t>
            </a:r>
          </a:p>
          <a:p>
            <a:pPr marL="842962" lvl="1" indent="-342900"/>
            <a:r>
              <a:rPr lang="en-US" altLang="zh-TW" dirty="0" smtClean="0"/>
              <a:t>Make the tricky parameters (</a:t>
            </a:r>
            <a:r>
              <a:rPr lang="en-US" altLang="zh-TW" i="1" dirty="0" smtClean="0"/>
              <a:t>I</a:t>
            </a:r>
            <a:r>
              <a:rPr lang="en-US" altLang="zh-TW" dirty="0" smtClean="0"/>
              <a:t> and </a:t>
            </a:r>
            <a:r>
              <a:rPr lang="en-US" altLang="zh-TW" i="1" dirty="0" smtClean="0"/>
              <a:t>I’</a:t>
            </a:r>
            <a:r>
              <a:rPr lang="en-US" altLang="zh-TW" dirty="0" smtClean="0"/>
              <a:t>) disappeared</a:t>
            </a:r>
            <a:endParaRPr lang="en-US" altLang="zh-TW" dirty="0"/>
          </a:p>
        </p:txBody>
      </p:sp>
      <p:sp>
        <p:nvSpPr>
          <p:cNvPr id="5" name="文字方塊 4"/>
          <p:cNvSpPr txBox="1"/>
          <p:nvPr/>
        </p:nvSpPr>
        <p:spPr>
          <a:xfrm>
            <a:off x="8471139" y="696789"/>
            <a:ext cx="465357" cy="3277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800" dirty="0" smtClean="0"/>
              <a:t>11</a:t>
            </a:r>
            <a:endParaRPr lang="en-US" sz="1800" dirty="0"/>
          </a:p>
        </p:txBody>
      </p:sp>
    </p:spTree>
    <p:extLst>
      <p:ext uri="{BB962C8B-B14F-4D97-AF65-F5344CB8AC3E}">
        <p14:creationId xmlns:p14="http://schemas.microsoft.com/office/powerpoint/2010/main" val="42819513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版面配置區 4"/>
          <p:cNvSpPr>
            <a:spLocks noGrp="1"/>
          </p:cNvSpPr>
          <p:nvPr>
            <p:ph type="body" idx="1"/>
          </p:nvPr>
        </p:nvSpPr>
        <p:spPr>
          <a:xfrm>
            <a:off x="722313" y="2042161"/>
            <a:ext cx="7772400" cy="1500187"/>
          </a:xfrm>
        </p:spPr>
        <p:txBody>
          <a:bodyPr/>
          <a:lstStyle/>
          <a:p>
            <a:pPr algn="ctr"/>
            <a:r>
              <a:rPr lang="en-US" altLang="zh-TW" sz="4000" b="1" dirty="0" smtClean="0">
                <a:solidFill>
                  <a:schemeClr val="tx2"/>
                </a:solidFill>
                <a:effectLst>
                  <a:outerShdw blurRad="38100" dist="38100" dir="2700000" algn="tl">
                    <a:srgbClr val="000000">
                      <a:alpha val="43137"/>
                    </a:srgbClr>
                  </a:outerShdw>
                </a:effectLst>
              </a:rPr>
              <a:t>Thank You!</a:t>
            </a:r>
            <a:endParaRPr lang="zh-TW" altLang="en-US" sz="4000" b="1" dirty="0">
              <a:solidFill>
                <a:schemeClr val="tx2"/>
              </a:solidFill>
              <a:effectLst>
                <a:outerShdw blurRad="38100" dist="38100" dir="2700000" algn="tl">
                  <a:srgbClr val="000000">
                    <a:alpha val="43137"/>
                  </a:srgbClr>
                </a:outerShdw>
              </a:effectLst>
            </a:endParaRPr>
          </a:p>
        </p:txBody>
      </p:sp>
      <p:sp>
        <p:nvSpPr>
          <p:cNvPr id="7" name="文字版面配置區 4"/>
          <p:cNvSpPr txBox="1">
            <a:spLocks/>
          </p:cNvSpPr>
          <p:nvPr/>
        </p:nvSpPr>
        <p:spPr bwMode="auto">
          <a:xfrm>
            <a:off x="725079" y="2901159"/>
            <a:ext cx="7772400" cy="150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9" tIns="44445" rIns="90479" bIns="44445" numCol="1" anchor="b" anchorCtr="0" compatLnSpc="1">
            <a:prstTxWarp prst="textNoShape">
              <a:avLst/>
            </a:prstTxWarp>
          </a:bodyPr>
          <a:lstStyle>
            <a:lvl1pPr marL="0" indent="0" algn="l" rtl="0" fontAlgn="base">
              <a:lnSpc>
                <a:spcPct val="93000"/>
              </a:lnSpc>
              <a:spcBef>
                <a:spcPct val="50000"/>
              </a:spcBef>
              <a:spcAft>
                <a:spcPct val="0"/>
              </a:spcAft>
              <a:buClr>
                <a:schemeClr val="accent1"/>
              </a:buClr>
              <a:buFont typeface="Wingdings" pitchFamily="2" charset="2"/>
              <a:buNone/>
              <a:defRPr sz="2000">
                <a:solidFill>
                  <a:schemeClr val="tx1"/>
                </a:solidFill>
                <a:latin typeface="+mn-lt"/>
                <a:ea typeface="+mn-ea"/>
                <a:cs typeface="+mn-cs"/>
              </a:defRPr>
            </a:lvl1pPr>
            <a:lvl2pPr marL="457200" indent="0" algn="l" rtl="0" fontAlgn="base">
              <a:lnSpc>
                <a:spcPct val="87000"/>
              </a:lnSpc>
              <a:spcBef>
                <a:spcPct val="25000"/>
              </a:spcBef>
              <a:spcAft>
                <a:spcPct val="0"/>
              </a:spcAft>
              <a:buClr>
                <a:schemeClr val="tx2"/>
              </a:buClr>
              <a:buSzPct val="75000"/>
              <a:buFont typeface="Wingdings" pitchFamily="2" charset="2"/>
              <a:buNone/>
              <a:defRPr sz="1800">
                <a:solidFill>
                  <a:schemeClr val="tx1"/>
                </a:solidFill>
                <a:latin typeface="+mn-lt"/>
              </a:defRPr>
            </a:lvl2pPr>
            <a:lvl3pPr marL="914400" indent="0" algn="l" rtl="0" fontAlgn="base">
              <a:lnSpc>
                <a:spcPct val="87000"/>
              </a:lnSpc>
              <a:spcBef>
                <a:spcPct val="10000"/>
              </a:spcBef>
              <a:spcAft>
                <a:spcPct val="0"/>
              </a:spcAft>
              <a:buClr>
                <a:schemeClr val="accent2"/>
              </a:buClr>
              <a:buSzPct val="68000"/>
              <a:buFont typeface="Wingdings" pitchFamily="2" charset="2"/>
              <a:buNone/>
              <a:defRPr sz="1600">
                <a:solidFill>
                  <a:schemeClr val="tx1"/>
                </a:solidFill>
                <a:latin typeface="+mn-lt"/>
              </a:defRPr>
            </a:lvl3pPr>
            <a:lvl4pPr marL="1371600" indent="0" algn="l" rtl="0" fontAlgn="base">
              <a:spcBef>
                <a:spcPct val="20000"/>
              </a:spcBef>
              <a:spcAft>
                <a:spcPct val="0"/>
              </a:spcAft>
              <a:buNone/>
              <a:defRPr sz="1400">
                <a:solidFill>
                  <a:schemeClr val="tx1"/>
                </a:solidFill>
                <a:latin typeface="Times New Roman" pitchFamily="18" charset="0"/>
              </a:defRPr>
            </a:lvl4pPr>
            <a:lvl5pPr marL="1828800" indent="0" algn="l" rtl="0" fontAlgn="base">
              <a:spcBef>
                <a:spcPct val="20000"/>
              </a:spcBef>
              <a:spcAft>
                <a:spcPct val="0"/>
              </a:spcAft>
              <a:buNone/>
              <a:defRPr sz="1400">
                <a:solidFill>
                  <a:schemeClr val="tx1"/>
                </a:solidFill>
                <a:latin typeface="Times New Roman" pitchFamily="18" charset="0"/>
              </a:defRPr>
            </a:lvl5pPr>
            <a:lvl6pPr marL="2286000" indent="0" algn="l" rtl="0" fontAlgn="base">
              <a:spcBef>
                <a:spcPct val="20000"/>
              </a:spcBef>
              <a:spcAft>
                <a:spcPct val="0"/>
              </a:spcAft>
              <a:buNone/>
              <a:defRPr sz="1400">
                <a:solidFill>
                  <a:schemeClr val="tx1"/>
                </a:solidFill>
                <a:latin typeface="Times New Roman" pitchFamily="18" charset="0"/>
              </a:defRPr>
            </a:lvl6pPr>
            <a:lvl7pPr marL="2743200" indent="0" algn="l" rtl="0" fontAlgn="base">
              <a:spcBef>
                <a:spcPct val="20000"/>
              </a:spcBef>
              <a:spcAft>
                <a:spcPct val="0"/>
              </a:spcAft>
              <a:buNone/>
              <a:defRPr sz="1400">
                <a:solidFill>
                  <a:schemeClr val="tx1"/>
                </a:solidFill>
                <a:latin typeface="Times New Roman" pitchFamily="18" charset="0"/>
              </a:defRPr>
            </a:lvl7pPr>
            <a:lvl8pPr marL="3200400" indent="0" algn="l" rtl="0" fontAlgn="base">
              <a:spcBef>
                <a:spcPct val="20000"/>
              </a:spcBef>
              <a:spcAft>
                <a:spcPct val="0"/>
              </a:spcAft>
              <a:buNone/>
              <a:defRPr sz="1400">
                <a:solidFill>
                  <a:schemeClr val="tx1"/>
                </a:solidFill>
                <a:latin typeface="Times New Roman" pitchFamily="18" charset="0"/>
              </a:defRPr>
            </a:lvl8pPr>
            <a:lvl9pPr marL="3657600" indent="0" algn="l" rtl="0" fontAlgn="base">
              <a:spcBef>
                <a:spcPct val="20000"/>
              </a:spcBef>
              <a:spcAft>
                <a:spcPct val="0"/>
              </a:spcAft>
              <a:buNone/>
              <a:defRPr sz="1400">
                <a:solidFill>
                  <a:schemeClr val="tx1"/>
                </a:solidFill>
                <a:latin typeface="Times New Roman" pitchFamily="18" charset="0"/>
              </a:defRPr>
            </a:lvl9pPr>
          </a:lstStyle>
          <a:p>
            <a:r>
              <a:rPr lang="en-US" altLang="zh-TW" sz="3600" dirty="0" smtClean="0">
                <a:solidFill>
                  <a:srgbClr val="FF0000"/>
                </a:solidFill>
                <a:latin typeface="Times New Roman" pitchFamily="18" charset="0"/>
                <a:cs typeface="Times New Roman" pitchFamily="18" charset="0"/>
              </a:rPr>
              <a:t>To learn more, please come to my poster!</a:t>
            </a:r>
            <a:endParaRPr lang="zh-TW" altLang="en-US" sz="36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89175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en-US" dirty="0" smtClean="0"/>
              <a:t>Selected References</a:t>
            </a:r>
            <a:endParaRPr lang="en-US" dirty="0"/>
          </a:p>
        </p:txBody>
      </p:sp>
      <p:sp>
        <p:nvSpPr>
          <p:cNvPr id="5" name="內容版面配置區 4"/>
          <p:cNvSpPr>
            <a:spLocks noGrp="1"/>
          </p:cNvSpPr>
          <p:nvPr>
            <p:ph idx="1"/>
          </p:nvPr>
        </p:nvSpPr>
        <p:spPr/>
        <p:txBody>
          <a:bodyPr/>
          <a:lstStyle/>
          <a:p>
            <a:pPr marL="457200" indent="-457200">
              <a:buFont typeface="+mj-lt"/>
              <a:buAutoNum type="arabicPeriod"/>
            </a:pPr>
            <a:r>
              <a:rPr lang="en-US" dirty="0" err="1"/>
              <a:t>Netrace</a:t>
            </a:r>
            <a:r>
              <a:rPr lang="en-US" dirty="0"/>
              <a:t>: dependency-driven trace-based network-on-chip simulation. </a:t>
            </a:r>
            <a:endParaRPr lang="en-US" dirty="0" smtClean="0"/>
          </a:p>
          <a:p>
            <a:pPr lvl="1"/>
            <a:r>
              <a:rPr lang="en-US" dirty="0" smtClean="0"/>
              <a:t>Joel </a:t>
            </a:r>
            <a:r>
              <a:rPr lang="en-US" dirty="0" err="1"/>
              <a:t>Hestness</a:t>
            </a:r>
            <a:r>
              <a:rPr lang="en-US" dirty="0"/>
              <a:t>, Boris Grot, and Stephen W. </a:t>
            </a:r>
            <a:r>
              <a:rPr lang="en-US" dirty="0" err="1"/>
              <a:t>Keckler</a:t>
            </a:r>
            <a:r>
              <a:rPr lang="en-US" dirty="0"/>
              <a:t>. </a:t>
            </a:r>
            <a:r>
              <a:rPr lang="en-US" dirty="0" smtClean="0"/>
              <a:t>2010. </a:t>
            </a:r>
          </a:p>
          <a:p>
            <a:pPr lvl="1"/>
            <a:r>
              <a:rPr lang="en-US" dirty="0" smtClean="0"/>
              <a:t>In</a:t>
            </a:r>
            <a:r>
              <a:rPr lang="en-US" dirty="0"/>
              <a:t> </a:t>
            </a:r>
            <a:r>
              <a:rPr lang="en-US" i="1" dirty="0"/>
              <a:t>Proceedings of the Third International Workshop on Network on Chip Architectures</a:t>
            </a:r>
            <a:r>
              <a:rPr lang="en-US" dirty="0"/>
              <a:t> (</a:t>
            </a:r>
            <a:r>
              <a:rPr lang="en-US" dirty="0" err="1"/>
              <a:t>NoCArc</a:t>
            </a:r>
            <a:r>
              <a:rPr lang="en-US" dirty="0"/>
              <a:t> </a:t>
            </a:r>
            <a:r>
              <a:rPr lang="en-US" dirty="0" smtClean="0"/>
              <a:t>'10)</a:t>
            </a:r>
          </a:p>
          <a:p>
            <a:pPr marL="457200" indent="-457200">
              <a:buFont typeface="+mj-lt"/>
              <a:buAutoNum type="arabicPeriod"/>
            </a:pPr>
            <a:r>
              <a:rPr lang="en-US" dirty="0"/>
              <a:t>Inferring packet dependencies to improve trace based simulation of on-chip networks. </a:t>
            </a:r>
            <a:endParaRPr lang="en-US" dirty="0" smtClean="0"/>
          </a:p>
          <a:p>
            <a:pPr lvl="1"/>
            <a:r>
              <a:rPr lang="en-US" dirty="0" smtClean="0"/>
              <a:t>Christopher </a:t>
            </a:r>
            <a:r>
              <a:rPr lang="en-US" dirty="0"/>
              <a:t>Nitta, Matthew </a:t>
            </a:r>
            <a:r>
              <a:rPr lang="en-US" dirty="0" err="1"/>
              <a:t>Farrens</a:t>
            </a:r>
            <a:r>
              <a:rPr lang="en-US" dirty="0"/>
              <a:t>, Kevin Macdonald, and </a:t>
            </a:r>
            <a:r>
              <a:rPr lang="en-US" dirty="0" err="1"/>
              <a:t>Venkatesh</a:t>
            </a:r>
            <a:r>
              <a:rPr lang="en-US" dirty="0"/>
              <a:t> </a:t>
            </a:r>
            <a:r>
              <a:rPr lang="en-US" dirty="0" err="1"/>
              <a:t>Akella</a:t>
            </a:r>
            <a:r>
              <a:rPr lang="en-US" dirty="0"/>
              <a:t>. 2011. </a:t>
            </a:r>
            <a:endParaRPr lang="en-US" dirty="0" smtClean="0"/>
          </a:p>
          <a:p>
            <a:pPr lvl="1"/>
            <a:r>
              <a:rPr lang="en-US" dirty="0" smtClean="0"/>
              <a:t>In</a:t>
            </a:r>
            <a:r>
              <a:rPr lang="en-US" dirty="0"/>
              <a:t> </a:t>
            </a:r>
            <a:r>
              <a:rPr lang="en-US" i="1" dirty="0"/>
              <a:t>Proceedings of the Fifth ACM/IEEE International Symposium on Networks-on-Chip</a:t>
            </a:r>
            <a:r>
              <a:rPr lang="en-US" dirty="0"/>
              <a:t> (NOCS '11)</a:t>
            </a:r>
          </a:p>
        </p:txBody>
      </p:sp>
    </p:spTree>
    <p:extLst>
      <p:ext uri="{BB962C8B-B14F-4D97-AF65-F5344CB8AC3E}">
        <p14:creationId xmlns:p14="http://schemas.microsoft.com/office/powerpoint/2010/main" val="1963264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smtClean="0"/>
              <a:t>Backup: More Frames in POD</a:t>
            </a:r>
            <a:endParaRPr lang="en-US" dirty="0"/>
          </a:p>
        </p:txBody>
      </p:sp>
      <p:graphicFrame>
        <p:nvGraphicFramePr>
          <p:cNvPr id="12" name="表格 11"/>
          <p:cNvGraphicFramePr>
            <a:graphicFrameLocks noGrp="1"/>
          </p:cNvGraphicFramePr>
          <p:nvPr>
            <p:extLst>
              <p:ext uri="{D42A27DB-BD31-4B8C-83A1-F6EECF244321}">
                <p14:modId xmlns:p14="http://schemas.microsoft.com/office/powerpoint/2010/main" val="1864854196"/>
              </p:ext>
            </p:extLst>
          </p:nvPr>
        </p:nvGraphicFramePr>
        <p:xfrm>
          <a:off x="1594339" y="5677599"/>
          <a:ext cx="6096000" cy="741680"/>
        </p:xfrm>
        <a:graphic>
          <a:graphicData uri="http://schemas.openxmlformats.org/drawingml/2006/table">
            <a:tbl>
              <a:tblPr firstRow="1" bandRow="1">
                <a:tableStyleId>{5940675A-B579-460E-94D1-54222C63F5DA}</a:tableStyleId>
              </a:tblPr>
              <a:tblGrid>
                <a:gridCol w="3048000"/>
                <a:gridCol w="3048000"/>
              </a:tblGrid>
              <a:tr h="370840">
                <a:tc>
                  <a:txBody>
                    <a:bodyPr/>
                    <a:lstStyle/>
                    <a:p>
                      <a:r>
                        <a:rPr lang="en-US" dirty="0" smtClean="0"/>
                        <a:t>Trace logs</a:t>
                      </a:r>
                      <a:endParaRPr lang="en-US" dirty="0"/>
                    </a:p>
                  </a:txBody>
                  <a:tcPr/>
                </a:tc>
                <a:tc>
                  <a:txBody>
                    <a:bodyPr/>
                    <a:lstStyle/>
                    <a:p>
                      <a:r>
                        <a:rPr lang="en-US" dirty="0" smtClean="0"/>
                        <a:t>O(execution</a:t>
                      </a:r>
                      <a:r>
                        <a:rPr lang="en-US" baseline="0" dirty="0" smtClean="0"/>
                        <a:t> time)</a:t>
                      </a:r>
                      <a:endParaRPr lang="en-US" dirty="0"/>
                    </a:p>
                  </a:txBody>
                  <a:tcPr/>
                </a:tc>
              </a:tr>
              <a:tr h="370840">
                <a:tc>
                  <a:txBody>
                    <a:bodyPr/>
                    <a:lstStyle/>
                    <a:p>
                      <a:r>
                        <a:rPr lang="en-US" dirty="0" err="1" smtClean="0"/>
                        <a:t>Attackboard</a:t>
                      </a:r>
                      <a:endParaRPr lang="en-US" dirty="0"/>
                    </a:p>
                  </a:txBody>
                  <a:tcPr/>
                </a:tc>
                <a:tc>
                  <a:txBody>
                    <a:bodyPr/>
                    <a:lstStyle/>
                    <a:p>
                      <a:r>
                        <a:rPr lang="en-US" dirty="0" smtClean="0"/>
                        <a:t>O(#</a:t>
                      </a:r>
                      <a:r>
                        <a:rPr lang="en-US" baseline="0" dirty="0" smtClean="0"/>
                        <a:t> of patterns)</a:t>
                      </a:r>
                      <a:endParaRPr lang="en-US" dirty="0"/>
                    </a:p>
                  </a:txBody>
                  <a:tcPr/>
                </a:tc>
              </a:tr>
            </a:tbl>
          </a:graphicData>
        </a:graphic>
      </p:graphicFrame>
      <p:graphicFrame>
        <p:nvGraphicFramePr>
          <p:cNvPr id="5" name="圖表 4"/>
          <p:cNvGraphicFramePr>
            <a:graphicFrameLocks/>
          </p:cNvGraphicFramePr>
          <p:nvPr>
            <p:extLst>
              <p:ext uri="{D42A27DB-BD31-4B8C-83A1-F6EECF244321}">
                <p14:modId xmlns:p14="http://schemas.microsoft.com/office/powerpoint/2010/main" val="2026628232"/>
              </p:ext>
            </p:extLst>
          </p:nvPr>
        </p:nvGraphicFramePr>
        <p:xfrm>
          <a:off x="665018" y="1097279"/>
          <a:ext cx="8046719" cy="44223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73944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 name="Rectangle 10"/>
          <p:cNvSpPr>
            <a:spLocks noGrp="1" noChangeArrowheads="1"/>
          </p:cNvSpPr>
          <p:nvPr>
            <p:ph type="title"/>
          </p:nvPr>
        </p:nvSpPr>
        <p:spPr/>
        <p:txBody>
          <a:bodyPr/>
          <a:lstStyle/>
          <a:p>
            <a:r>
              <a:rPr lang="en-US" altLang="zh-TW" dirty="0" smtClean="0">
                <a:ea typeface="新細明體" charset="-120"/>
              </a:rPr>
              <a:t>Problem Domain</a:t>
            </a:r>
            <a:endParaRPr lang="en-US" altLang="zh-TW" dirty="0">
              <a:ea typeface="新細明體" charset="-120"/>
            </a:endParaRPr>
          </a:p>
        </p:txBody>
      </p:sp>
      <p:sp>
        <p:nvSpPr>
          <p:cNvPr id="7179" name="Rectangle 11"/>
          <p:cNvSpPr>
            <a:spLocks noGrp="1" noChangeArrowheads="1"/>
          </p:cNvSpPr>
          <p:nvPr>
            <p:ph type="body" idx="1"/>
          </p:nvPr>
        </p:nvSpPr>
        <p:spPr>
          <a:xfrm>
            <a:off x="306388" y="1133475"/>
            <a:ext cx="8630108" cy="5311775"/>
          </a:xfrm>
        </p:spPr>
        <p:txBody>
          <a:bodyPr/>
          <a:lstStyle/>
          <a:p>
            <a:r>
              <a:rPr lang="en-US" altLang="zh-TW" dirty="0" smtClean="0">
                <a:ea typeface="新細明體" charset="-120"/>
              </a:rPr>
              <a:t>We want to </a:t>
            </a:r>
            <a:r>
              <a:rPr lang="en-US" altLang="zh-TW" dirty="0" smtClean="0">
                <a:ea typeface="新細明體" charset="-120"/>
              </a:rPr>
              <a:t>use trace-driven simulation to explore </a:t>
            </a:r>
            <a:r>
              <a:rPr lang="en-US" altLang="zh-TW" dirty="0" smtClean="0">
                <a:ea typeface="新細明體" charset="-120"/>
              </a:rPr>
              <a:t>network-on-chip (</a:t>
            </a:r>
            <a:r>
              <a:rPr lang="en-US" altLang="zh-TW" dirty="0" err="1" smtClean="0">
                <a:ea typeface="新細明體" charset="-120"/>
              </a:rPr>
              <a:t>NoC</a:t>
            </a:r>
            <a:r>
              <a:rPr lang="en-US" altLang="zh-TW" dirty="0" smtClean="0">
                <a:ea typeface="新細明體" charset="-120"/>
              </a:rPr>
              <a:t>) </a:t>
            </a:r>
            <a:r>
              <a:rPr lang="en-US" altLang="zh-TW" dirty="0" smtClean="0">
                <a:ea typeface="新細明體" charset="-120"/>
              </a:rPr>
              <a:t>performance </a:t>
            </a:r>
            <a:r>
              <a:rPr lang="en-US" altLang="zh-TW" dirty="0" smtClean="0">
                <a:ea typeface="新細明體" charset="-120"/>
              </a:rPr>
              <a:t>for </a:t>
            </a:r>
            <a:r>
              <a:rPr lang="en-US" altLang="zh-TW" dirty="0" smtClean="0">
                <a:ea typeface="新細明體" charset="-120"/>
              </a:rPr>
              <a:t>message-passing many-core </a:t>
            </a:r>
            <a:r>
              <a:rPr lang="en-US" altLang="zh-TW" dirty="0" smtClean="0">
                <a:ea typeface="新細明體" charset="-120"/>
              </a:rPr>
              <a:t>architecture</a:t>
            </a:r>
            <a:endParaRPr lang="en-US" altLang="zh-TW" dirty="0" smtClean="0">
              <a:solidFill>
                <a:schemeClr val="tx2"/>
              </a:solidFill>
              <a:ea typeface="新細明體" charset="-120"/>
            </a:endParaRPr>
          </a:p>
          <a:p>
            <a:r>
              <a:rPr lang="en-US" altLang="zh-TW" dirty="0" smtClean="0">
                <a:ea typeface="新細明體" charset="-120"/>
              </a:rPr>
              <a:t>Traces that record only send/receive events:</a:t>
            </a:r>
          </a:p>
          <a:p>
            <a:pPr lvl="1"/>
            <a:r>
              <a:rPr lang="en-US" altLang="zh-TW" dirty="0" smtClean="0">
                <a:solidFill>
                  <a:schemeClr val="tx2"/>
                </a:solidFill>
                <a:ea typeface="新細明體" charset="-120"/>
              </a:rPr>
              <a:t>Simple and fast </a:t>
            </a:r>
            <a:r>
              <a:rPr lang="en-US" altLang="zh-TW" dirty="0" smtClean="0">
                <a:solidFill>
                  <a:schemeClr val="tx2"/>
                </a:solidFill>
                <a:ea typeface="新細明體" charset="-120"/>
                <a:sym typeface="Wingdings" pitchFamily="2" charset="2"/>
              </a:rPr>
              <a:t></a:t>
            </a:r>
            <a:endParaRPr lang="en-US" altLang="zh-TW" dirty="0" smtClean="0">
              <a:solidFill>
                <a:schemeClr val="tx2"/>
              </a:solidFill>
              <a:ea typeface="新細明體" charset="-120"/>
            </a:endParaRPr>
          </a:p>
          <a:p>
            <a:pPr lvl="1"/>
            <a:r>
              <a:rPr lang="en-US" altLang="zh-TW" dirty="0" smtClean="0">
                <a:solidFill>
                  <a:schemeClr val="tx2"/>
                </a:solidFill>
                <a:ea typeface="新細明體" charset="-120"/>
              </a:rPr>
              <a:t>Lacks information </a:t>
            </a:r>
            <a:r>
              <a:rPr lang="en-US" altLang="zh-TW" dirty="0" smtClean="0">
                <a:solidFill>
                  <a:schemeClr val="tx2"/>
                </a:solidFill>
                <a:ea typeface="新細明體" charset="-120"/>
              </a:rPr>
              <a:t>about interaction between </a:t>
            </a:r>
            <a:r>
              <a:rPr lang="en-US" altLang="zh-TW" dirty="0" err="1" smtClean="0">
                <a:solidFill>
                  <a:schemeClr val="tx2"/>
                </a:solidFill>
                <a:ea typeface="新細明體" charset="-120"/>
              </a:rPr>
              <a:t>NoC</a:t>
            </a:r>
            <a:r>
              <a:rPr lang="en-US" altLang="zh-TW" dirty="0" smtClean="0">
                <a:solidFill>
                  <a:schemeClr val="tx2"/>
                </a:solidFill>
                <a:ea typeface="新細明體" charset="-120"/>
              </a:rPr>
              <a:t> and PEs </a:t>
            </a:r>
            <a:r>
              <a:rPr lang="en-US" altLang="zh-TW" dirty="0" smtClean="0">
                <a:solidFill>
                  <a:schemeClr val="tx2"/>
                </a:solidFill>
                <a:ea typeface="新細明體" charset="-120"/>
                <a:sym typeface="Wingdings" pitchFamily="2" charset="2"/>
              </a:rPr>
              <a:t></a:t>
            </a:r>
            <a:endParaRPr lang="en-US" altLang="zh-TW" dirty="0" smtClean="0">
              <a:solidFill>
                <a:schemeClr val="tx2"/>
              </a:solidFill>
              <a:ea typeface="新細明體" charset="-120"/>
            </a:endParaRPr>
          </a:p>
          <a:p>
            <a:pPr lvl="1"/>
            <a:r>
              <a:rPr lang="en-US" altLang="zh-TW" dirty="0" smtClean="0">
                <a:solidFill>
                  <a:schemeClr val="tx2"/>
                </a:solidFill>
                <a:ea typeface="新細明體" charset="-120"/>
              </a:rPr>
              <a:t>Unable to reflect the effects of changes in design space </a:t>
            </a:r>
            <a:r>
              <a:rPr lang="en-US" altLang="zh-TW" dirty="0" smtClean="0">
                <a:solidFill>
                  <a:schemeClr val="tx2"/>
                </a:solidFill>
                <a:ea typeface="新細明體" charset="-120"/>
                <a:sym typeface="Wingdings" pitchFamily="2" charset="2"/>
              </a:rPr>
              <a:t></a:t>
            </a:r>
            <a:endParaRPr lang="en-US" altLang="zh-TW" dirty="0" smtClean="0">
              <a:solidFill>
                <a:schemeClr val="tx2"/>
              </a:solidFill>
              <a:ea typeface="新細明體" charset="-120"/>
            </a:endParaRPr>
          </a:p>
          <a:p>
            <a:pPr lvl="1"/>
            <a:r>
              <a:rPr lang="en-US" altLang="zh-TW" dirty="0" smtClean="0">
                <a:solidFill>
                  <a:schemeClr val="tx2"/>
                </a:solidFill>
                <a:ea typeface="新細明體" charset="-120"/>
              </a:rPr>
              <a:t>Storage space overhead (in terms of gigabytes) </a:t>
            </a:r>
            <a:r>
              <a:rPr lang="en-US" altLang="zh-TW" dirty="0" smtClean="0">
                <a:solidFill>
                  <a:schemeClr val="tx2"/>
                </a:solidFill>
                <a:ea typeface="新細明體" charset="-120"/>
                <a:sym typeface="Wingdings" pitchFamily="2" charset="2"/>
              </a:rPr>
              <a:t></a:t>
            </a:r>
            <a:endParaRPr lang="en-US" altLang="zh-TW" dirty="0" smtClean="0">
              <a:ea typeface="新細明體" charset="-120"/>
            </a:endParaRPr>
          </a:p>
          <a:p>
            <a:r>
              <a:rPr lang="en-US" altLang="zh-TW" dirty="0" smtClean="0">
                <a:ea typeface="新細明體" charset="-120"/>
              </a:rPr>
              <a:t>Recent </a:t>
            </a:r>
            <a:r>
              <a:rPr lang="en-US" altLang="zh-TW" i="1" dirty="0" smtClean="0">
                <a:ea typeface="新細明體" charset="-120"/>
              </a:rPr>
              <a:t>dependency-aware</a:t>
            </a:r>
            <a:r>
              <a:rPr lang="en-US" altLang="zh-TW" dirty="0" smtClean="0">
                <a:ea typeface="新細明體" charset="-120"/>
              </a:rPr>
              <a:t> traces: [1][2]</a:t>
            </a:r>
          </a:p>
          <a:p>
            <a:pPr lvl="1"/>
            <a:r>
              <a:rPr lang="en-US" altLang="zh-TW" dirty="0" smtClean="0">
                <a:solidFill>
                  <a:schemeClr val="tx2"/>
                </a:solidFill>
                <a:ea typeface="新細明體" charset="-120"/>
              </a:rPr>
              <a:t>Packet dependencies are embedded in traces </a:t>
            </a:r>
            <a:r>
              <a:rPr lang="en-US" altLang="zh-TW" dirty="0" smtClean="0">
                <a:solidFill>
                  <a:schemeClr val="tx2"/>
                </a:solidFill>
                <a:ea typeface="新細明體" charset="-120"/>
                <a:sym typeface="Wingdings" pitchFamily="2" charset="2"/>
              </a:rPr>
              <a:t></a:t>
            </a:r>
            <a:endParaRPr lang="en-US" altLang="zh-TW" dirty="0" smtClean="0">
              <a:solidFill>
                <a:schemeClr val="tx2"/>
              </a:solidFill>
              <a:ea typeface="新細明體" charset="-120"/>
            </a:endParaRPr>
          </a:p>
          <a:p>
            <a:pPr lvl="1"/>
            <a:r>
              <a:rPr lang="en-US" altLang="zh-TW" dirty="0" smtClean="0">
                <a:solidFill>
                  <a:schemeClr val="tx2"/>
                </a:solidFill>
              </a:rPr>
              <a:t>Packet injections can be adjusted based on dependencies when facing different </a:t>
            </a:r>
            <a:r>
              <a:rPr lang="en-US" altLang="zh-TW" dirty="0" err="1" smtClean="0">
                <a:solidFill>
                  <a:schemeClr val="tx2"/>
                </a:solidFill>
              </a:rPr>
              <a:t>NoC</a:t>
            </a:r>
            <a:r>
              <a:rPr lang="en-US" altLang="zh-TW" dirty="0" smtClean="0">
                <a:solidFill>
                  <a:schemeClr val="tx2"/>
                </a:solidFill>
              </a:rPr>
              <a:t> configurations </a:t>
            </a:r>
            <a:r>
              <a:rPr lang="en-US" altLang="zh-TW" dirty="0" smtClean="0">
                <a:solidFill>
                  <a:schemeClr val="tx2"/>
                </a:solidFill>
                <a:sym typeface="Wingdings" pitchFamily="2" charset="2"/>
              </a:rPr>
              <a:t></a:t>
            </a:r>
            <a:endParaRPr lang="en-US" altLang="zh-TW" dirty="0" smtClean="0">
              <a:solidFill>
                <a:schemeClr val="tx2"/>
              </a:solidFill>
            </a:endParaRPr>
          </a:p>
          <a:p>
            <a:pPr lvl="1"/>
            <a:r>
              <a:rPr lang="en-US" altLang="zh-TW" dirty="0" smtClean="0">
                <a:solidFill>
                  <a:schemeClr val="tx2"/>
                </a:solidFill>
                <a:ea typeface="新細明體" charset="-120"/>
              </a:rPr>
              <a:t>Trace logs are very complicated and require much more space </a:t>
            </a:r>
            <a:r>
              <a:rPr lang="en-US" altLang="zh-TW" dirty="0" smtClean="0">
                <a:solidFill>
                  <a:schemeClr val="tx2"/>
                </a:solidFill>
                <a:ea typeface="新細明體" charset="-120"/>
                <a:sym typeface="Wingdings" pitchFamily="2" charset="2"/>
              </a:rPr>
              <a:t></a:t>
            </a:r>
            <a:endParaRPr lang="en-US" altLang="zh-TW" dirty="0">
              <a:solidFill>
                <a:schemeClr val="tx2"/>
              </a:solidFill>
              <a:ea typeface="新細明體" charset="-120"/>
            </a:endParaRPr>
          </a:p>
        </p:txBody>
      </p:sp>
      <p:sp>
        <p:nvSpPr>
          <p:cNvPr id="16" name="Rectangle 62"/>
          <p:cNvSpPr/>
          <p:nvPr/>
        </p:nvSpPr>
        <p:spPr bwMode="auto">
          <a:xfrm>
            <a:off x="112649" y="5655972"/>
            <a:ext cx="8917200" cy="1192484"/>
          </a:xfrm>
          <a:prstGeom prst="rect">
            <a:avLst/>
          </a:prstGeom>
          <a:solidFill>
            <a:srgbClr val="FF0000"/>
          </a:solidFill>
          <a:ln>
            <a:noFill/>
            <a:headEnd type="none" w="sm" len="sm"/>
            <a:tailEnd type="stealth" w="med" len="lg"/>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1" u="none" strike="noStrike" cap="none" normalizeH="0" baseline="0" dirty="0" smtClean="0">
                <a:ln>
                  <a:noFill/>
                </a:ln>
                <a:solidFill>
                  <a:srgbClr val="FFFFFF"/>
                </a:solidFill>
                <a:effectLst/>
                <a:latin typeface="Times New Roman" charset="0"/>
              </a:rPr>
              <a:t>Traces with packet dependencies</a:t>
            </a:r>
            <a:r>
              <a:rPr kumimoji="0" lang="en-US" sz="3600" b="1" i="1" u="none" strike="noStrike" cap="none" normalizeH="0" dirty="0" smtClean="0">
                <a:ln>
                  <a:noFill/>
                </a:ln>
                <a:solidFill>
                  <a:srgbClr val="FFFFFF"/>
                </a:solidFill>
                <a:effectLst/>
                <a:latin typeface="Times New Roman" charset="0"/>
              </a:rPr>
              <a:t> improve accuracy but require more storage space!</a:t>
            </a:r>
            <a:endParaRPr kumimoji="0" lang="en-US" sz="3600" b="1" i="1" u="none" strike="noStrike" cap="none" normalizeH="0" baseline="0" dirty="0" smtClean="0">
              <a:ln>
                <a:noFill/>
              </a:ln>
              <a:solidFill>
                <a:srgbClr val="FFFFFF"/>
              </a:solidFill>
              <a:effectLst/>
              <a:latin typeface="Times New Roman" charset="0"/>
            </a:endParaRPr>
          </a:p>
        </p:txBody>
      </p:sp>
      <p:sp>
        <p:nvSpPr>
          <p:cNvPr id="2" name="文字方塊 1"/>
          <p:cNvSpPr txBox="1"/>
          <p:nvPr/>
        </p:nvSpPr>
        <p:spPr>
          <a:xfrm>
            <a:off x="8471139" y="696789"/>
            <a:ext cx="465357" cy="3277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800" dirty="0" smtClean="0"/>
              <a:t>2</a:t>
            </a:r>
            <a:endParaRPr lang="en-US" sz="18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ChangeArrowheads="1"/>
          </p:cNvSpPr>
          <p:nvPr/>
        </p:nvSpPr>
        <p:spPr bwMode="auto">
          <a:xfrm>
            <a:off x="750887" y="1511246"/>
            <a:ext cx="7596188" cy="493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nSpc>
                <a:spcPct val="100000"/>
              </a:lnSpc>
              <a:spcBef>
                <a:spcPct val="0"/>
              </a:spcBef>
            </a:pPr>
            <a:endParaRPr lang="en-US" altLang="zh-TW" sz="2600" b="1" dirty="0">
              <a:ea typeface="新細明體" charset="-120"/>
            </a:endParaRPr>
          </a:p>
        </p:txBody>
      </p:sp>
      <p:sp>
        <p:nvSpPr>
          <p:cNvPr id="9220" name="Rectangle 4"/>
          <p:cNvSpPr>
            <a:spLocks noGrp="1" noChangeArrowheads="1"/>
          </p:cNvSpPr>
          <p:nvPr>
            <p:ph type="title"/>
          </p:nvPr>
        </p:nvSpPr>
        <p:spPr/>
        <p:txBody>
          <a:bodyPr/>
          <a:lstStyle/>
          <a:p>
            <a:r>
              <a:rPr lang="en-US" altLang="zh-TW" dirty="0" smtClean="0">
                <a:ea typeface="新細明體" charset="-120"/>
              </a:rPr>
              <a:t>The BIG Problem Is: Size!</a:t>
            </a:r>
            <a:endParaRPr lang="en-US" altLang="zh-TW" dirty="0">
              <a:ea typeface="新細明體" charset="-120"/>
            </a:endParaRPr>
          </a:p>
        </p:txBody>
      </p:sp>
      <p:sp>
        <p:nvSpPr>
          <p:cNvPr id="2" name="內容版面配置區 1"/>
          <p:cNvSpPr>
            <a:spLocks noGrp="1"/>
          </p:cNvSpPr>
          <p:nvPr>
            <p:ph idx="1"/>
          </p:nvPr>
        </p:nvSpPr>
        <p:spPr>
          <a:xfrm>
            <a:off x="306388" y="1133475"/>
            <a:ext cx="8630108" cy="5311775"/>
          </a:xfrm>
        </p:spPr>
        <p:txBody>
          <a:bodyPr/>
          <a:lstStyle/>
          <a:p>
            <a:r>
              <a:rPr lang="en-US" altLang="zh-TW" sz="2400" dirty="0" smtClean="0"/>
              <a:t>How to reduce size of dependency-aware traces while maintaining its accuracy? </a:t>
            </a:r>
          </a:p>
          <a:p>
            <a:pPr lvl="1"/>
            <a:r>
              <a:rPr lang="en-US" altLang="zh-TW" sz="2400" dirty="0" smtClean="0"/>
              <a:t>Lossless compression, e.g., </a:t>
            </a:r>
            <a:r>
              <a:rPr lang="en-US" altLang="zh-TW" sz="2400" dirty="0" err="1" smtClean="0"/>
              <a:t>Gzip</a:t>
            </a:r>
            <a:r>
              <a:rPr lang="en-US" altLang="zh-TW" sz="2400" dirty="0" smtClean="0"/>
              <a:t>? </a:t>
            </a:r>
            <a:r>
              <a:rPr lang="en-US" altLang="zh-TW" sz="2400" dirty="0" smtClean="0">
                <a:sym typeface="Wingdings" pitchFamily="2" charset="2"/>
              </a:rPr>
              <a:t> </a:t>
            </a:r>
            <a:r>
              <a:rPr lang="en-US" altLang="zh-TW" sz="2400" dirty="0" smtClean="0"/>
              <a:t>not enough</a:t>
            </a:r>
          </a:p>
          <a:p>
            <a:r>
              <a:rPr lang="en-US" altLang="zh-TW" sz="2400" dirty="0" smtClean="0"/>
              <a:t>Key insight:</a:t>
            </a:r>
          </a:p>
          <a:p>
            <a:pPr lvl="1"/>
            <a:r>
              <a:rPr lang="en-US" altLang="zh-TW" sz="2400" dirty="0" smtClean="0">
                <a:solidFill>
                  <a:schemeClr val="tx2"/>
                </a:solidFill>
              </a:rPr>
              <a:t>Each PE has its own BIG trace for </a:t>
            </a:r>
            <a:r>
              <a:rPr lang="en-US" altLang="zh-TW" sz="2400" dirty="0" err="1" smtClean="0">
                <a:solidFill>
                  <a:schemeClr val="tx2"/>
                </a:solidFill>
              </a:rPr>
              <a:t>NoC</a:t>
            </a:r>
            <a:r>
              <a:rPr lang="en-US" altLang="zh-TW" sz="2400" dirty="0" smtClean="0">
                <a:solidFill>
                  <a:schemeClr val="tx2"/>
                </a:solidFill>
              </a:rPr>
              <a:t> operations</a:t>
            </a:r>
            <a:endParaRPr lang="en-US" altLang="zh-TW" sz="2400" dirty="0">
              <a:solidFill>
                <a:schemeClr val="tx2"/>
              </a:solidFill>
            </a:endParaRPr>
          </a:p>
          <a:p>
            <a:pPr lvl="1"/>
            <a:r>
              <a:rPr lang="en-US" altLang="zh-TW" sz="2400" dirty="0" smtClean="0">
                <a:solidFill>
                  <a:schemeClr val="tx2"/>
                </a:solidFill>
              </a:rPr>
              <a:t>Each BIG trace is actually a log of the execution of the corresponding </a:t>
            </a:r>
            <a:r>
              <a:rPr lang="en-US" altLang="zh-TW" sz="2400" b="1" i="1" dirty="0" smtClean="0">
                <a:solidFill>
                  <a:schemeClr val="tx2"/>
                </a:solidFill>
              </a:rPr>
              <a:t>State Machine</a:t>
            </a:r>
          </a:p>
          <a:p>
            <a:pPr lvl="2"/>
            <a:r>
              <a:rPr lang="en-US" altLang="zh-TW" sz="2000" b="1" i="1" dirty="0" smtClean="0">
                <a:solidFill>
                  <a:srgbClr val="FF0000"/>
                </a:solidFill>
              </a:rPr>
              <a:t>10 KB codes may result in 1GB traces!</a:t>
            </a:r>
          </a:p>
        </p:txBody>
      </p:sp>
      <p:grpSp>
        <p:nvGrpSpPr>
          <p:cNvPr id="64" name="群組 63"/>
          <p:cNvGrpSpPr/>
          <p:nvPr/>
        </p:nvGrpSpPr>
        <p:grpSpPr>
          <a:xfrm>
            <a:off x="4669172" y="4410482"/>
            <a:ext cx="4086164" cy="2176690"/>
            <a:chOff x="4672092" y="4279214"/>
            <a:chExt cx="4086164" cy="2376782"/>
          </a:xfrm>
        </p:grpSpPr>
        <p:grpSp>
          <p:nvGrpSpPr>
            <p:cNvPr id="22" name="群組 21"/>
            <p:cNvGrpSpPr/>
            <p:nvPr/>
          </p:nvGrpSpPr>
          <p:grpSpPr>
            <a:xfrm>
              <a:off x="4672092" y="4279214"/>
              <a:ext cx="1182399" cy="1278609"/>
              <a:chOff x="4762681" y="3532911"/>
              <a:chExt cx="1172605" cy="1156801"/>
            </a:xfrm>
          </p:grpSpPr>
          <p:sp>
            <p:nvSpPr>
              <p:cNvPr id="23" name="矩形 22"/>
              <p:cNvSpPr/>
              <p:nvPr/>
            </p:nvSpPr>
            <p:spPr>
              <a:xfrm>
                <a:off x="4762681" y="3532911"/>
                <a:ext cx="1172605" cy="1156801"/>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dirty="0" smtClean="0">
                  <a:ln>
                    <a:noFill/>
                  </a:ln>
                  <a:solidFill>
                    <a:sysClr val="windowText" lastClr="000000"/>
                  </a:solidFill>
                  <a:effectLst/>
                  <a:uLnTx/>
                  <a:uFillTx/>
                  <a:latin typeface="Calibri"/>
                  <a:ea typeface="新細明體"/>
                  <a:cs typeface="+mn-cs"/>
                </a:endParaRPr>
              </a:p>
            </p:txBody>
          </p:sp>
          <p:grpSp>
            <p:nvGrpSpPr>
              <p:cNvPr id="24" name="群組 87"/>
              <p:cNvGrpSpPr/>
              <p:nvPr/>
            </p:nvGrpSpPr>
            <p:grpSpPr>
              <a:xfrm>
                <a:off x="4862821" y="3651255"/>
                <a:ext cx="1006606" cy="943879"/>
                <a:chOff x="1489521" y="2932874"/>
                <a:chExt cx="1258634" cy="1180202"/>
              </a:xfrm>
            </p:grpSpPr>
            <p:sp>
              <p:nvSpPr>
                <p:cNvPr id="25" name="流程圖: 接點 24"/>
                <p:cNvSpPr/>
                <p:nvPr/>
              </p:nvSpPr>
              <p:spPr>
                <a:xfrm>
                  <a:off x="1619029" y="2932874"/>
                  <a:ext cx="504056" cy="504056"/>
                </a:xfrm>
                <a:prstGeom prst="flowChartConnector">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TW" sz="900" b="0" i="0" u="none" strike="noStrike" kern="0" cap="none" spc="0" normalizeH="0" baseline="0" noProof="0" dirty="0" smtClean="0">
                      <a:ln>
                        <a:noFill/>
                      </a:ln>
                      <a:solidFill>
                        <a:sysClr val="window" lastClr="FFFFFF"/>
                      </a:solidFill>
                      <a:effectLst/>
                      <a:uLnTx/>
                      <a:uFillTx/>
                      <a:latin typeface="Times New Roman" pitchFamily="18" charset="0"/>
                      <a:ea typeface="新細明體"/>
                      <a:cs typeface="Times New Roman" pitchFamily="18" charset="0"/>
                    </a:rPr>
                    <a:t>S</a:t>
                  </a:r>
                  <a:r>
                    <a:rPr kumimoji="0" lang="en-US" altLang="zh-TW" sz="900" b="0" i="0" u="none" strike="noStrike" kern="0" cap="none" spc="0" normalizeH="0" baseline="-25000" noProof="0" dirty="0" smtClean="0">
                      <a:ln>
                        <a:noFill/>
                      </a:ln>
                      <a:solidFill>
                        <a:sysClr val="window" lastClr="FFFFFF"/>
                      </a:solidFill>
                      <a:effectLst/>
                      <a:uLnTx/>
                      <a:uFillTx/>
                      <a:latin typeface="Times New Roman" pitchFamily="18" charset="0"/>
                      <a:ea typeface="新細明體"/>
                      <a:cs typeface="Times New Roman" pitchFamily="18" charset="0"/>
                    </a:rPr>
                    <a:t>1</a:t>
                  </a:r>
                  <a:endParaRPr kumimoji="0" lang="zh-TW" altLang="en-US" sz="900" b="0" i="0" u="none" strike="noStrike" kern="0" cap="none" spc="0" normalizeH="0" baseline="-25000" noProof="0" dirty="0" smtClean="0">
                    <a:ln>
                      <a:noFill/>
                    </a:ln>
                    <a:solidFill>
                      <a:sysClr val="window" lastClr="FFFFFF"/>
                    </a:solidFill>
                    <a:effectLst/>
                    <a:uLnTx/>
                    <a:uFillTx/>
                    <a:latin typeface="Times New Roman" pitchFamily="18" charset="0"/>
                    <a:ea typeface="新細明體"/>
                    <a:cs typeface="Times New Roman" pitchFamily="18" charset="0"/>
                  </a:endParaRPr>
                </a:p>
              </p:txBody>
            </p:sp>
            <p:sp>
              <p:nvSpPr>
                <p:cNvPr id="26" name="流程圖: 接點 25"/>
                <p:cNvSpPr/>
                <p:nvPr/>
              </p:nvSpPr>
              <p:spPr>
                <a:xfrm>
                  <a:off x="1489521" y="3609020"/>
                  <a:ext cx="504056" cy="504056"/>
                </a:xfrm>
                <a:prstGeom prst="flowChartConnector">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TW" sz="900" b="0" i="0" u="none" strike="noStrike" kern="0" cap="none" spc="0" normalizeH="0" baseline="0" noProof="0" dirty="0" err="1" smtClean="0">
                      <a:ln>
                        <a:noFill/>
                      </a:ln>
                      <a:solidFill>
                        <a:sysClr val="window" lastClr="FFFFFF"/>
                      </a:solidFill>
                      <a:effectLst/>
                      <a:uLnTx/>
                      <a:uFillTx/>
                      <a:latin typeface="Times New Roman" pitchFamily="18" charset="0"/>
                      <a:ea typeface="新細明體"/>
                      <a:cs typeface="Times New Roman" pitchFamily="18" charset="0"/>
                    </a:rPr>
                    <a:t>S</a:t>
                  </a:r>
                  <a:r>
                    <a:rPr kumimoji="0" lang="en-US" altLang="zh-TW" sz="900" b="0" i="0" u="none" strike="noStrike" kern="0" cap="none" spc="0" normalizeH="0" baseline="-25000" noProof="0" dirty="0" err="1" smtClean="0">
                      <a:ln>
                        <a:noFill/>
                      </a:ln>
                      <a:solidFill>
                        <a:sysClr val="window" lastClr="FFFFFF"/>
                      </a:solidFill>
                      <a:effectLst/>
                      <a:uLnTx/>
                      <a:uFillTx/>
                      <a:latin typeface="Times New Roman" pitchFamily="18" charset="0"/>
                      <a:ea typeface="新細明體"/>
                      <a:cs typeface="Times New Roman" pitchFamily="18" charset="0"/>
                    </a:rPr>
                    <a:t>n</a:t>
                  </a:r>
                  <a:endParaRPr kumimoji="0" lang="zh-TW" altLang="en-US" sz="700" b="0" i="1" u="none" strike="noStrike" kern="0" cap="none" spc="0" normalizeH="0" baseline="-25000" noProof="0" dirty="0" smtClean="0">
                    <a:ln>
                      <a:noFill/>
                    </a:ln>
                    <a:solidFill>
                      <a:sysClr val="window" lastClr="FFFFFF"/>
                    </a:solidFill>
                    <a:effectLst/>
                    <a:uLnTx/>
                    <a:uFillTx/>
                    <a:latin typeface="Times New Roman" pitchFamily="18" charset="0"/>
                    <a:ea typeface="新細明體"/>
                    <a:cs typeface="Times New Roman" pitchFamily="18" charset="0"/>
                  </a:endParaRPr>
                </a:p>
              </p:txBody>
            </p:sp>
            <p:sp>
              <p:nvSpPr>
                <p:cNvPr id="27" name="流程圖: 接點 26"/>
                <p:cNvSpPr/>
                <p:nvPr/>
              </p:nvSpPr>
              <p:spPr>
                <a:xfrm>
                  <a:off x="2244099" y="3436930"/>
                  <a:ext cx="504056" cy="504056"/>
                </a:xfrm>
                <a:prstGeom prst="flowChartConnector">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TW" sz="900" b="0" i="0" u="none" strike="noStrike" kern="0" cap="none" spc="0" normalizeH="0" baseline="0" noProof="0" dirty="0" smtClean="0">
                      <a:ln>
                        <a:noFill/>
                      </a:ln>
                      <a:solidFill>
                        <a:sysClr val="window" lastClr="FFFFFF"/>
                      </a:solidFill>
                      <a:effectLst/>
                      <a:uLnTx/>
                      <a:uFillTx/>
                      <a:latin typeface="Times New Roman" pitchFamily="18" charset="0"/>
                      <a:ea typeface="新細明體"/>
                      <a:cs typeface="Times New Roman" pitchFamily="18" charset="0"/>
                    </a:rPr>
                    <a:t>S</a:t>
                  </a:r>
                  <a:r>
                    <a:rPr kumimoji="0" lang="en-US" altLang="zh-TW" sz="900" b="0" i="0" u="none" strike="noStrike" kern="0" cap="none" spc="0" normalizeH="0" baseline="-25000" noProof="0" dirty="0" smtClean="0">
                      <a:ln>
                        <a:noFill/>
                      </a:ln>
                      <a:solidFill>
                        <a:sysClr val="window" lastClr="FFFFFF"/>
                      </a:solidFill>
                      <a:effectLst/>
                      <a:uLnTx/>
                      <a:uFillTx/>
                      <a:latin typeface="Times New Roman" pitchFamily="18" charset="0"/>
                      <a:ea typeface="新細明體"/>
                      <a:cs typeface="Times New Roman" pitchFamily="18" charset="0"/>
                    </a:rPr>
                    <a:t>2</a:t>
                  </a:r>
                  <a:endParaRPr kumimoji="0" lang="zh-TW" altLang="en-US" sz="900" b="0" i="0" u="none" strike="noStrike" kern="0" cap="none" spc="0" normalizeH="0" baseline="-25000" noProof="0" dirty="0" smtClean="0">
                    <a:ln>
                      <a:noFill/>
                    </a:ln>
                    <a:solidFill>
                      <a:sysClr val="window" lastClr="FFFFFF"/>
                    </a:solidFill>
                    <a:effectLst/>
                    <a:uLnTx/>
                    <a:uFillTx/>
                    <a:latin typeface="Times New Roman" pitchFamily="18" charset="0"/>
                    <a:ea typeface="新細明體"/>
                    <a:cs typeface="Times New Roman" pitchFamily="18" charset="0"/>
                  </a:endParaRPr>
                </a:p>
              </p:txBody>
            </p:sp>
            <p:cxnSp>
              <p:nvCxnSpPr>
                <p:cNvPr id="28" name="直線單箭頭接點 27"/>
                <p:cNvCxnSpPr>
                  <a:stCxn id="25" idx="5"/>
                  <a:endCxn id="27" idx="1"/>
                </p:cNvCxnSpPr>
                <p:nvPr/>
              </p:nvCxnSpPr>
              <p:spPr>
                <a:xfrm>
                  <a:off x="2049268" y="3363113"/>
                  <a:ext cx="268648" cy="147634"/>
                </a:xfrm>
                <a:prstGeom prst="straightConnector1">
                  <a:avLst/>
                </a:prstGeom>
                <a:noFill/>
                <a:ln w="28575" cap="flat" cmpd="sng" algn="ctr">
                  <a:solidFill>
                    <a:sysClr val="windowText" lastClr="000000"/>
                  </a:solidFill>
                  <a:prstDash val="solid"/>
                  <a:tailEnd type="arrow"/>
                </a:ln>
                <a:effectLst/>
              </p:spPr>
            </p:cxnSp>
            <p:sp>
              <p:nvSpPr>
                <p:cNvPr id="29" name="雲朵形 28"/>
                <p:cNvSpPr/>
                <p:nvPr/>
              </p:nvSpPr>
              <p:spPr>
                <a:xfrm>
                  <a:off x="1491755" y="3376815"/>
                  <a:ext cx="769785" cy="464409"/>
                </a:xfrm>
                <a:prstGeom prst="cloud">
                  <a:avLst/>
                </a:prstGeom>
                <a:solidFill>
                  <a:srgbClr val="D9D9D9">
                    <a:alpha val="50196"/>
                  </a:srgbClr>
                </a:soli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TW" sz="1800" b="0" i="0" u="none" strike="noStrike" kern="0" cap="none" spc="0" normalizeH="0" baseline="0" noProof="0" dirty="0" smtClean="0">
                      <a:ln>
                        <a:noFill/>
                      </a:ln>
                      <a:solidFill>
                        <a:sysClr val="windowText" lastClr="000000"/>
                      </a:solidFill>
                      <a:effectLst/>
                      <a:uLnTx/>
                      <a:uFillTx/>
                      <a:latin typeface="Calibri"/>
                      <a:ea typeface="新細明體"/>
                      <a:cs typeface="+mn-cs"/>
                    </a:rPr>
                    <a:t>…</a:t>
                  </a:r>
                  <a:endParaRPr kumimoji="0" lang="zh-TW" altLang="en-US" sz="1800" b="0" i="0" u="none" strike="noStrike" kern="0" cap="none" spc="0" normalizeH="0" baseline="0" noProof="0" dirty="0" smtClean="0">
                    <a:ln>
                      <a:noFill/>
                    </a:ln>
                    <a:solidFill>
                      <a:sysClr val="windowText" lastClr="000000"/>
                    </a:solidFill>
                    <a:effectLst/>
                    <a:uLnTx/>
                    <a:uFillTx/>
                    <a:latin typeface="Calibri"/>
                    <a:ea typeface="新細明體"/>
                    <a:cs typeface="+mn-cs"/>
                  </a:endParaRPr>
                </a:p>
              </p:txBody>
            </p:sp>
          </p:grpSp>
        </p:grpSp>
        <p:grpSp>
          <p:nvGrpSpPr>
            <p:cNvPr id="30" name="群組 29"/>
            <p:cNvGrpSpPr/>
            <p:nvPr/>
          </p:nvGrpSpPr>
          <p:grpSpPr>
            <a:xfrm>
              <a:off x="6096071" y="5377387"/>
              <a:ext cx="1182399" cy="1278609"/>
              <a:chOff x="6203854" y="3522019"/>
              <a:chExt cx="1172605" cy="1156801"/>
            </a:xfrm>
          </p:grpSpPr>
          <p:sp>
            <p:nvSpPr>
              <p:cNvPr id="31" name="矩形 30"/>
              <p:cNvSpPr/>
              <p:nvPr/>
            </p:nvSpPr>
            <p:spPr>
              <a:xfrm>
                <a:off x="6203854" y="3522019"/>
                <a:ext cx="1172605" cy="1156801"/>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ysClr val="windowText" lastClr="000000"/>
                  </a:solidFill>
                  <a:effectLst/>
                  <a:uLnTx/>
                  <a:uFillTx/>
                  <a:latin typeface="Calibri"/>
                  <a:ea typeface="新細明體"/>
                  <a:cs typeface="+mn-cs"/>
                </a:endParaRPr>
              </a:p>
            </p:txBody>
          </p:sp>
          <p:grpSp>
            <p:nvGrpSpPr>
              <p:cNvPr id="32" name="群組 94"/>
              <p:cNvGrpSpPr/>
              <p:nvPr/>
            </p:nvGrpSpPr>
            <p:grpSpPr>
              <a:xfrm>
                <a:off x="6287515" y="3634549"/>
                <a:ext cx="1006606" cy="943879"/>
                <a:chOff x="1489521" y="2932874"/>
                <a:chExt cx="1258634" cy="1180202"/>
              </a:xfrm>
            </p:grpSpPr>
            <p:sp>
              <p:nvSpPr>
                <p:cNvPr id="33" name="流程圖: 接點 32"/>
                <p:cNvSpPr/>
                <p:nvPr/>
              </p:nvSpPr>
              <p:spPr>
                <a:xfrm>
                  <a:off x="1619029" y="2932874"/>
                  <a:ext cx="504056" cy="504056"/>
                </a:xfrm>
                <a:prstGeom prst="flowChartConnector">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TW" sz="900" b="0" i="0" u="none" strike="noStrike" kern="0" cap="none" spc="0" normalizeH="0" baseline="0" noProof="0" dirty="0" smtClean="0">
                      <a:ln>
                        <a:noFill/>
                      </a:ln>
                      <a:solidFill>
                        <a:sysClr val="window" lastClr="FFFFFF"/>
                      </a:solidFill>
                      <a:effectLst/>
                      <a:uLnTx/>
                      <a:uFillTx/>
                      <a:latin typeface="Times New Roman" pitchFamily="18" charset="0"/>
                      <a:ea typeface="新細明體"/>
                      <a:cs typeface="Times New Roman" pitchFamily="18" charset="0"/>
                    </a:rPr>
                    <a:t>S</a:t>
                  </a:r>
                  <a:r>
                    <a:rPr kumimoji="0" lang="en-US" altLang="zh-TW" sz="900" b="0" i="0" u="none" strike="noStrike" kern="0" cap="none" spc="0" normalizeH="0" baseline="-25000" noProof="0" dirty="0" smtClean="0">
                      <a:ln>
                        <a:noFill/>
                      </a:ln>
                      <a:solidFill>
                        <a:sysClr val="window" lastClr="FFFFFF"/>
                      </a:solidFill>
                      <a:effectLst/>
                      <a:uLnTx/>
                      <a:uFillTx/>
                      <a:latin typeface="Times New Roman" pitchFamily="18" charset="0"/>
                      <a:ea typeface="新細明體"/>
                      <a:cs typeface="Times New Roman" pitchFamily="18" charset="0"/>
                    </a:rPr>
                    <a:t>1</a:t>
                  </a:r>
                  <a:endParaRPr kumimoji="0" lang="zh-TW" altLang="en-US" sz="900" b="0" i="0" u="none" strike="noStrike" kern="0" cap="none" spc="0" normalizeH="0" baseline="-25000" noProof="0" dirty="0" smtClean="0">
                    <a:ln>
                      <a:noFill/>
                    </a:ln>
                    <a:solidFill>
                      <a:sysClr val="window" lastClr="FFFFFF"/>
                    </a:solidFill>
                    <a:effectLst/>
                    <a:uLnTx/>
                    <a:uFillTx/>
                    <a:latin typeface="Times New Roman" pitchFamily="18" charset="0"/>
                    <a:ea typeface="新細明體"/>
                    <a:cs typeface="Times New Roman" pitchFamily="18" charset="0"/>
                  </a:endParaRPr>
                </a:p>
              </p:txBody>
            </p:sp>
            <p:sp>
              <p:nvSpPr>
                <p:cNvPr id="34" name="流程圖: 接點 33"/>
                <p:cNvSpPr/>
                <p:nvPr/>
              </p:nvSpPr>
              <p:spPr>
                <a:xfrm>
                  <a:off x="1489521" y="3609020"/>
                  <a:ext cx="504056" cy="504056"/>
                </a:xfrm>
                <a:prstGeom prst="flowChartConnector">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TW" sz="900" b="0" i="0" u="none" strike="noStrike" kern="0" cap="none" spc="0" normalizeH="0" baseline="0" noProof="0" dirty="0" err="1" smtClean="0">
                      <a:ln>
                        <a:noFill/>
                      </a:ln>
                      <a:solidFill>
                        <a:sysClr val="window" lastClr="FFFFFF"/>
                      </a:solidFill>
                      <a:effectLst/>
                      <a:uLnTx/>
                      <a:uFillTx/>
                      <a:latin typeface="Times New Roman" pitchFamily="18" charset="0"/>
                      <a:ea typeface="新細明體"/>
                      <a:cs typeface="Times New Roman" pitchFamily="18" charset="0"/>
                    </a:rPr>
                    <a:t>S</a:t>
                  </a:r>
                  <a:r>
                    <a:rPr kumimoji="0" lang="en-US" altLang="zh-TW" sz="900" b="0" i="0" u="none" strike="noStrike" kern="0" cap="none" spc="0" normalizeH="0" baseline="-25000" noProof="0" dirty="0" err="1" smtClean="0">
                      <a:ln>
                        <a:noFill/>
                      </a:ln>
                      <a:solidFill>
                        <a:sysClr val="window" lastClr="FFFFFF"/>
                      </a:solidFill>
                      <a:effectLst/>
                      <a:uLnTx/>
                      <a:uFillTx/>
                      <a:latin typeface="Times New Roman" pitchFamily="18" charset="0"/>
                      <a:ea typeface="新細明體"/>
                      <a:cs typeface="Times New Roman" pitchFamily="18" charset="0"/>
                    </a:rPr>
                    <a:t>n</a:t>
                  </a:r>
                  <a:endParaRPr kumimoji="0" lang="zh-TW" altLang="en-US" sz="700" b="0" i="1" u="none" strike="noStrike" kern="0" cap="none" spc="0" normalizeH="0" baseline="-25000" noProof="0" dirty="0" smtClean="0">
                    <a:ln>
                      <a:noFill/>
                    </a:ln>
                    <a:solidFill>
                      <a:sysClr val="window" lastClr="FFFFFF"/>
                    </a:solidFill>
                    <a:effectLst/>
                    <a:uLnTx/>
                    <a:uFillTx/>
                    <a:latin typeface="Times New Roman" pitchFamily="18" charset="0"/>
                    <a:ea typeface="新細明體"/>
                    <a:cs typeface="Times New Roman" pitchFamily="18" charset="0"/>
                  </a:endParaRPr>
                </a:p>
              </p:txBody>
            </p:sp>
            <p:sp>
              <p:nvSpPr>
                <p:cNvPr id="35" name="流程圖: 接點 34"/>
                <p:cNvSpPr/>
                <p:nvPr/>
              </p:nvSpPr>
              <p:spPr>
                <a:xfrm>
                  <a:off x="2244099" y="3436930"/>
                  <a:ext cx="504056" cy="504056"/>
                </a:xfrm>
                <a:prstGeom prst="flowChartConnector">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TW" sz="900" b="0" i="0" u="none" strike="noStrike" kern="0" cap="none" spc="0" normalizeH="0" baseline="0" noProof="0" dirty="0" smtClean="0">
                      <a:ln>
                        <a:noFill/>
                      </a:ln>
                      <a:solidFill>
                        <a:sysClr val="window" lastClr="FFFFFF"/>
                      </a:solidFill>
                      <a:effectLst/>
                      <a:uLnTx/>
                      <a:uFillTx/>
                      <a:latin typeface="Times New Roman" pitchFamily="18" charset="0"/>
                      <a:ea typeface="新細明體"/>
                      <a:cs typeface="Times New Roman" pitchFamily="18" charset="0"/>
                    </a:rPr>
                    <a:t>S</a:t>
                  </a:r>
                  <a:r>
                    <a:rPr kumimoji="0" lang="en-US" altLang="zh-TW" sz="900" b="0" i="0" u="none" strike="noStrike" kern="0" cap="none" spc="0" normalizeH="0" baseline="-25000" noProof="0" dirty="0" smtClean="0">
                      <a:ln>
                        <a:noFill/>
                      </a:ln>
                      <a:solidFill>
                        <a:sysClr val="window" lastClr="FFFFFF"/>
                      </a:solidFill>
                      <a:effectLst/>
                      <a:uLnTx/>
                      <a:uFillTx/>
                      <a:latin typeface="Times New Roman" pitchFamily="18" charset="0"/>
                      <a:ea typeface="新細明體"/>
                      <a:cs typeface="Times New Roman" pitchFamily="18" charset="0"/>
                    </a:rPr>
                    <a:t>2</a:t>
                  </a:r>
                  <a:endParaRPr kumimoji="0" lang="zh-TW" altLang="en-US" sz="900" b="0" i="0" u="none" strike="noStrike" kern="0" cap="none" spc="0" normalizeH="0" baseline="-25000" noProof="0" dirty="0" smtClean="0">
                    <a:ln>
                      <a:noFill/>
                    </a:ln>
                    <a:solidFill>
                      <a:sysClr val="window" lastClr="FFFFFF"/>
                    </a:solidFill>
                    <a:effectLst/>
                    <a:uLnTx/>
                    <a:uFillTx/>
                    <a:latin typeface="Times New Roman" pitchFamily="18" charset="0"/>
                    <a:ea typeface="新細明體"/>
                    <a:cs typeface="Times New Roman" pitchFamily="18" charset="0"/>
                  </a:endParaRPr>
                </a:p>
              </p:txBody>
            </p:sp>
            <p:cxnSp>
              <p:nvCxnSpPr>
                <p:cNvPr id="36" name="直線單箭頭接點 35"/>
                <p:cNvCxnSpPr>
                  <a:stCxn id="33" idx="5"/>
                  <a:endCxn id="35" idx="1"/>
                </p:cNvCxnSpPr>
                <p:nvPr/>
              </p:nvCxnSpPr>
              <p:spPr>
                <a:xfrm>
                  <a:off x="2049268" y="3363113"/>
                  <a:ext cx="268648" cy="14763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7" name="雲朵形 36"/>
                <p:cNvSpPr/>
                <p:nvPr/>
              </p:nvSpPr>
              <p:spPr>
                <a:xfrm>
                  <a:off x="1491755" y="3376815"/>
                  <a:ext cx="769785" cy="464409"/>
                </a:xfrm>
                <a:prstGeom prst="cloud">
                  <a:avLst/>
                </a:prstGeom>
                <a:solidFill>
                  <a:srgbClr val="D9D9D9">
                    <a:alpha val="50196"/>
                  </a:srgbClr>
                </a:soli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TW" sz="1800" b="0" i="0" u="none" strike="noStrike" kern="0" cap="none" spc="0" normalizeH="0" baseline="0" noProof="0" dirty="0" smtClean="0">
                      <a:ln>
                        <a:noFill/>
                      </a:ln>
                      <a:solidFill>
                        <a:sysClr val="windowText" lastClr="000000"/>
                      </a:solidFill>
                      <a:effectLst/>
                      <a:uLnTx/>
                      <a:uFillTx/>
                      <a:latin typeface="Calibri"/>
                      <a:ea typeface="新細明體"/>
                      <a:cs typeface="+mn-cs"/>
                    </a:rPr>
                    <a:t>…</a:t>
                  </a:r>
                  <a:endParaRPr kumimoji="0" lang="zh-TW" altLang="en-US" sz="1800" b="0" i="0" u="none" strike="noStrike" kern="0" cap="none" spc="0" normalizeH="0" baseline="0" noProof="0" dirty="0" smtClean="0">
                    <a:ln>
                      <a:noFill/>
                    </a:ln>
                    <a:solidFill>
                      <a:sysClr val="windowText" lastClr="000000"/>
                    </a:solidFill>
                    <a:effectLst/>
                    <a:uLnTx/>
                    <a:uFillTx/>
                    <a:latin typeface="Calibri"/>
                    <a:ea typeface="新細明體"/>
                    <a:cs typeface="+mn-cs"/>
                  </a:endParaRPr>
                </a:p>
              </p:txBody>
            </p:sp>
          </p:grpSp>
        </p:grpSp>
        <p:cxnSp>
          <p:nvCxnSpPr>
            <p:cNvPr id="54" name="直線單箭頭接點 53"/>
            <p:cNvCxnSpPr>
              <a:stCxn id="27" idx="5"/>
              <a:endCxn id="33" idx="2"/>
            </p:cNvCxnSpPr>
            <p:nvPr/>
          </p:nvCxnSpPr>
          <p:spPr bwMode="auto">
            <a:xfrm>
              <a:off x="5728553" y="5235911"/>
              <a:ext cx="556319" cy="488641"/>
            </a:xfrm>
            <a:prstGeom prst="straightConnector1">
              <a:avLst/>
            </a:prstGeom>
            <a:ln>
              <a:prstDash val="sysDot"/>
              <a:tailEnd type="arrow"/>
            </a:ln>
            <a:extLst/>
          </p:spPr>
          <p:style>
            <a:lnRef idx="2">
              <a:schemeClr val="accent2"/>
            </a:lnRef>
            <a:fillRef idx="0">
              <a:schemeClr val="accent2"/>
            </a:fillRef>
            <a:effectRef idx="1">
              <a:schemeClr val="accent2"/>
            </a:effectRef>
            <a:fontRef idx="minor">
              <a:schemeClr val="tx1"/>
            </a:fontRef>
          </p:style>
        </p:cxnSp>
        <p:cxnSp>
          <p:nvCxnSpPr>
            <p:cNvPr id="18" name="直線單箭頭接點 17"/>
            <p:cNvCxnSpPr>
              <a:stCxn id="34" idx="3"/>
              <a:endCxn id="26" idx="4"/>
            </p:cNvCxnSpPr>
            <p:nvPr/>
          </p:nvCxnSpPr>
          <p:spPr>
            <a:xfrm flipH="1" flipV="1">
              <a:off x="4976314" y="5453286"/>
              <a:ext cx="1263646" cy="1026495"/>
            </a:xfrm>
            <a:prstGeom prst="straightConnector1">
              <a:avLst/>
            </a:prstGeom>
            <a:noFill/>
            <a:ln w="28575" cap="flat" cmpd="sng" algn="ctr">
              <a:solidFill>
                <a:srgbClr val="00B050"/>
              </a:solidFill>
              <a:prstDash val="sysDot"/>
              <a:tailEnd type="arrow"/>
            </a:ln>
            <a:effectLst/>
          </p:spPr>
        </p:cxnSp>
        <p:grpSp>
          <p:nvGrpSpPr>
            <p:cNvPr id="74" name="群組 73"/>
            <p:cNvGrpSpPr/>
            <p:nvPr/>
          </p:nvGrpSpPr>
          <p:grpSpPr>
            <a:xfrm>
              <a:off x="7575857" y="4672012"/>
              <a:ext cx="1182399" cy="1278609"/>
              <a:chOff x="6203854" y="3522019"/>
              <a:chExt cx="1172605" cy="1156801"/>
            </a:xfrm>
          </p:grpSpPr>
          <p:sp>
            <p:nvSpPr>
              <p:cNvPr id="75" name="矩形 74"/>
              <p:cNvSpPr/>
              <p:nvPr/>
            </p:nvSpPr>
            <p:spPr>
              <a:xfrm>
                <a:off x="6203854" y="3522019"/>
                <a:ext cx="1172605" cy="1156801"/>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ysClr val="windowText" lastClr="000000"/>
                  </a:solidFill>
                  <a:effectLst/>
                  <a:uLnTx/>
                  <a:uFillTx/>
                  <a:latin typeface="Calibri"/>
                  <a:ea typeface="新細明體"/>
                  <a:cs typeface="+mn-cs"/>
                </a:endParaRPr>
              </a:p>
            </p:txBody>
          </p:sp>
          <p:grpSp>
            <p:nvGrpSpPr>
              <p:cNvPr id="76" name="群組 94"/>
              <p:cNvGrpSpPr/>
              <p:nvPr/>
            </p:nvGrpSpPr>
            <p:grpSpPr>
              <a:xfrm>
                <a:off x="6287515" y="3634549"/>
                <a:ext cx="1006606" cy="943879"/>
                <a:chOff x="1489521" y="2932874"/>
                <a:chExt cx="1258634" cy="1180202"/>
              </a:xfrm>
            </p:grpSpPr>
            <p:sp>
              <p:nvSpPr>
                <p:cNvPr id="77" name="流程圖: 接點 76"/>
                <p:cNvSpPr/>
                <p:nvPr/>
              </p:nvSpPr>
              <p:spPr>
                <a:xfrm>
                  <a:off x="1619029" y="2932874"/>
                  <a:ext cx="504056" cy="504056"/>
                </a:xfrm>
                <a:prstGeom prst="flowChartConnector">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TW" sz="900" b="0" i="0" u="none" strike="noStrike" kern="0" cap="none" spc="0" normalizeH="0" baseline="0" noProof="0" dirty="0" smtClean="0">
                      <a:ln>
                        <a:noFill/>
                      </a:ln>
                      <a:solidFill>
                        <a:sysClr val="window" lastClr="FFFFFF"/>
                      </a:solidFill>
                      <a:effectLst/>
                      <a:uLnTx/>
                      <a:uFillTx/>
                      <a:latin typeface="Times New Roman" pitchFamily="18" charset="0"/>
                      <a:ea typeface="新細明體"/>
                      <a:cs typeface="Times New Roman" pitchFamily="18" charset="0"/>
                    </a:rPr>
                    <a:t>S</a:t>
                  </a:r>
                  <a:r>
                    <a:rPr kumimoji="0" lang="en-US" altLang="zh-TW" sz="900" b="0" i="0" u="none" strike="noStrike" kern="0" cap="none" spc="0" normalizeH="0" baseline="-25000" noProof="0" dirty="0" smtClean="0">
                      <a:ln>
                        <a:noFill/>
                      </a:ln>
                      <a:solidFill>
                        <a:sysClr val="window" lastClr="FFFFFF"/>
                      </a:solidFill>
                      <a:effectLst/>
                      <a:uLnTx/>
                      <a:uFillTx/>
                      <a:latin typeface="Times New Roman" pitchFamily="18" charset="0"/>
                      <a:ea typeface="新細明體"/>
                      <a:cs typeface="Times New Roman" pitchFamily="18" charset="0"/>
                    </a:rPr>
                    <a:t>1</a:t>
                  </a:r>
                  <a:endParaRPr kumimoji="0" lang="zh-TW" altLang="en-US" sz="900" b="0" i="0" u="none" strike="noStrike" kern="0" cap="none" spc="0" normalizeH="0" baseline="-25000" noProof="0" dirty="0" smtClean="0">
                    <a:ln>
                      <a:noFill/>
                    </a:ln>
                    <a:solidFill>
                      <a:sysClr val="window" lastClr="FFFFFF"/>
                    </a:solidFill>
                    <a:effectLst/>
                    <a:uLnTx/>
                    <a:uFillTx/>
                    <a:latin typeface="Times New Roman" pitchFamily="18" charset="0"/>
                    <a:ea typeface="新細明體"/>
                    <a:cs typeface="Times New Roman" pitchFamily="18" charset="0"/>
                  </a:endParaRPr>
                </a:p>
              </p:txBody>
            </p:sp>
            <p:sp>
              <p:nvSpPr>
                <p:cNvPr id="78" name="流程圖: 接點 77"/>
                <p:cNvSpPr/>
                <p:nvPr/>
              </p:nvSpPr>
              <p:spPr>
                <a:xfrm>
                  <a:off x="1489521" y="3609020"/>
                  <a:ext cx="504056" cy="504056"/>
                </a:xfrm>
                <a:prstGeom prst="flowChartConnector">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TW" sz="900" b="0" i="0" u="none" strike="noStrike" kern="0" cap="none" spc="0" normalizeH="0" baseline="0" noProof="0" dirty="0" err="1" smtClean="0">
                      <a:ln>
                        <a:noFill/>
                      </a:ln>
                      <a:solidFill>
                        <a:sysClr val="window" lastClr="FFFFFF"/>
                      </a:solidFill>
                      <a:effectLst/>
                      <a:uLnTx/>
                      <a:uFillTx/>
                      <a:latin typeface="Times New Roman" pitchFamily="18" charset="0"/>
                      <a:ea typeface="新細明體"/>
                      <a:cs typeface="Times New Roman" pitchFamily="18" charset="0"/>
                    </a:rPr>
                    <a:t>S</a:t>
                  </a:r>
                  <a:r>
                    <a:rPr kumimoji="0" lang="en-US" altLang="zh-TW" sz="900" b="0" i="0" u="none" strike="noStrike" kern="0" cap="none" spc="0" normalizeH="0" baseline="-25000" noProof="0" dirty="0" err="1" smtClean="0">
                      <a:ln>
                        <a:noFill/>
                      </a:ln>
                      <a:solidFill>
                        <a:sysClr val="window" lastClr="FFFFFF"/>
                      </a:solidFill>
                      <a:effectLst/>
                      <a:uLnTx/>
                      <a:uFillTx/>
                      <a:latin typeface="Times New Roman" pitchFamily="18" charset="0"/>
                      <a:ea typeface="新細明體"/>
                      <a:cs typeface="Times New Roman" pitchFamily="18" charset="0"/>
                    </a:rPr>
                    <a:t>n</a:t>
                  </a:r>
                  <a:endParaRPr kumimoji="0" lang="zh-TW" altLang="en-US" sz="700" b="0" i="1" u="none" strike="noStrike" kern="0" cap="none" spc="0" normalizeH="0" baseline="-25000" noProof="0" dirty="0" smtClean="0">
                    <a:ln>
                      <a:noFill/>
                    </a:ln>
                    <a:solidFill>
                      <a:sysClr val="window" lastClr="FFFFFF"/>
                    </a:solidFill>
                    <a:effectLst/>
                    <a:uLnTx/>
                    <a:uFillTx/>
                    <a:latin typeface="Times New Roman" pitchFamily="18" charset="0"/>
                    <a:ea typeface="新細明體"/>
                    <a:cs typeface="Times New Roman" pitchFamily="18" charset="0"/>
                  </a:endParaRPr>
                </a:p>
              </p:txBody>
            </p:sp>
            <p:sp>
              <p:nvSpPr>
                <p:cNvPr id="79" name="流程圖: 接點 78"/>
                <p:cNvSpPr/>
                <p:nvPr/>
              </p:nvSpPr>
              <p:spPr>
                <a:xfrm>
                  <a:off x="2244099" y="3436930"/>
                  <a:ext cx="504056" cy="504056"/>
                </a:xfrm>
                <a:prstGeom prst="flowChartConnector">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TW" sz="900" b="0" i="0" u="none" strike="noStrike" kern="0" cap="none" spc="0" normalizeH="0" baseline="0" noProof="0" dirty="0" smtClean="0">
                      <a:ln>
                        <a:noFill/>
                      </a:ln>
                      <a:solidFill>
                        <a:sysClr val="window" lastClr="FFFFFF"/>
                      </a:solidFill>
                      <a:effectLst/>
                      <a:uLnTx/>
                      <a:uFillTx/>
                      <a:latin typeface="Times New Roman" pitchFamily="18" charset="0"/>
                      <a:ea typeface="新細明體"/>
                      <a:cs typeface="Times New Roman" pitchFamily="18" charset="0"/>
                    </a:rPr>
                    <a:t>S</a:t>
                  </a:r>
                  <a:r>
                    <a:rPr kumimoji="0" lang="en-US" altLang="zh-TW" sz="900" b="0" i="0" u="none" strike="noStrike" kern="0" cap="none" spc="0" normalizeH="0" baseline="-25000" noProof="0" dirty="0" smtClean="0">
                      <a:ln>
                        <a:noFill/>
                      </a:ln>
                      <a:solidFill>
                        <a:sysClr val="window" lastClr="FFFFFF"/>
                      </a:solidFill>
                      <a:effectLst/>
                      <a:uLnTx/>
                      <a:uFillTx/>
                      <a:latin typeface="Times New Roman" pitchFamily="18" charset="0"/>
                      <a:ea typeface="新細明體"/>
                      <a:cs typeface="Times New Roman" pitchFamily="18" charset="0"/>
                    </a:rPr>
                    <a:t>2</a:t>
                  </a:r>
                  <a:endParaRPr kumimoji="0" lang="zh-TW" altLang="en-US" sz="900" b="0" i="0" u="none" strike="noStrike" kern="0" cap="none" spc="0" normalizeH="0" baseline="-25000" noProof="0" dirty="0" smtClean="0">
                    <a:ln>
                      <a:noFill/>
                    </a:ln>
                    <a:solidFill>
                      <a:sysClr val="window" lastClr="FFFFFF"/>
                    </a:solidFill>
                    <a:effectLst/>
                    <a:uLnTx/>
                    <a:uFillTx/>
                    <a:latin typeface="Times New Roman" pitchFamily="18" charset="0"/>
                    <a:ea typeface="新細明體"/>
                    <a:cs typeface="Times New Roman" pitchFamily="18" charset="0"/>
                  </a:endParaRPr>
                </a:p>
              </p:txBody>
            </p:sp>
            <p:cxnSp>
              <p:nvCxnSpPr>
                <p:cNvPr id="80" name="直線單箭頭接點 79"/>
                <p:cNvCxnSpPr>
                  <a:stCxn id="77" idx="5"/>
                  <a:endCxn id="79" idx="1"/>
                </p:cNvCxnSpPr>
                <p:nvPr/>
              </p:nvCxnSpPr>
              <p:spPr>
                <a:xfrm>
                  <a:off x="2049268" y="3363113"/>
                  <a:ext cx="268648" cy="14763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81" name="雲朵形 80"/>
                <p:cNvSpPr/>
                <p:nvPr/>
              </p:nvSpPr>
              <p:spPr>
                <a:xfrm>
                  <a:off x="1491755" y="3376815"/>
                  <a:ext cx="769785" cy="464409"/>
                </a:xfrm>
                <a:prstGeom prst="cloud">
                  <a:avLst/>
                </a:prstGeom>
                <a:solidFill>
                  <a:srgbClr val="D9D9D9">
                    <a:alpha val="50196"/>
                  </a:srgbClr>
                </a:soli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TW" sz="1800" b="0" i="0" u="none" strike="noStrike" kern="0" cap="none" spc="0" normalizeH="0" baseline="0" noProof="0" dirty="0" smtClean="0">
                      <a:ln>
                        <a:noFill/>
                      </a:ln>
                      <a:solidFill>
                        <a:sysClr val="windowText" lastClr="000000"/>
                      </a:solidFill>
                      <a:effectLst/>
                      <a:uLnTx/>
                      <a:uFillTx/>
                      <a:latin typeface="Calibri"/>
                      <a:ea typeface="新細明體"/>
                      <a:cs typeface="+mn-cs"/>
                    </a:rPr>
                    <a:t>…</a:t>
                  </a:r>
                  <a:endParaRPr kumimoji="0" lang="zh-TW" altLang="en-US" sz="1800" b="0" i="0" u="none" strike="noStrike" kern="0" cap="none" spc="0" normalizeH="0" baseline="0" noProof="0" dirty="0" smtClean="0">
                    <a:ln>
                      <a:noFill/>
                    </a:ln>
                    <a:solidFill>
                      <a:sysClr val="windowText" lastClr="000000"/>
                    </a:solidFill>
                    <a:effectLst/>
                    <a:uLnTx/>
                    <a:uFillTx/>
                    <a:latin typeface="Calibri"/>
                    <a:ea typeface="新細明體"/>
                    <a:cs typeface="+mn-cs"/>
                  </a:endParaRPr>
                </a:p>
              </p:txBody>
            </p:sp>
          </p:grpSp>
        </p:grpSp>
        <p:cxnSp>
          <p:nvCxnSpPr>
            <p:cNvPr id="82" name="直線單箭頭接點 81"/>
            <p:cNvCxnSpPr>
              <a:stCxn id="25" idx="6"/>
              <a:endCxn id="77" idx="2"/>
            </p:cNvCxnSpPr>
            <p:nvPr/>
          </p:nvCxnSpPr>
          <p:spPr bwMode="auto">
            <a:xfrm>
              <a:off x="5284000" y="4632805"/>
              <a:ext cx="2480658" cy="386372"/>
            </a:xfrm>
            <a:prstGeom prst="straightConnector1">
              <a:avLst/>
            </a:prstGeom>
            <a:ln>
              <a:prstDash val="sysDot"/>
              <a:tailEnd type="arrow"/>
            </a:ln>
            <a:extLst/>
          </p:spPr>
          <p:style>
            <a:lnRef idx="2">
              <a:schemeClr val="accent2"/>
            </a:lnRef>
            <a:fillRef idx="0">
              <a:schemeClr val="accent2"/>
            </a:fillRef>
            <a:effectRef idx="1">
              <a:schemeClr val="accent2"/>
            </a:effectRef>
            <a:fontRef idx="minor">
              <a:schemeClr val="tx1"/>
            </a:fontRef>
          </p:style>
        </p:cxnSp>
        <p:cxnSp>
          <p:nvCxnSpPr>
            <p:cNvPr id="83" name="直線單箭頭接點 82"/>
            <p:cNvCxnSpPr>
              <a:endCxn id="35" idx="7"/>
            </p:cNvCxnSpPr>
            <p:nvPr/>
          </p:nvCxnSpPr>
          <p:spPr>
            <a:xfrm flipH="1">
              <a:off x="7135916" y="5774405"/>
              <a:ext cx="655270" cy="238185"/>
            </a:xfrm>
            <a:prstGeom prst="straightConnector1">
              <a:avLst/>
            </a:prstGeom>
            <a:noFill/>
            <a:ln w="28575" cap="flat" cmpd="sng" algn="ctr">
              <a:solidFill>
                <a:srgbClr val="00B050"/>
              </a:solidFill>
              <a:prstDash val="sysDot"/>
              <a:tailEnd type="arrow"/>
            </a:ln>
            <a:effectLst/>
          </p:spPr>
        </p:cxnSp>
      </p:grpSp>
      <p:grpSp>
        <p:nvGrpSpPr>
          <p:cNvPr id="63" name="群組 62"/>
          <p:cNvGrpSpPr/>
          <p:nvPr/>
        </p:nvGrpSpPr>
        <p:grpSpPr>
          <a:xfrm>
            <a:off x="342891" y="4410483"/>
            <a:ext cx="3667207" cy="2197690"/>
            <a:chOff x="342891" y="4638679"/>
            <a:chExt cx="3667207" cy="1814513"/>
          </a:xfrm>
        </p:grpSpPr>
        <p:sp>
          <p:nvSpPr>
            <p:cNvPr id="88" name="書卷 (垂直) 87"/>
            <p:cNvSpPr/>
            <p:nvPr/>
          </p:nvSpPr>
          <p:spPr bwMode="auto">
            <a:xfrm>
              <a:off x="342891" y="4643447"/>
              <a:ext cx="1157287" cy="1800225"/>
            </a:xfrm>
            <a:prstGeom prst="verticalScroll">
              <a:avLst/>
            </a:prstGeom>
            <a:solidFill>
              <a:srgbClr val="FFFF00"/>
            </a:solidFill>
            <a:ln>
              <a:solidFill>
                <a:schemeClr val="tx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85000"/>
                </a:lnSpc>
                <a:spcBef>
                  <a:spcPct val="50000"/>
                </a:spcBef>
                <a:spcAft>
                  <a:spcPct val="0"/>
                </a:spcAft>
                <a:buClrTx/>
                <a:buSzTx/>
                <a:buFontTx/>
                <a:buNone/>
                <a:tabLst/>
              </a:pPr>
              <a:r>
                <a:rPr kumimoji="0" lang="en-US" altLang="zh-TW" sz="2000" b="0" i="0" u="none" strike="noStrike" cap="none" normalizeH="0" baseline="0" dirty="0" smtClean="0">
                  <a:ln>
                    <a:noFill/>
                  </a:ln>
                  <a:solidFill>
                    <a:schemeClr val="tx1"/>
                  </a:solidFill>
                  <a:effectLst/>
                  <a:latin typeface="Arial" charset="0"/>
                </a:rPr>
                <a:t>…</a:t>
              </a:r>
            </a:p>
            <a:p>
              <a:pPr marL="0" marR="0" indent="0" algn="l" defTabSz="914400" rtl="0" eaLnBrk="1" fontAlgn="base" latinLnBrk="0" hangingPunct="1">
                <a:lnSpc>
                  <a:spcPct val="85000"/>
                </a:lnSpc>
                <a:spcBef>
                  <a:spcPct val="50000"/>
                </a:spcBef>
                <a:spcAft>
                  <a:spcPct val="0"/>
                </a:spcAft>
                <a:buClrTx/>
                <a:buSzTx/>
                <a:buFontTx/>
                <a:buNone/>
                <a:tabLst/>
              </a:pPr>
              <a:r>
                <a:rPr lang="en-US" altLang="zh-TW" dirty="0" smtClean="0"/>
                <a:t>…….</a:t>
              </a:r>
            </a:p>
            <a:p>
              <a:pPr marL="0" marR="0" indent="0" algn="l" defTabSz="914400" rtl="0" eaLnBrk="1" fontAlgn="base" latinLnBrk="0" hangingPunct="1">
                <a:lnSpc>
                  <a:spcPct val="85000"/>
                </a:lnSpc>
                <a:spcBef>
                  <a:spcPct val="50000"/>
                </a:spcBef>
                <a:spcAft>
                  <a:spcPct val="0"/>
                </a:spcAft>
                <a:buClrTx/>
                <a:buSzTx/>
                <a:buFontTx/>
                <a:buNone/>
                <a:tabLst/>
              </a:pPr>
              <a:r>
                <a:rPr kumimoji="0" lang="en-US" altLang="zh-TW" sz="2000" b="0" i="0" u="none" strike="noStrike" cap="none" normalizeH="0" baseline="0" dirty="0" smtClean="0">
                  <a:ln>
                    <a:noFill/>
                  </a:ln>
                  <a:solidFill>
                    <a:schemeClr val="tx1"/>
                  </a:solidFill>
                  <a:effectLst/>
                  <a:latin typeface="Arial" charset="0"/>
                </a:rPr>
                <a:t>…….</a:t>
              </a:r>
            </a:p>
            <a:p>
              <a:pPr marL="0" marR="0" indent="0" algn="l" defTabSz="914400" rtl="0" eaLnBrk="1" fontAlgn="base" latinLnBrk="0" hangingPunct="1">
                <a:lnSpc>
                  <a:spcPct val="85000"/>
                </a:lnSpc>
                <a:spcBef>
                  <a:spcPct val="50000"/>
                </a:spcBef>
                <a:spcAft>
                  <a:spcPct val="0"/>
                </a:spcAft>
                <a:buClrTx/>
                <a:buSzTx/>
                <a:buFontTx/>
                <a:buNone/>
                <a:tabLst/>
              </a:pPr>
              <a:endParaRPr kumimoji="0" lang="zh-TW" altLang="en-US" sz="2000" b="0" i="0" u="none" strike="noStrike" cap="none" normalizeH="0" baseline="0" dirty="0" smtClean="0">
                <a:ln>
                  <a:noFill/>
                </a:ln>
                <a:solidFill>
                  <a:schemeClr val="tx1"/>
                </a:solidFill>
                <a:effectLst/>
                <a:latin typeface="Arial" charset="0"/>
              </a:endParaRPr>
            </a:p>
          </p:txBody>
        </p:sp>
        <p:sp>
          <p:nvSpPr>
            <p:cNvPr id="47" name="書卷 (垂直) 46"/>
            <p:cNvSpPr/>
            <p:nvPr/>
          </p:nvSpPr>
          <p:spPr bwMode="auto">
            <a:xfrm>
              <a:off x="2852811" y="4638679"/>
              <a:ext cx="1157287" cy="1800225"/>
            </a:xfrm>
            <a:prstGeom prst="verticalScroll">
              <a:avLst/>
            </a:prstGeom>
            <a:solidFill>
              <a:srgbClr val="FFFF00"/>
            </a:solidFill>
            <a:ln>
              <a:solidFill>
                <a:schemeClr val="tx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85000"/>
                </a:lnSpc>
                <a:spcBef>
                  <a:spcPts val="0"/>
                </a:spcBef>
                <a:spcAft>
                  <a:spcPct val="0"/>
                </a:spcAft>
                <a:buClrTx/>
                <a:buSzTx/>
                <a:buFontTx/>
                <a:buNone/>
                <a:tabLst/>
              </a:pPr>
              <a:r>
                <a:rPr kumimoji="0" lang="en-US" altLang="zh-TW" sz="2000" b="0" i="0" u="none" strike="noStrike" cap="none" normalizeH="0" baseline="0" dirty="0" smtClean="0">
                  <a:ln>
                    <a:noFill/>
                  </a:ln>
                  <a:solidFill>
                    <a:schemeClr val="tx1"/>
                  </a:solidFill>
                  <a:effectLst/>
                  <a:latin typeface="Arial" charset="0"/>
                </a:rPr>
                <a:t>……</a:t>
              </a:r>
            </a:p>
            <a:p>
              <a:pPr marL="0" marR="0" indent="0" algn="l" defTabSz="914400" rtl="0" eaLnBrk="1" fontAlgn="base" latinLnBrk="0" hangingPunct="1">
                <a:lnSpc>
                  <a:spcPct val="85000"/>
                </a:lnSpc>
                <a:spcBef>
                  <a:spcPts val="0"/>
                </a:spcBef>
                <a:spcAft>
                  <a:spcPct val="0"/>
                </a:spcAft>
                <a:buClrTx/>
                <a:buSzTx/>
                <a:buFontTx/>
                <a:buNone/>
                <a:tabLst/>
              </a:pPr>
              <a:r>
                <a:rPr lang="en-US" altLang="zh-TW" dirty="0" smtClean="0"/>
                <a:t>….</a:t>
              </a:r>
            </a:p>
            <a:p>
              <a:pPr marL="0" marR="0" indent="0" algn="l" defTabSz="914400" rtl="0" eaLnBrk="1" fontAlgn="base" latinLnBrk="0" hangingPunct="1">
                <a:lnSpc>
                  <a:spcPct val="85000"/>
                </a:lnSpc>
                <a:spcBef>
                  <a:spcPts val="0"/>
                </a:spcBef>
                <a:spcAft>
                  <a:spcPct val="0"/>
                </a:spcAft>
                <a:buClrTx/>
                <a:buSzTx/>
                <a:buFontTx/>
                <a:buNone/>
                <a:tabLst/>
              </a:pPr>
              <a:r>
                <a:rPr kumimoji="0" lang="en-US" altLang="zh-TW" sz="2000" b="0" i="0" u="none" strike="noStrike" cap="none" normalizeH="0" baseline="0" dirty="0" smtClean="0">
                  <a:ln>
                    <a:noFill/>
                  </a:ln>
                  <a:solidFill>
                    <a:schemeClr val="tx1"/>
                  </a:solidFill>
                  <a:effectLst/>
                  <a:latin typeface="Arial" charset="0"/>
                </a:rPr>
                <a:t>…...</a:t>
              </a:r>
            </a:p>
            <a:p>
              <a:pPr marL="0" marR="0" indent="0" algn="l" defTabSz="914400" rtl="0" eaLnBrk="1" fontAlgn="base" latinLnBrk="0" hangingPunct="1">
                <a:lnSpc>
                  <a:spcPct val="85000"/>
                </a:lnSpc>
                <a:spcBef>
                  <a:spcPts val="0"/>
                </a:spcBef>
                <a:spcAft>
                  <a:spcPct val="0"/>
                </a:spcAft>
                <a:buClrTx/>
                <a:buSzTx/>
                <a:buFontTx/>
                <a:buNone/>
                <a:tabLst/>
              </a:pPr>
              <a:r>
                <a:rPr lang="en-US" altLang="zh-TW" dirty="0" smtClean="0"/>
                <a:t>…</a:t>
              </a:r>
            </a:p>
            <a:p>
              <a:pPr marL="0" marR="0" indent="0" algn="l" defTabSz="914400" rtl="0" eaLnBrk="1" fontAlgn="base" latinLnBrk="0" hangingPunct="1">
                <a:lnSpc>
                  <a:spcPct val="85000"/>
                </a:lnSpc>
                <a:spcBef>
                  <a:spcPts val="0"/>
                </a:spcBef>
                <a:spcAft>
                  <a:spcPct val="0"/>
                </a:spcAft>
                <a:buClrTx/>
                <a:buSzTx/>
                <a:buFontTx/>
                <a:buNone/>
                <a:tabLst/>
              </a:pPr>
              <a:r>
                <a:rPr kumimoji="0" lang="en-US" altLang="zh-TW" sz="2000" b="0" i="0" u="none" strike="noStrike" cap="none" normalizeH="0" baseline="0" dirty="0" smtClean="0">
                  <a:ln>
                    <a:noFill/>
                  </a:ln>
                  <a:solidFill>
                    <a:schemeClr val="tx1"/>
                  </a:solidFill>
                  <a:effectLst/>
                  <a:latin typeface="Arial" charset="0"/>
                </a:rPr>
                <a:t>….</a:t>
              </a:r>
            </a:p>
            <a:p>
              <a:pPr marL="0" marR="0" indent="0" algn="l" defTabSz="914400" rtl="0" eaLnBrk="1" fontAlgn="base" latinLnBrk="0" hangingPunct="1">
                <a:lnSpc>
                  <a:spcPct val="85000"/>
                </a:lnSpc>
                <a:spcBef>
                  <a:spcPct val="50000"/>
                </a:spcBef>
                <a:spcAft>
                  <a:spcPct val="0"/>
                </a:spcAft>
                <a:buClrTx/>
                <a:buSzTx/>
                <a:buFontTx/>
                <a:buNone/>
                <a:tabLst/>
              </a:pPr>
              <a:endParaRPr kumimoji="0" lang="zh-TW" altLang="en-US" sz="2000" b="0" i="0" u="none" strike="noStrike" cap="none" normalizeH="0" baseline="0" dirty="0" smtClean="0">
                <a:ln>
                  <a:noFill/>
                </a:ln>
                <a:solidFill>
                  <a:schemeClr val="tx1"/>
                </a:solidFill>
                <a:effectLst/>
                <a:latin typeface="Arial" charset="0"/>
              </a:endParaRPr>
            </a:p>
          </p:txBody>
        </p:sp>
        <p:sp>
          <p:nvSpPr>
            <p:cNvPr id="48" name="書卷 (垂直) 47"/>
            <p:cNvSpPr/>
            <p:nvPr/>
          </p:nvSpPr>
          <p:spPr bwMode="auto">
            <a:xfrm>
              <a:off x="1609755" y="4652967"/>
              <a:ext cx="1157287" cy="1800225"/>
            </a:xfrm>
            <a:prstGeom prst="verticalScroll">
              <a:avLst/>
            </a:prstGeom>
            <a:solidFill>
              <a:srgbClr val="FFFF00"/>
            </a:solidFill>
            <a:ln>
              <a:solidFill>
                <a:schemeClr val="tx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85000"/>
                </a:lnSpc>
                <a:spcBef>
                  <a:spcPts val="0"/>
                </a:spcBef>
                <a:spcAft>
                  <a:spcPct val="0"/>
                </a:spcAft>
                <a:buClrTx/>
                <a:buSzTx/>
                <a:buFontTx/>
                <a:buNone/>
                <a:tabLst/>
              </a:pPr>
              <a:r>
                <a:rPr kumimoji="0" lang="en-US" altLang="zh-TW" sz="2000" b="0" i="0" u="none" strike="noStrike" cap="none" normalizeH="0" baseline="0" dirty="0" smtClean="0">
                  <a:ln>
                    <a:noFill/>
                  </a:ln>
                  <a:solidFill>
                    <a:schemeClr val="tx1"/>
                  </a:solidFill>
                  <a:effectLst/>
                  <a:latin typeface="Arial" charset="0"/>
                </a:rPr>
                <a:t>…</a:t>
              </a:r>
            </a:p>
            <a:p>
              <a:pPr marL="0" marR="0" indent="0" algn="l" defTabSz="914400" rtl="0" eaLnBrk="1" fontAlgn="base" latinLnBrk="0" hangingPunct="1">
                <a:lnSpc>
                  <a:spcPct val="100000"/>
                </a:lnSpc>
                <a:spcBef>
                  <a:spcPts val="0"/>
                </a:spcBef>
                <a:spcAft>
                  <a:spcPct val="0"/>
                </a:spcAft>
                <a:buClrTx/>
                <a:buSzTx/>
                <a:buFontTx/>
                <a:buNone/>
                <a:tabLst/>
              </a:pPr>
              <a:r>
                <a:rPr lang="en-US" altLang="zh-TW" dirty="0" smtClean="0"/>
                <a:t>…….</a:t>
              </a:r>
            </a:p>
            <a:p>
              <a:pPr marL="0" marR="0" indent="0" algn="l" defTabSz="914400" rtl="0" eaLnBrk="1" fontAlgn="base" latinLnBrk="0" hangingPunct="1">
                <a:lnSpc>
                  <a:spcPct val="100000"/>
                </a:lnSpc>
                <a:spcBef>
                  <a:spcPts val="0"/>
                </a:spcBef>
                <a:spcAft>
                  <a:spcPct val="0"/>
                </a:spcAft>
                <a:buClrTx/>
                <a:buSzTx/>
                <a:buFontTx/>
                <a:buNone/>
                <a:tabLst/>
              </a:pPr>
              <a:r>
                <a:rPr kumimoji="0" lang="en-US" altLang="zh-TW" sz="2000" b="0" i="0" u="none" strike="noStrike" cap="none" normalizeH="0" baseline="0" dirty="0" smtClean="0">
                  <a:ln>
                    <a:noFill/>
                  </a:ln>
                  <a:solidFill>
                    <a:schemeClr val="tx1"/>
                  </a:solidFill>
                  <a:effectLst/>
                  <a:latin typeface="Arial" charset="0"/>
                </a:rPr>
                <a:t>….</a:t>
              </a:r>
            </a:p>
            <a:p>
              <a:pPr marL="0" marR="0" indent="0" algn="l" defTabSz="914400" rtl="0" eaLnBrk="1" fontAlgn="base" latinLnBrk="0" hangingPunct="1">
                <a:lnSpc>
                  <a:spcPct val="100000"/>
                </a:lnSpc>
                <a:spcBef>
                  <a:spcPts val="0"/>
                </a:spcBef>
                <a:spcAft>
                  <a:spcPct val="0"/>
                </a:spcAft>
                <a:buClrTx/>
                <a:buSzTx/>
                <a:buFontTx/>
                <a:buNone/>
                <a:tabLst/>
              </a:pPr>
              <a:r>
                <a:rPr lang="en-US" altLang="zh-TW" dirty="0" smtClean="0"/>
                <a:t>…….</a:t>
              </a:r>
            </a:p>
            <a:p>
              <a:pPr marL="0" marR="0" indent="0" algn="l" defTabSz="914400" rtl="0" eaLnBrk="1" fontAlgn="base" latinLnBrk="0" hangingPunct="1">
                <a:lnSpc>
                  <a:spcPct val="100000"/>
                </a:lnSpc>
                <a:spcBef>
                  <a:spcPts val="0"/>
                </a:spcBef>
                <a:spcAft>
                  <a:spcPct val="0"/>
                </a:spcAft>
                <a:buClrTx/>
                <a:buSzTx/>
                <a:buFontTx/>
                <a:buNone/>
                <a:tabLst/>
              </a:pPr>
              <a:r>
                <a:rPr kumimoji="0" lang="en-US" altLang="zh-TW" sz="2000" b="0" i="0" u="none" strike="noStrike" cap="none" normalizeH="0" baseline="0" dirty="0" smtClean="0">
                  <a:ln>
                    <a:noFill/>
                  </a:ln>
                  <a:solidFill>
                    <a:schemeClr val="tx1"/>
                  </a:solidFill>
                  <a:effectLst/>
                  <a:latin typeface="Arial" charset="0"/>
                </a:rPr>
                <a:t>…</a:t>
              </a:r>
            </a:p>
            <a:p>
              <a:pPr marL="0" marR="0" indent="0" algn="l" defTabSz="914400" rtl="0" eaLnBrk="1" fontAlgn="base" latinLnBrk="0" hangingPunct="1">
                <a:lnSpc>
                  <a:spcPct val="85000"/>
                </a:lnSpc>
                <a:spcBef>
                  <a:spcPct val="50000"/>
                </a:spcBef>
                <a:spcAft>
                  <a:spcPct val="0"/>
                </a:spcAft>
                <a:buClrTx/>
                <a:buSzTx/>
                <a:buFontTx/>
                <a:buNone/>
                <a:tabLst/>
              </a:pPr>
              <a:endParaRPr kumimoji="0" lang="zh-TW" altLang="en-US" sz="2000" b="0" i="0" u="none" strike="noStrike" cap="none" normalizeH="0" baseline="0" dirty="0" smtClean="0">
                <a:ln>
                  <a:noFill/>
                </a:ln>
                <a:solidFill>
                  <a:schemeClr val="tx1"/>
                </a:solidFill>
                <a:effectLst/>
                <a:latin typeface="Arial" charset="0"/>
              </a:endParaRPr>
            </a:p>
          </p:txBody>
        </p:sp>
        <p:cxnSp>
          <p:nvCxnSpPr>
            <p:cNvPr id="56" name="直線單箭頭接點 55"/>
            <p:cNvCxnSpPr/>
            <p:nvPr/>
          </p:nvCxnSpPr>
          <p:spPr bwMode="auto">
            <a:xfrm>
              <a:off x="957263" y="5014923"/>
              <a:ext cx="885825" cy="314325"/>
            </a:xfrm>
            <a:prstGeom prst="straightConnector1">
              <a:avLst/>
            </a:prstGeom>
            <a:noFill/>
            <a:ln w="28575">
              <a:solidFill>
                <a:srgbClr val="00B050"/>
              </a:solidFill>
              <a:prstDash val="sysDash"/>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單箭頭接點 56"/>
            <p:cNvCxnSpPr/>
            <p:nvPr/>
          </p:nvCxnSpPr>
          <p:spPr bwMode="auto">
            <a:xfrm>
              <a:off x="2266950" y="5253048"/>
              <a:ext cx="885825" cy="314325"/>
            </a:xfrm>
            <a:prstGeom prst="straightConnector1">
              <a:avLst/>
            </a:prstGeom>
            <a:noFill/>
            <a:ln w="28575">
              <a:solidFill>
                <a:srgbClr val="00B050"/>
              </a:solidFill>
              <a:prstDash val="sysDash"/>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線單箭頭接點 57"/>
            <p:cNvCxnSpPr/>
            <p:nvPr/>
          </p:nvCxnSpPr>
          <p:spPr bwMode="auto">
            <a:xfrm flipH="1">
              <a:off x="1214438" y="5553085"/>
              <a:ext cx="581025" cy="233363"/>
            </a:xfrm>
            <a:prstGeom prst="straightConnector1">
              <a:avLst/>
            </a:prstGeom>
            <a:noFill/>
            <a:ln w="28575">
              <a:solidFill>
                <a:srgbClr val="00B050"/>
              </a:solidFill>
              <a:prstDash val="sysDash"/>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單箭頭接點 59"/>
            <p:cNvCxnSpPr/>
            <p:nvPr/>
          </p:nvCxnSpPr>
          <p:spPr bwMode="auto">
            <a:xfrm>
              <a:off x="2338388" y="5638811"/>
              <a:ext cx="885825" cy="314325"/>
            </a:xfrm>
            <a:prstGeom prst="straightConnector1">
              <a:avLst/>
            </a:prstGeom>
            <a:noFill/>
            <a:ln w="28575">
              <a:solidFill>
                <a:srgbClr val="00B050"/>
              </a:solidFill>
              <a:prstDash val="sysDash"/>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單箭頭接點 60"/>
            <p:cNvCxnSpPr/>
            <p:nvPr/>
          </p:nvCxnSpPr>
          <p:spPr bwMode="auto">
            <a:xfrm flipH="1">
              <a:off x="2271713" y="6096010"/>
              <a:ext cx="809625" cy="133350"/>
            </a:xfrm>
            <a:prstGeom prst="straightConnector1">
              <a:avLst/>
            </a:prstGeom>
            <a:noFill/>
            <a:ln w="28575">
              <a:solidFill>
                <a:srgbClr val="00B050"/>
              </a:solidFill>
              <a:prstDash val="sysDash"/>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9" name="左-右雙向箭號 88"/>
          <p:cNvSpPr/>
          <p:nvPr/>
        </p:nvSpPr>
        <p:spPr bwMode="auto">
          <a:xfrm>
            <a:off x="3788306" y="5355696"/>
            <a:ext cx="929095" cy="392701"/>
          </a:xfrm>
          <a:prstGeom prst="leftRightArrow">
            <a:avLst/>
          </a:prstGeom>
          <a:solidFill>
            <a:srgbClr val="FF0000"/>
          </a:solidFill>
          <a:ln>
            <a:noFill/>
          </a:ln>
          <a:effectLst/>
          <a:extLs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zh-TW" altLang="en-US" sz="2000" b="0" i="0" u="none" strike="noStrike" cap="none" normalizeH="0" baseline="0" smtClean="0">
              <a:ln>
                <a:noFill/>
              </a:ln>
              <a:solidFill>
                <a:schemeClr val="tx1"/>
              </a:solidFill>
              <a:effectLst/>
              <a:latin typeface="Arial" charset="0"/>
            </a:endParaRPr>
          </a:p>
        </p:txBody>
      </p:sp>
      <p:sp>
        <p:nvSpPr>
          <p:cNvPr id="44" name="文字方塊 43"/>
          <p:cNvSpPr txBox="1"/>
          <p:nvPr/>
        </p:nvSpPr>
        <p:spPr>
          <a:xfrm>
            <a:off x="8471139" y="696789"/>
            <a:ext cx="465357" cy="3277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800" dirty="0"/>
              <a:t>3</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 name="Rectangle 10"/>
          <p:cNvSpPr>
            <a:spLocks noGrp="1" noChangeArrowheads="1"/>
          </p:cNvSpPr>
          <p:nvPr>
            <p:ph type="title"/>
          </p:nvPr>
        </p:nvSpPr>
        <p:spPr/>
        <p:txBody>
          <a:bodyPr/>
          <a:lstStyle/>
          <a:p>
            <a:r>
              <a:rPr lang="en-US" altLang="zh-TW" dirty="0" smtClean="0"/>
              <a:t>Rebuild the State Machines</a:t>
            </a:r>
            <a:endParaRPr lang="en-US" altLang="zh-TW" dirty="0"/>
          </a:p>
        </p:txBody>
      </p:sp>
      <p:sp>
        <p:nvSpPr>
          <p:cNvPr id="7179" name="Rectangle 11"/>
          <p:cNvSpPr>
            <a:spLocks noGrp="1" noChangeArrowheads="1"/>
          </p:cNvSpPr>
          <p:nvPr>
            <p:ph type="body" idx="1"/>
          </p:nvPr>
        </p:nvSpPr>
        <p:spPr/>
        <p:txBody>
          <a:bodyPr/>
          <a:lstStyle/>
          <a:p>
            <a:r>
              <a:rPr lang="en-US" altLang="zh-TW" sz="2800" dirty="0" smtClean="0"/>
              <a:t>What if we can rebuild the interacting state machines from the traces…?</a:t>
            </a:r>
          </a:p>
          <a:p>
            <a:pPr lvl="1"/>
            <a:r>
              <a:rPr lang="en-US" altLang="zh-TW" sz="2600" dirty="0" smtClean="0">
                <a:solidFill>
                  <a:srgbClr val="FF0000"/>
                </a:solidFill>
              </a:rPr>
              <a:t>We don’t have to record the huge traces but only need to generate them at runtime!</a:t>
            </a:r>
          </a:p>
          <a:p>
            <a:r>
              <a:rPr lang="en-US" altLang="zh-TW" sz="2800" dirty="0" smtClean="0"/>
              <a:t>How to do? </a:t>
            </a:r>
          </a:p>
          <a:p>
            <a:pPr lvl="1"/>
            <a:r>
              <a:rPr lang="en-US" altLang="zh-TW" sz="2800" dirty="0" smtClean="0">
                <a:solidFill>
                  <a:schemeClr val="tx2"/>
                </a:solidFill>
              </a:rPr>
              <a:t>Intuitive idea: find repetitive patterns in traces and fold them</a:t>
            </a:r>
          </a:p>
          <a:p>
            <a:pPr lvl="1"/>
            <a:r>
              <a:rPr lang="en-US" altLang="zh-TW" sz="2800" dirty="0" smtClean="0">
                <a:solidFill>
                  <a:schemeClr val="tx2"/>
                </a:solidFill>
              </a:rPr>
              <a:t>Difficulties:</a:t>
            </a:r>
          </a:p>
          <a:p>
            <a:pPr lvl="2"/>
            <a:r>
              <a:rPr lang="en-US" altLang="zh-TW" sz="2400" dirty="0" smtClean="0">
                <a:solidFill>
                  <a:schemeClr val="tx2"/>
                </a:solidFill>
              </a:rPr>
              <a:t>May not be matched exactly </a:t>
            </a:r>
          </a:p>
          <a:p>
            <a:pPr lvl="2"/>
            <a:r>
              <a:rPr lang="en-US" altLang="zh-TW" sz="2400" dirty="0" smtClean="0">
                <a:solidFill>
                  <a:schemeClr val="tx2"/>
                </a:solidFill>
              </a:rPr>
              <a:t>May be discrete and fragmented in traces</a:t>
            </a:r>
          </a:p>
          <a:p>
            <a:pPr lvl="2"/>
            <a:r>
              <a:rPr lang="en-US" altLang="zh-TW" sz="2400" dirty="0" smtClean="0">
                <a:solidFill>
                  <a:schemeClr val="tx2"/>
                </a:solidFill>
              </a:rPr>
              <a:t>Need to find patterns across the traces resulted by different PEs</a:t>
            </a:r>
            <a:endParaRPr lang="en-US" altLang="zh-TW" sz="2600" i="1" dirty="0" smtClean="0">
              <a:solidFill>
                <a:schemeClr val="tx2"/>
              </a:solidFill>
            </a:endParaRPr>
          </a:p>
        </p:txBody>
      </p:sp>
      <p:sp>
        <p:nvSpPr>
          <p:cNvPr id="4" name="文字方塊 3"/>
          <p:cNvSpPr txBox="1"/>
          <p:nvPr/>
        </p:nvSpPr>
        <p:spPr>
          <a:xfrm>
            <a:off x="8471139" y="696789"/>
            <a:ext cx="465357" cy="3277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800" dirty="0"/>
              <a:t>4</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Rebuild the State </a:t>
            </a:r>
            <a:r>
              <a:rPr lang="en-US" altLang="zh-TW" dirty="0"/>
              <a:t>Machines </a:t>
            </a:r>
            <a:r>
              <a:rPr lang="en-US" altLang="zh-TW" dirty="0" smtClean="0"/>
              <a:t>(cont’d) </a:t>
            </a:r>
            <a:endParaRPr lang="en-US" dirty="0"/>
          </a:p>
        </p:txBody>
      </p:sp>
      <p:sp>
        <p:nvSpPr>
          <p:cNvPr id="3" name="內容版面配置區 2"/>
          <p:cNvSpPr>
            <a:spLocks noGrp="1"/>
          </p:cNvSpPr>
          <p:nvPr>
            <p:ph idx="1"/>
          </p:nvPr>
        </p:nvSpPr>
        <p:spPr/>
        <p:txBody>
          <a:bodyPr>
            <a:normAutofit/>
          </a:bodyPr>
          <a:lstStyle/>
          <a:p>
            <a:r>
              <a:rPr lang="en-US" altLang="zh-TW" sz="3200" dirty="0"/>
              <a:t>State transitions in state machines </a:t>
            </a:r>
            <a:r>
              <a:rPr lang="en-US" altLang="zh-TW" sz="3200" dirty="0" smtClean="0"/>
              <a:t>are often </a:t>
            </a:r>
            <a:r>
              <a:rPr lang="en-US" altLang="zh-TW" sz="3200" dirty="0"/>
              <a:t>triggered by arrivals of </a:t>
            </a:r>
            <a:r>
              <a:rPr lang="en-US" altLang="zh-TW" sz="3200" dirty="0" smtClean="0"/>
              <a:t>packets</a:t>
            </a:r>
          </a:p>
          <a:p>
            <a:pPr lvl="1"/>
            <a:r>
              <a:rPr lang="en-US" altLang="zh-TW" sz="2800" dirty="0" smtClean="0">
                <a:solidFill>
                  <a:schemeClr val="tx2"/>
                </a:solidFill>
                <a:sym typeface="Wingdings" pitchFamily="2" charset="2"/>
              </a:rPr>
              <a:t>Leverage </a:t>
            </a:r>
            <a:r>
              <a:rPr lang="en-US" altLang="zh-TW" sz="2800" dirty="0">
                <a:solidFill>
                  <a:schemeClr val="tx2"/>
                </a:solidFill>
                <a:sym typeface="Wingdings" pitchFamily="2" charset="2"/>
              </a:rPr>
              <a:t>packet </a:t>
            </a:r>
            <a:r>
              <a:rPr lang="en-US" altLang="zh-TW" sz="2800" dirty="0" smtClean="0">
                <a:solidFill>
                  <a:schemeClr val="tx2"/>
                </a:solidFill>
                <a:sym typeface="Wingdings" pitchFamily="2" charset="2"/>
              </a:rPr>
              <a:t>dep. information </a:t>
            </a:r>
            <a:r>
              <a:rPr lang="en-US" altLang="zh-TW" sz="2800" dirty="0">
                <a:solidFill>
                  <a:schemeClr val="tx2"/>
                </a:solidFill>
                <a:sym typeface="Wingdings" pitchFamily="2" charset="2"/>
              </a:rPr>
              <a:t>in </a:t>
            </a:r>
            <a:r>
              <a:rPr lang="en-US" altLang="zh-TW" sz="2800" dirty="0" smtClean="0">
                <a:solidFill>
                  <a:schemeClr val="tx2"/>
                </a:solidFill>
                <a:sym typeface="Wingdings" pitchFamily="2" charset="2"/>
              </a:rPr>
              <a:t>traces</a:t>
            </a:r>
          </a:p>
          <a:p>
            <a:pPr lvl="1"/>
            <a:r>
              <a:rPr lang="en-US" altLang="zh-TW" sz="2800" dirty="0">
                <a:solidFill>
                  <a:schemeClr val="tx2"/>
                </a:solidFill>
              </a:rPr>
              <a:t>Forget about time sequencing in traces </a:t>
            </a:r>
          </a:p>
          <a:p>
            <a:r>
              <a:rPr lang="en-US" altLang="zh-TW" sz="3200" dirty="0" smtClean="0">
                <a:solidFill>
                  <a:schemeClr val="tx2"/>
                </a:solidFill>
                <a:sym typeface="Wingdings" pitchFamily="2" charset="2"/>
              </a:rPr>
              <a:t>How long to wait before start detecting receiving pattern?  interval-based</a:t>
            </a:r>
          </a:p>
          <a:p>
            <a:pPr lvl="1"/>
            <a:r>
              <a:rPr lang="en-US" sz="2800" dirty="0" smtClean="0"/>
              <a:t>Interval</a:t>
            </a:r>
            <a:r>
              <a:rPr lang="en-US" sz="2800" i="1" dirty="0" smtClean="0"/>
              <a:t> I </a:t>
            </a:r>
            <a:r>
              <a:rPr lang="en-US" sz="2800" dirty="0"/>
              <a:t>for capturing </a:t>
            </a:r>
            <a:r>
              <a:rPr lang="en-US" sz="2800" dirty="0" smtClean="0"/>
              <a:t>receiving patterns</a:t>
            </a:r>
            <a:endParaRPr lang="en-US" sz="2800" dirty="0"/>
          </a:p>
          <a:p>
            <a:pPr lvl="2"/>
            <a:r>
              <a:rPr lang="en-US" sz="2600" dirty="0"/>
              <a:t>Captured results are </a:t>
            </a:r>
            <a:r>
              <a:rPr lang="en-US" sz="2600" dirty="0" err="1"/>
              <a:t>attackboards</a:t>
            </a:r>
            <a:endParaRPr lang="en-US" sz="2600" dirty="0"/>
          </a:p>
          <a:p>
            <a:pPr lvl="1"/>
            <a:r>
              <a:rPr lang="en-US" sz="2800" dirty="0" smtClean="0"/>
              <a:t>Interval</a:t>
            </a:r>
            <a:r>
              <a:rPr lang="en-US" sz="2800" i="1" dirty="0" smtClean="0"/>
              <a:t> I</a:t>
            </a:r>
            <a:r>
              <a:rPr lang="en-US" sz="2800" i="1" dirty="0"/>
              <a:t>’ </a:t>
            </a:r>
            <a:r>
              <a:rPr lang="en-US" sz="2800" dirty="0"/>
              <a:t>for reproducing </a:t>
            </a:r>
            <a:r>
              <a:rPr lang="en-US" sz="2800" dirty="0" smtClean="0"/>
              <a:t>traffic</a:t>
            </a:r>
          </a:p>
          <a:p>
            <a:pPr lvl="2"/>
            <a:r>
              <a:rPr lang="en-US" sz="2600" dirty="0" smtClean="0"/>
              <a:t>For driving the </a:t>
            </a:r>
            <a:r>
              <a:rPr lang="en-US" sz="2600" dirty="0" err="1" smtClean="0"/>
              <a:t>attackboards</a:t>
            </a:r>
            <a:endParaRPr lang="en-US" sz="2600" dirty="0" smtClean="0"/>
          </a:p>
        </p:txBody>
      </p:sp>
      <p:sp>
        <p:nvSpPr>
          <p:cNvPr id="4" name="文字方塊 3"/>
          <p:cNvSpPr txBox="1"/>
          <p:nvPr/>
        </p:nvSpPr>
        <p:spPr>
          <a:xfrm>
            <a:off x="8471139" y="696789"/>
            <a:ext cx="465357" cy="3277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800" dirty="0"/>
              <a:t>5</a:t>
            </a:r>
          </a:p>
        </p:txBody>
      </p:sp>
      <p:cxnSp>
        <p:nvCxnSpPr>
          <p:cNvPr id="15" name="直線單箭頭接點 14"/>
          <p:cNvCxnSpPr/>
          <p:nvPr/>
        </p:nvCxnSpPr>
        <p:spPr bwMode="auto">
          <a:xfrm>
            <a:off x="8460013" y="3785024"/>
            <a:ext cx="15029" cy="281436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1" name="文字方塊 20"/>
          <p:cNvSpPr txBox="1"/>
          <p:nvPr/>
        </p:nvSpPr>
        <p:spPr>
          <a:xfrm>
            <a:off x="8138385" y="3370884"/>
            <a:ext cx="588623" cy="406265"/>
          </a:xfrm>
          <a:prstGeom prst="rect">
            <a:avLst/>
          </a:prstGeom>
          <a:noFill/>
        </p:spPr>
        <p:txBody>
          <a:bodyPr wrap="none" rtlCol="0">
            <a:spAutoFit/>
          </a:bodyPr>
          <a:lstStyle/>
          <a:p>
            <a:r>
              <a:rPr lang="en-US" altLang="zh-TW" sz="2400" spc="-150" dirty="0" err="1" smtClean="0">
                <a:latin typeface="+mn-lt"/>
                <a:cs typeface="Times New Roman" pitchFamily="18" charset="0"/>
              </a:rPr>
              <a:t>PE</a:t>
            </a:r>
            <a:r>
              <a:rPr lang="en-US" altLang="zh-TW" sz="2400" spc="-150" baseline="-25000" dirty="0" err="1" smtClean="0">
                <a:latin typeface="+mn-lt"/>
                <a:cs typeface="Times New Roman" pitchFamily="18" charset="0"/>
              </a:rPr>
              <a:t>j</a:t>
            </a:r>
            <a:endParaRPr lang="zh-TW" altLang="en-US" sz="2400" spc="-150" baseline="-25000" dirty="0">
              <a:latin typeface="+mn-lt"/>
              <a:cs typeface="Times New Roman" pitchFamily="18" charset="0"/>
            </a:endParaRPr>
          </a:p>
        </p:txBody>
      </p:sp>
      <p:cxnSp>
        <p:nvCxnSpPr>
          <p:cNvPr id="22" name="直線單箭頭接點 21"/>
          <p:cNvCxnSpPr/>
          <p:nvPr/>
        </p:nvCxnSpPr>
        <p:spPr bwMode="auto">
          <a:xfrm>
            <a:off x="7833016" y="4089653"/>
            <a:ext cx="637156" cy="270619"/>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3" name="直線單箭頭接點 22"/>
          <p:cNvCxnSpPr/>
          <p:nvPr/>
        </p:nvCxnSpPr>
        <p:spPr bwMode="auto">
          <a:xfrm>
            <a:off x="7774650" y="4965142"/>
            <a:ext cx="698154" cy="17790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4" name="直線單箭頭接點 23"/>
          <p:cNvCxnSpPr/>
          <p:nvPr/>
        </p:nvCxnSpPr>
        <p:spPr bwMode="auto">
          <a:xfrm>
            <a:off x="7735739" y="4537125"/>
            <a:ext cx="733889" cy="21841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5" name="直線單箭頭接點 24"/>
          <p:cNvCxnSpPr/>
          <p:nvPr/>
        </p:nvCxnSpPr>
        <p:spPr bwMode="auto">
          <a:xfrm flipH="1">
            <a:off x="7891382" y="5292136"/>
            <a:ext cx="556541" cy="3344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右大括弧 5"/>
          <p:cNvSpPr/>
          <p:nvPr/>
        </p:nvSpPr>
        <p:spPr bwMode="auto">
          <a:xfrm>
            <a:off x="8579612" y="4646330"/>
            <a:ext cx="147396" cy="645806"/>
          </a:xfrm>
          <a:prstGeom prst="rightBrace">
            <a:avLst/>
          </a:prstGeom>
          <a:ln/>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zh-TW" altLang="en-US" sz="2000" b="0" i="0" u="none" strike="noStrike" cap="none" normalizeH="0" baseline="0" dirty="0" smtClean="0">
              <a:ln>
                <a:noFill/>
              </a:ln>
              <a:solidFill>
                <a:schemeClr val="tx1"/>
              </a:solidFill>
              <a:effectLst/>
              <a:latin typeface="Arial" charset="0"/>
            </a:endParaRPr>
          </a:p>
        </p:txBody>
      </p:sp>
      <p:sp>
        <p:nvSpPr>
          <p:cNvPr id="5" name="文字方塊 4"/>
          <p:cNvSpPr txBox="1"/>
          <p:nvPr/>
        </p:nvSpPr>
        <p:spPr>
          <a:xfrm>
            <a:off x="8727008" y="4815517"/>
            <a:ext cx="255198" cy="353943"/>
          </a:xfrm>
          <a:prstGeom prst="rect">
            <a:avLst/>
          </a:prstGeom>
          <a:noFill/>
        </p:spPr>
        <p:txBody>
          <a:bodyPr wrap="none" rtlCol="0">
            <a:spAutoFit/>
          </a:bodyPr>
          <a:lstStyle/>
          <a:p>
            <a:r>
              <a:rPr lang="en-US" dirty="0" smtClean="0"/>
              <a:t>I</a:t>
            </a:r>
            <a:endParaRPr lang="en-US" dirty="0"/>
          </a:p>
        </p:txBody>
      </p:sp>
    </p:spTree>
    <p:extLst>
      <p:ext uri="{BB962C8B-B14F-4D97-AF65-F5344CB8AC3E}">
        <p14:creationId xmlns:p14="http://schemas.microsoft.com/office/powerpoint/2010/main" val="41784459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smtClean="0"/>
              <a:t>Data Structure of an </a:t>
            </a:r>
            <a:r>
              <a:rPr lang="en-US" dirty="0" err="1" smtClean="0"/>
              <a:t>Attackboard</a:t>
            </a:r>
            <a:endParaRPr lang="en-US" dirty="0"/>
          </a:p>
        </p:txBody>
      </p:sp>
      <p:sp>
        <p:nvSpPr>
          <p:cNvPr id="7" name="內容版面配置區 6"/>
          <p:cNvSpPr>
            <a:spLocks noGrp="1"/>
          </p:cNvSpPr>
          <p:nvPr>
            <p:ph idx="1"/>
          </p:nvPr>
        </p:nvSpPr>
        <p:spPr>
          <a:xfrm>
            <a:off x="306388" y="1133475"/>
            <a:ext cx="8305800" cy="2108489"/>
          </a:xfrm>
        </p:spPr>
        <p:txBody>
          <a:bodyPr/>
          <a:lstStyle/>
          <a:p>
            <a:r>
              <a:rPr lang="en-US" sz="2400" dirty="0" smtClean="0"/>
              <a:t>Each PE has an </a:t>
            </a:r>
            <a:r>
              <a:rPr lang="en-US" sz="2400" dirty="0" err="1" smtClean="0"/>
              <a:t>attackboard</a:t>
            </a:r>
            <a:endParaRPr lang="en-US" sz="2400" dirty="0" smtClean="0"/>
          </a:p>
          <a:p>
            <a:r>
              <a:rPr lang="en-US" sz="2400" dirty="0" smtClean="0"/>
              <a:t>An injection Y is allowed if the </a:t>
            </a:r>
            <a:r>
              <a:rPr lang="en-US" sz="2400" b="1" i="1" dirty="0" smtClean="0"/>
              <a:t>necessary conditions</a:t>
            </a:r>
            <a:r>
              <a:rPr lang="en-US" sz="2400" i="1" dirty="0" smtClean="0"/>
              <a:t> </a:t>
            </a:r>
            <a:r>
              <a:rPr lang="en-US" sz="2400" dirty="0" smtClean="0"/>
              <a:t>are satisfied</a:t>
            </a:r>
          </a:p>
          <a:p>
            <a:pPr lvl="1"/>
            <a:r>
              <a:rPr lang="en-US" sz="2400" dirty="0" smtClean="0"/>
              <a:t>Necessary conditions =  predecessors = must receive packets from X </a:t>
            </a:r>
            <a:endParaRPr lang="en-US" dirty="0"/>
          </a:p>
        </p:txBody>
      </p:sp>
      <p:graphicFrame>
        <p:nvGraphicFramePr>
          <p:cNvPr id="4" name="表格 3"/>
          <p:cNvGraphicFramePr>
            <a:graphicFrameLocks noGrp="1"/>
          </p:cNvGraphicFramePr>
          <p:nvPr>
            <p:extLst>
              <p:ext uri="{D42A27DB-BD31-4B8C-83A1-F6EECF244321}">
                <p14:modId xmlns:p14="http://schemas.microsoft.com/office/powerpoint/2010/main" val="1703634008"/>
              </p:ext>
            </p:extLst>
          </p:nvPr>
        </p:nvGraphicFramePr>
        <p:xfrm>
          <a:off x="914400" y="4113828"/>
          <a:ext cx="7049196" cy="1656080"/>
        </p:xfrm>
        <a:graphic>
          <a:graphicData uri="http://schemas.openxmlformats.org/drawingml/2006/table">
            <a:tbl>
              <a:tblPr firstRow="1" bandRow="1">
                <a:tableStyleId>{5940675A-B579-460E-94D1-54222C63F5DA}</a:tableStyleId>
              </a:tblPr>
              <a:tblGrid>
                <a:gridCol w="1250664"/>
                <a:gridCol w="1250664"/>
                <a:gridCol w="1250664"/>
                <a:gridCol w="703630"/>
                <a:gridCol w="1246909"/>
                <a:gridCol w="1346665"/>
              </a:tblGrid>
              <a:tr h="370840">
                <a:tc>
                  <a:txBody>
                    <a:bodyPr/>
                    <a:lstStyle/>
                    <a:p>
                      <a:r>
                        <a:rPr lang="en-US" dirty="0" smtClean="0"/>
                        <a:t>Requires</a:t>
                      </a:r>
                      <a:r>
                        <a:rPr lang="en-US" baseline="0" dirty="0" smtClean="0"/>
                        <a:t> </a:t>
                      </a:r>
                      <a:r>
                        <a:rPr lang="en-US" dirty="0" err="1" smtClean="0"/>
                        <a:t>pkt</a:t>
                      </a:r>
                      <a:r>
                        <a:rPr lang="en-US" dirty="0" smtClean="0"/>
                        <a:t> from 1?</a:t>
                      </a:r>
                      <a:endParaRPr lang="en-US" dirty="0"/>
                    </a:p>
                  </a:txBody>
                  <a:tcPr>
                    <a:solidFill>
                      <a:schemeClr val="bg1">
                        <a:lumMod val="85000"/>
                      </a:schemeClr>
                    </a:solidFill>
                  </a:tcPr>
                </a:tc>
                <a:tc>
                  <a:txBody>
                    <a:bodyPr/>
                    <a:lstStyle/>
                    <a:p>
                      <a:r>
                        <a:rPr lang="en-US" dirty="0" smtClean="0"/>
                        <a:t>Requires</a:t>
                      </a:r>
                      <a:r>
                        <a:rPr lang="en-US" baseline="0" dirty="0" smtClean="0"/>
                        <a:t> </a:t>
                      </a:r>
                      <a:r>
                        <a:rPr lang="en-US" dirty="0" err="1" smtClean="0"/>
                        <a:t>pkt</a:t>
                      </a:r>
                      <a:r>
                        <a:rPr lang="en-US" dirty="0" smtClean="0"/>
                        <a:t> from 2?</a:t>
                      </a:r>
                      <a:endParaRPr lang="en-US" dirty="0"/>
                    </a:p>
                  </a:txBody>
                  <a:tcPr>
                    <a:solidFill>
                      <a:schemeClr val="bg1">
                        <a:lumMod val="85000"/>
                      </a:schemeClr>
                    </a:solidFill>
                  </a:tcPr>
                </a:tc>
                <a:tc>
                  <a:txBody>
                    <a:bodyPr/>
                    <a:lstStyle/>
                    <a:p>
                      <a:r>
                        <a:rPr lang="en-US" dirty="0" smtClean="0"/>
                        <a:t>Requires</a:t>
                      </a:r>
                      <a:r>
                        <a:rPr lang="en-US" baseline="0" dirty="0" smtClean="0"/>
                        <a:t> </a:t>
                      </a:r>
                      <a:r>
                        <a:rPr lang="en-US" dirty="0" err="1" smtClean="0"/>
                        <a:t>pkt</a:t>
                      </a:r>
                      <a:r>
                        <a:rPr lang="en-US" dirty="0" smtClean="0"/>
                        <a:t> from 3?</a:t>
                      </a:r>
                      <a:endParaRPr lang="en-US" dirty="0"/>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rgbClr val="000000"/>
                          </a:solidFill>
                          <a:effectLst/>
                          <a:uLnTx/>
                          <a:uFillTx/>
                          <a:latin typeface="+mn-lt"/>
                          <a:ea typeface="+mn-ea"/>
                          <a:cs typeface="+mn-cs"/>
                        </a:rPr>
                        <a:t>…</a:t>
                      </a:r>
                      <a:endParaRPr kumimoji="0" lang="en-US" sz="1800" b="0" i="0" u="none" strike="noStrike" kern="1200" cap="none" spc="0" normalizeH="0" baseline="0" noProof="0" dirty="0" smtClean="0">
                        <a:ln>
                          <a:noFill/>
                        </a:ln>
                        <a:solidFill>
                          <a:srgbClr val="000000"/>
                        </a:solidFill>
                        <a:effectLst/>
                        <a:uLnTx/>
                        <a:uFillTx/>
                        <a:latin typeface="+mn-lt"/>
                        <a:ea typeface="+mn-ea"/>
                        <a:cs typeface="+mn-cs"/>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mn-lt"/>
                          <a:ea typeface="+mn-ea"/>
                          <a:cs typeface="+mn-cs"/>
                        </a:rPr>
                        <a:t>Requires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pkt</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 from X?</a:t>
                      </a:r>
                    </a:p>
                  </a:txBody>
                  <a:tcPr>
                    <a:solidFill>
                      <a:schemeClr val="bg1">
                        <a:lumMod val="85000"/>
                      </a:schemeClr>
                    </a:solidFill>
                  </a:tcPr>
                </a:tc>
                <a:tc>
                  <a:txBody>
                    <a:bodyPr/>
                    <a:lstStyle/>
                    <a:p>
                      <a:r>
                        <a:rPr lang="en-US" dirty="0" smtClean="0"/>
                        <a:t>Inject</a:t>
                      </a:r>
                      <a:r>
                        <a:rPr lang="en-US" baseline="0" dirty="0" smtClean="0"/>
                        <a:t> to …</a:t>
                      </a:r>
                      <a:endParaRPr lang="en-US" dirty="0"/>
                    </a:p>
                  </a:txBody>
                  <a:tcPr>
                    <a:solidFill>
                      <a:schemeClr val="bg1">
                        <a:lumMod val="85000"/>
                      </a:schemeClr>
                    </a:solidFill>
                  </a:tcPr>
                </a:tc>
              </a:tr>
              <a:tr h="370840">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c>
                  <a:txBody>
                    <a:bodyPr/>
                    <a:lstStyle/>
                    <a:p>
                      <a:endParaRPr lang="en-US" dirty="0"/>
                    </a:p>
                  </a:txBody>
                  <a:tcPr/>
                </a:tc>
                <a:tc>
                  <a:txBody>
                    <a:bodyPr/>
                    <a:lstStyle/>
                    <a:p>
                      <a:endParaRPr lang="en-US" dirty="0"/>
                    </a:p>
                  </a:txBody>
                  <a:tcPr/>
                </a:tc>
                <a:tc>
                  <a:txBody>
                    <a:bodyPr/>
                    <a:lstStyle/>
                    <a:p>
                      <a:r>
                        <a:rPr lang="en-US" dirty="0" err="1" smtClean="0"/>
                        <a:t>Dest</a:t>
                      </a:r>
                      <a:r>
                        <a:rPr lang="en-US" dirty="0" smtClean="0"/>
                        <a:t>. Y</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6" name="右大括弧 5"/>
          <p:cNvSpPr/>
          <p:nvPr/>
        </p:nvSpPr>
        <p:spPr bwMode="auto">
          <a:xfrm rot="16200000">
            <a:off x="3574472" y="1287007"/>
            <a:ext cx="282635" cy="5170523"/>
          </a:xfrm>
          <a:prstGeom prst="rightBrace">
            <a:avLst/>
          </a:prstGeom>
          <a:ln/>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8" name="矩形 7"/>
          <p:cNvSpPr/>
          <p:nvPr/>
        </p:nvSpPr>
        <p:spPr>
          <a:xfrm>
            <a:off x="2384447" y="3335500"/>
            <a:ext cx="2579552" cy="353943"/>
          </a:xfrm>
          <a:prstGeom prst="rect">
            <a:avLst/>
          </a:prstGeom>
        </p:spPr>
        <p:txBody>
          <a:bodyPr wrap="none">
            <a:spAutoFit/>
          </a:bodyPr>
          <a:lstStyle/>
          <a:p>
            <a:r>
              <a:rPr lang="en-US" i="1" dirty="0"/>
              <a:t>necessary conditions</a:t>
            </a:r>
            <a:endParaRPr lang="en-US" dirty="0"/>
          </a:p>
        </p:txBody>
      </p:sp>
      <p:sp>
        <p:nvSpPr>
          <p:cNvPr id="9" name="右大括弧 8"/>
          <p:cNvSpPr/>
          <p:nvPr/>
        </p:nvSpPr>
        <p:spPr bwMode="auto">
          <a:xfrm rot="16200000">
            <a:off x="7202323" y="3328444"/>
            <a:ext cx="242383" cy="1047399"/>
          </a:xfrm>
          <a:prstGeom prst="rightBrace">
            <a:avLst/>
          </a:prstGeom>
          <a:ln/>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0" name="矩形 9"/>
          <p:cNvSpPr/>
          <p:nvPr/>
        </p:nvSpPr>
        <p:spPr>
          <a:xfrm>
            <a:off x="6617968" y="3308834"/>
            <a:ext cx="2143644" cy="353943"/>
          </a:xfrm>
          <a:prstGeom prst="rect">
            <a:avLst/>
          </a:prstGeom>
        </p:spPr>
        <p:txBody>
          <a:bodyPr wrap="square">
            <a:spAutoFit/>
          </a:bodyPr>
          <a:lstStyle/>
          <a:p>
            <a:r>
              <a:rPr lang="en-US" dirty="0" smtClean="0"/>
              <a:t>Inject if satisfied</a:t>
            </a:r>
            <a:endParaRPr lang="en-US" dirty="0"/>
          </a:p>
        </p:txBody>
      </p:sp>
      <p:sp>
        <p:nvSpPr>
          <p:cNvPr id="11" name="矩形 10"/>
          <p:cNvSpPr/>
          <p:nvPr/>
        </p:nvSpPr>
        <p:spPr>
          <a:xfrm rot="16200000">
            <a:off x="4183388" y="5871668"/>
            <a:ext cx="543739" cy="458587"/>
          </a:xfrm>
          <a:prstGeom prst="rect">
            <a:avLst/>
          </a:prstGeom>
        </p:spPr>
        <p:txBody>
          <a:bodyPr wrap="none">
            <a:spAutoFit/>
          </a:bodyPr>
          <a:lstStyle/>
          <a:p>
            <a:r>
              <a:rPr lang="en-US" sz="2800" b="1" dirty="0"/>
              <a:t>…</a:t>
            </a:r>
          </a:p>
        </p:txBody>
      </p:sp>
      <p:sp>
        <p:nvSpPr>
          <p:cNvPr id="12" name="文字方塊 11"/>
          <p:cNvSpPr txBox="1"/>
          <p:nvPr/>
        </p:nvSpPr>
        <p:spPr>
          <a:xfrm>
            <a:off x="8471139" y="696789"/>
            <a:ext cx="465357" cy="3277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800" dirty="0"/>
              <a:t>6</a:t>
            </a:r>
          </a:p>
        </p:txBody>
      </p:sp>
    </p:spTree>
    <p:extLst>
      <p:ext uri="{BB962C8B-B14F-4D97-AF65-F5344CB8AC3E}">
        <p14:creationId xmlns:p14="http://schemas.microsoft.com/office/powerpoint/2010/main" val="670427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err="1" smtClean="0"/>
              <a:t>Attackboard</a:t>
            </a:r>
            <a:r>
              <a:rPr lang="en-US" dirty="0" smtClean="0"/>
              <a:t> Traffic Generator</a:t>
            </a:r>
            <a:endParaRPr lang="en-US" dirty="0"/>
          </a:p>
        </p:txBody>
      </p:sp>
      <p:sp>
        <p:nvSpPr>
          <p:cNvPr id="3" name="內容版面配置區 2"/>
          <p:cNvSpPr>
            <a:spLocks noGrp="1"/>
          </p:cNvSpPr>
          <p:nvPr>
            <p:ph idx="1"/>
          </p:nvPr>
        </p:nvSpPr>
        <p:spPr>
          <a:xfrm>
            <a:off x="306388" y="1133475"/>
            <a:ext cx="8630108" cy="5311775"/>
          </a:xfrm>
        </p:spPr>
        <p:txBody>
          <a:bodyPr/>
          <a:lstStyle/>
          <a:p>
            <a:pPr marL="514350" indent="-514350">
              <a:buFont typeface="+mj-lt"/>
              <a:buAutoNum type="arabicPeriod"/>
            </a:pPr>
            <a:r>
              <a:rPr lang="en-US" altLang="zh-TW" sz="3200" dirty="0" smtClean="0"/>
              <a:t>Rebuild the state machines as </a:t>
            </a:r>
            <a:r>
              <a:rPr lang="en-US" altLang="zh-TW" sz="3200" dirty="0" err="1" smtClean="0"/>
              <a:t>attackboards</a:t>
            </a:r>
            <a:endParaRPr lang="en-US" altLang="zh-TW" sz="3200" dirty="0" smtClean="0"/>
          </a:p>
          <a:p>
            <a:pPr lvl="1"/>
            <a:r>
              <a:rPr lang="en-US" altLang="zh-TW" sz="2800" dirty="0" smtClean="0">
                <a:solidFill>
                  <a:schemeClr val="tx2"/>
                </a:solidFill>
              </a:rPr>
              <a:t>Use packet arrival patterns in traces to rebuild the state machine</a:t>
            </a:r>
          </a:p>
          <a:p>
            <a:pPr lvl="1"/>
            <a:r>
              <a:rPr lang="en-US" altLang="zh-TW" sz="2800" dirty="0">
                <a:solidFill>
                  <a:schemeClr val="tx2"/>
                </a:solidFill>
              </a:rPr>
              <a:t>Space complexity: </a:t>
            </a:r>
          </a:p>
          <a:p>
            <a:pPr marL="500062" lvl="1" indent="0" algn="ctr">
              <a:buNone/>
            </a:pPr>
            <a:r>
              <a:rPr lang="en-US" altLang="zh-TW" sz="2800" dirty="0" smtClean="0">
                <a:solidFill>
                  <a:schemeClr val="tx2"/>
                </a:solidFill>
              </a:rPr>
              <a:t>O(execution </a:t>
            </a:r>
            <a:r>
              <a:rPr lang="en-US" altLang="zh-TW" sz="2800" dirty="0">
                <a:solidFill>
                  <a:schemeClr val="tx2"/>
                </a:solidFill>
              </a:rPr>
              <a:t>time) </a:t>
            </a:r>
            <a:r>
              <a:rPr lang="en-US" altLang="zh-TW" sz="2800" dirty="0" smtClean="0">
                <a:solidFill>
                  <a:schemeClr val="tx2"/>
                </a:solidFill>
                <a:sym typeface="Wingdings" pitchFamily="2" charset="2"/>
              </a:rPr>
              <a:t> </a:t>
            </a:r>
            <a:r>
              <a:rPr lang="en-US" altLang="zh-TW" sz="2800" dirty="0">
                <a:solidFill>
                  <a:schemeClr val="tx2"/>
                </a:solidFill>
                <a:sym typeface="Wingdings" pitchFamily="2" charset="2"/>
              </a:rPr>
              <a:t>O</a:t>
            </a:r>
            <a:r>
              <a:rPr lang="en-US" altLang="zh-TW" sz="2800" dirty="0" smtClean="0">
                <a:solidFill>
                  <a:schemeClr val="tx2"/>
                </a:solidFill>
                <a:sym typeface="Wingdings" pitchFamily="2" charset="2"/>
              </a:rPr>
              <a:t>(# of patterns)</a:t>
            </a:r>
          </a:p>
          <a:p>
            <a:pPr marL="514350" indent="-514350">
              <a:buFont typeface="+mj-lt"/>
              <a:buAutoNum type="arabicPeriod"/>
            </a:pPr>
            <a:r>
              <a:rPr lang="en-US" altLang="zh-TW" sz="3200" dirty="0" smtClean="0"/>
              <a:t>Compact the states</a:t>
            </a:r>
          </a:p>
          <a:p>
            <a:pPr marL="966787" lvl="1" indent="-514350"/>
            <a:r>
              <a:rPr lang="en-US" altLang="zh-TW" sz="3000" dirty="0" smtClean="0">
                <a:solidFill>
                  <a:schemeClr val="tx2"/>
                </a:solidFill>
              </a:rPr>
              <a:t>Merge duplicated patterns</a:t>
            </a:r>
          </a:p>
          <a:p>
            <a:pPr marL="514350" indent="-514350">
              <a:buFont typeface="+mj-lt"/>
              <a:buAutoNum type="arabicPeriod"/>
            </a:pPr>
            <a:r>
              <a:rPr lang="en-US" altLang="zh-TW" sz="3200" dirty="0" smtClean="0"/>
              <a:t>Drive the state machines, i.e., </a:t>
            </a:r>
            <a:r>
              <a:rPr lang="en-US" altLang="zh-TW" sz="3200" dirty="0" err="1" smtClean="0"/>
              <a:t>attackboard</a:t>
            </a:r>
            <a:endParaRPr lang="en-US" altLang="zh-TW" sz="3200" dirty="0" smtClean="0"/>
          </a:p>
          <a:p>
            <a:pPr marL="966787" lvl="1" indent="-514350"/>
            <a:r>
              <a:rPr lang="en-US" altLang="zh-TW" sz="3000" dirty="0" smtClean="0">
                <a:solidFill>
                  <a:schemeClr val="tx2"/>
                </a:solidFill>
              </a:rPr>
              <a:t>Inject traffic based on the rebuilt machine</a:t>
            </a:r>
          </a:p>
          <a:p>
            <a:pPr marL="966787" lvl="1" indent="-514350"/>
            <a:endParaRPr lang="en-US" altLang="zh-TW" sz="3000" dirty="0" smtClean="0"/>
          </a:p>
          <a:p>
            <a:pPr>
              <a:buNone/>
            </a:pPr>
            <a:endParaRPr lang="en-US" altLang="zh-TW" sz="2800" dirty="0" smtClean="0">
              <a:solidFill>
                <a:schemeClr val="tx2"/>
              </a:solidFill>
            </a:endParaRPr>
          </a:p>
          <a:p>
            <a:pPr lvl="1"/>
            <a:endParaRPr lang="en-US" altLang="zh-TW" sz="2800" dirty="0" smtClean="0">
              <a:solidFill>
                <a:schemeClr val="tx2"/>
              </a:solidFill>
            </a:endParaRPr>
          </a:p>
          <a:p>
            <a:pPr lvl="1"/>
            <a:endParaRPr lang="en-US" altLang="zh-TW" dirty="0"/>
          </a:p>
        </p:txBody>
      </p:sp>
      <p:sp>
        <p:nvSpPr>
          <p:cNvPr id="5" name="文字方塊 4"/>
          <p:cNvSpPr txBox="1"/>
          <p:nvPr/>
        </p:nvSpPr>
        <p:spPr>
          <a:xfrm>
            <a:off x="8471139" y="696789"/>
            <a:ext cx="465357" cy="3277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800" dirty="0"/>
              <a:t>7</a:t>
            </a:r>
          </a:p>
        </p:txBody>
      </p:sp>
    </p:spTree>
    <p:extLst>
      <p:ext uri="{BB962C8B-B14F-4D97-AF65-F5344CB8AC3E}">
        <p14:creationId xmlns:p14="http://schemas.microsoft.com/office/powerpoint/2010/main" val="14353119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An Illustration (Viewpoint of PE 4)</a:t>
            </a:r>
            <a:endParaRPr lang="zh-TW" altLang="en-US" dirty="0"/>
          </a:p>
        </p:txBody>
      </p:sp>
      <p:sp>
        <p:nvSpPr>
          <p:cNvPr id="46" name="文字方塊 45"/>
          <p:cNvSpPr txBox="1"/>
          <p:nvPr/>
        </p:nvSpPr>
        <p:spPr>
          <a:xfrm>
            <a:off x="203865" y="1032571"/>
            <a:ext cx="4294053" cy="353943"/>
          </a:xfrm>
          <a:prstGeom prst="rect">
            <a:avLst/>
          </a:prstGeom>
          <a:noFill/>
        </p:spPr>
        <p:txBody>
          <a:bodyPr wrap="square" rtlCol="0">
            <a:spAutoFit/>
          </a:bodyPr>
          <a:lstStyle/>
          <a:p>
            <a:pPr algn="ctr"/>
            <a:r>
              <a:rPr lang="en-US" altLang="zh-TW" dirty="0" smtClean="0">
                <a:latin typeface="Times New Roman" pitchFamily="18" charset="0"/>
                <a:cs typeface="Times New Roman" pitchFamily="18" charset="0"/>
              </a:rPr>
              <a:t>Parallel Program Execution</a:t>
            </a:r>
            <a:endParaRPr lang="zh-TW" altLang="en-US" dirty="0">
              <a:latin typeface="Times New Roman" pitchFamily="18" charset="0"/>
              <a:cs typeface="Times New Roman" pitchFamily="18" charset="0"/>
            </a:endParaRPr>
          </a:p>
        </p:txBody>
      </p:sp>
      <p:sp>
        <p:nvSpPr>
          <p:cNvPr id="47" name="文字方塊 46"/>
          <p:cNvSpPr txBox="1"/>
          <p:nvPr/>
        </p:nvSpPr>
        <p:spPr>
          <a:xfrm rot="10800000">
            <a:off x="162845" y="2066938"/>
            <a:ext cx="393954" cy="4267561"/>
          </a:xfrm>
          <a:prstGeom prst="rect">
            <a:avLst/>
          </a:prstGeom>
          <a:solidFill>
            <a:schemeClr val="tx2">
              <a:lumMod val="40000"/>
              <a:lumOff val="60000"/>
            </a:schemeClr>
          </a:solidFill>
        </p:spPr>
        <p:txBody>
          <a:bodyPr vert="eaVert" wrap="square" rtlCol="0">
            <a:spAutoFit/>
          </a:bodyPr>
          <a:lstStyle/>
          <a:p>
            <a:r>
              <a:rPr lang="en-US" altLang="zh-TW" sz="1600" dirty="0" smtClean="0">
                <a:latin typeface="Times New Roman" pitchFamily="18" charset="0"/>
                <a:cs typeface="Times New Roman" pitchFamily="18" charset="0"/>
              </a:rPr>
              <a:t>Execution flow of parallel program</a:t>
            </a:r>
            <a:endParaRPr lang="zh-TW" altLang="en-US" sz="1600" dirty="0">
              <a:latin typeface="Times New Roman" pitchFamily="18" charset="0"/>
              <a:cs typeface="Times New Roman" pitchFamily="18" charset="0"/>
            </a:endParaRPr>
          </a:p>
        </p:txBody>
      </p:sp>
      <p:grpSp>
        <p:nvGrpSpPr>
          <p:cNvPr id="48" name="群組 47"/>
          <p:cNvGrpSpPr/>
          <p:nvPr/>
        </p:nvGrpSpPr>
        <p:grpSpPr>
          <a:xfrm>
            <a:off x="556798" y="1932753"/>
            <a:ext cx="331613" cy="4596555"/>
            <a:chOff x="773082" y="3149571"/>
            <a:chExt cx="232757" cy="3226291"/>
          </a:xfrm>
        </p:grpSpPr>
        <p:cxnSp>
          <p:nvCxnSpPr>
            <p:cNvPr id="49" name="直線單箭頭接點 48"/>
            <p:cNvCxnSpPr/>
            <p:nvPr/>
          </p:nvCxnSpPr>
          <p:spPr bwMode="auto">
            <a:xfrm>
              <a:off x="881149" y="3149571"/>
              <a:ext cx="0" cy="3226291"/>
            </a:xfrm>
            <a:prstGeom prst="straightConnector1">
              <a:avLst/>
            </a:prstGeom>
            <a:ln>
              <a:prstDash val="dash"/>
              <a:tailEnd type="arrow"/>
            </a:ln>
          </p:spPr>
          <p:style>
            <a:lnRef idx="2">
              <a:schemeClr val="dk1"/>
            </a:lnRef>
            <a:fillRef idx="0">
              <a:schemeClr val="dk1"/>
            </a:fillRef>
            <a:effectRef idx="1">
              <a:schemeClr val="dk1"/>
            </a:effectRef>
            <a:fontRef idx="minor">
              <a:schemeClr val="tx1"/>
            </a:fontRef>
          </p:style>
        </p:cxnSp>
        <p:cxnSp>
          <p:nvCxnSpPr>
            <p:cNvPr id="50" name="直線接點 49"/>
            <p:cNvCxnSpPr/>
            <p:nvPr/>
          </p:nvCxnSpPr>
          <p:spPr bwMode="auto">
            <a:xfrm>
              <a:off x="773082" y="3149571"/>
              <a:ext cx="232757" cy="0"/>
            </a:xfrm>
            <a:prstGeom prst="line">
              <a:avLst/>
            </a:prstGeom>
            <a:ln/>
          </p:spPr>
          <p:style>
            <a:lnRef idx="2">
              <a:schemeClr val="dk1"/>
            </a:lnRef>
            <a:fillRef idx="0">
              <a:schemeClr val="dk1"/>
            </a:fillRef>
            <a:effectRef idx="1">
              <a:schemeClr val="dk1"/>
            </a:effectRef>
            <a:fontRef idx="minor">
              <a:schemeClr val="tx1"/>
            </a:fontRef>
          </p:style>
        </p:cxnSp>
      </p:grpSp>
      <p:grpSp>
        <p:nvGrpSpPr>
          <p:cNvPr id="52" name="群組 51"/>
          <p:cNvGrpSpPr/>
          <p:nvPr/>
        </p:nvGrpSpPr>
        <p:grpSpPr>
          <a:xfrm>
            <a:off x="930941" y="1476529"/>
            <a:ext cx="2077302" cy="5060682"/>
            <a:chOff x="1066945" y="2826569"/>
            <a:chExt cx="1458044" cy="3552059"/>
          </a:xfrm>
        </p:grpSpPr>
        <p:cxnSp>
          <p:nvCxnSpPr>
            <p:cNvPr id="53" name="直線單箭頭接點 52"/>
            <p:cNvCxnSpPr/>
            <p:nvPr/>
          </p:nvCxnSpPr>
          <p:spPr bwMode="auto">
            <a:xfrm>
              <a:off x="1244462" y="3149569"/>
              <a:ext cx="0" cy="322629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4" name="直線單箭頭接點 53"/>
            <p:cNvCxnSpPr/>
            <p:nvPr/>
          </p:nvCxnSpPr>
          <p:spPr bwMode="auto">
            <a:xfrm>
              <a:off x="1615459" y="3152337"/>
              <a:ext cx="0" cy="322629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5" name="直線單箭頭接點 54"/>
            <p:cNvCxnSpPr/>
            <p:nvPr/>
          </p:nvCxnSpPr>
          <p:spPr bwMode="auto">
            <a:xfrm>
              <a:off x="1981231" y="3152337"/>
              <a:ext cx="0" cy="322629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6" name="直線單箭頭接點 55"/>
            <p:cNvCxnSpPr/>
            <p:nvPr/>
          </p:nvCxnSpPr>
          <p:spPr bwMode="auto">
            <a:xfrm>
              <a:off x="2330377" y="3152337"/>
              <a:ext cx="0" cy="322629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9" name="文字方塊 58"/>
            <p:cNvSpPr txBox="1"/>
            <p:nvPr/>
          </p:nvSpPr>
          <p:spPr>
            <a:xfrm>
              <a:off x="1066945" y="2828841"/>
              <a:ext cx="351268" cy="211706"/>
            </a:xfrm>
            <a:prstGeom prst="rect">
              <a:avLst/>
            </a:prstGeom>
            <a:noFill/>
          </p:spPr>
          <p:txBody>
            <a:bodyPr wrap="none" rtlCol="0">
              <a:spAutoFit/>
            </a:bodyPr>
            <a:lstStyle/>
            <a:p>
              <a:r>
                <a:rPr lang="en-US" altLang="zh-TW" sz="1600" spc="-150" dirty="0" smtClean="0">
                  <a:latin typeface="Times New Roman" pitchFamily="18" charset="0"/>
                  <a:cs typeface="Times New Roman" pitchFamily="18" charset="0"/>
                </a:rPr>
                <a:t>PE 1</a:t>
              </a:r>
              <a:endParaRPr lang="zh-TW" altLang="en-US" sz="1600" spc="-150" dirty="0">
                <a:latin typeface="Times New Roman" pitchFamily="18" charset="0"/>
                <a:cs typeface="Times New Roman" pitchFamily="18" charset="0"/>
              </a:endParaRPr>
            </a:p>
          </p:txBody>
        </p:sp>
        <p:sp>
          <p:nvSpPr>
            <p:cNvPr id="60" name="文字方塊 59"/>
            <p:cNvSpPr txBox="1"/>
            <p:nvPr/>
          </p:nvSpPr>
          <p:spPr>
            <a:xfrm>
              <a:off x="1478408" y="2828841"/>
              <a:ext cx="351268" cy="211706"/>
            </a:xfrm>
            <a:prstGeom prst="rect">
              <a:avLst/>
            </a:prstGeom>
            <a:noFill/>
          </p:spPr>
          <p:txBody>
            <a:bodyPr wrap="none" rtlCol="0">
              <a:spAutoFit/>
            </a:bodyPr>
            <a:lstStyle/>
            <a:p>
              <a:r>
                <a:rPr lang="en-US" altLang="zh-TW" sz="1600" spc="-150" dirty="0" smtClean="0">
                  <a:latin typeface="Times New Roman" pitchFamily="18" charset="0"/>
                  <a:cs typeface="Times New Roman" pitchFamily="18" charset="0"/>
                </a:rPr>
                <a:t>PE 2</a:t>
              </a:r>
              <a:endParaRPr lang="zh-TW" altLang="en-US" sz="1600" spc="-150" dirty="0">
                <a:latin typeface="Times New Roman" pitchFamily="18" charset="0"/>
                <a:cs typeface="Times New Roman" pitchFamily="18" charset="0"/>
              </a:endParaRPr>
            </a:p>
          </p:txBody>
        </p:sp>
        <p:sp>
          <p:nvSpPr>
            <p:cNvPr id="61" name="文字方塊 60"/>
            <p:cNvSpPr txBox="1"/>
            <p:nvPr/>
          </p:nvSpPr>
          <p:spPr>
            <a:xfrm>
              <a:off x="1837391" y="2826569"/>
              <a:ext cx="351268" cy="211706"/>
            </a:xfrm>
            <a:prstGeom prst="rect">
              <a:avLst/>
            </a:prstGeom>
            <a:noFill/>
          </p:spPr>
          <p:txBody>
            <a:bodyPr wrap="none" rtlCol="0">
              <a:spAutoFit/>
            </a:bodyPr>
            <a:lstStyle/>
            <a:p>
              <a:r>
                <a:rPr lang="en-US" altLang="zh-TW" sz="1600" spc="-150" dirty="0" smtClean="0">
                  <a:latin typeface="Times New Roman" pitchFamily="18" charset="0"/>
                  <a:cs typeface="Times New Roman" pitchFamily="18" charset="0"/>
                </a:rPr>
                <a:t>PE 3</a:t>
              </a:r>
              <a:endParaRPr lang="zh-TW" altLang="en-US" sz="1600" spc="-150" dirty="0">
                <a:latin typeface="Times New Roman" pitchFamily="18" charset="0"/>
                <a:cs typeface="Times New Roman" pitchFamily="18" charset="0"/>
              </a:endParaRPr>
            </a:p>
          </p:txBody>
        </p:sp>
        <p:sp>
          <p:nvSpPr>
            <p:cNvPr id="62" name="文字方塊 61"/>
            <p:cNvSpPr txBox="1"/>
            <p:nvPr/>
          </p:nvSpPr>
          <p:spPr>
            <a:xfrm>
              <a:off x="2173721" y="2828058"/>
              <a:ext cx="351268" cy="211706"/>
            </a:xfrm>
            <a:prstGeom prst="rect">
              <a:avLst/>
            </a:prstGeom>
            <a:noFill/>
          </p:spPr>
          <p:txBody>
            <a:bodyPr wrap="none" rtlCol="0">
              <a:spAutoFit/>
            </a:bodyPr>
            <a:lstStyle/>
            <a:p>
              <a:r>
                <a:rPr lang="en-US" altLang="zh-TW" sz="1600" spc="-150" dirty="0" smtClean="0">
                  <a:latin typeface="Times New Roman" pitchFamily="18" charset="0"/>
                  <a:cs typeface="Times New Roman" pitchFamily="18" charset="0"/>
                </a:rPr>
                <a:t>PE 4</a:t>
              </a:r>
              <a:endParaRPr lang="zh-TW" altLang="en-US" sz="1600" spc="-150" dirty="0">
                <a:latin typeface="Times New Roman" pitchFamily="18" charset="0"/>
                <a:cs typeface="Times New Roman" pitchFamily="18" charset="0"/>
              </a:endParaRPr>
            </a:p>
          </p:txBody>
        </p:sp>
      </p:grpSp>
      <p:cxnSp>
        <p:nvCxnSpPr>
          <p:cNvPr id="64" name="直線單箭頭接點 63"/>
          <p:cNvCxnSpPr/>
          <p:nvPr/>
        </p:nvCxnSpPr>
        <p:spPr bwMode="auto">
          <a:xfrm>
            <a:off x="1717105" y="2377359"/>
            <a:ext cx="1032871" cy="16997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65" name="直線單箭頭接點 64"/>
          <p:cNvCxnSpPr/>
          <p:nvPr/>
        </p:nvCxnSpPr>
        <p:spPr bwMode="auto">
          <a:xfrm>
            <a:off x="1196019" y="2044903"/>
            <a:ext cx="1553957" cy="293581"/>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67" name="直線單箭頭接點 66"/>
          <p:cNvCxnSpPr/>
          <p:nvPr/>
        </p:nvCxnSpPr>
        <p:spPr bwMode="auto">
          <a:xfrm flipH="1">
            <a:off x="2233541" y="2761246"/>
            <a:ext cx="497435" cy="2173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9" name="文字方塊 68"/>
          <p:cNvSpPr txBox="1"/>
          <p:nvPr/>
        </p:nvSpPr>
        <p:spPr>
          <a:xfrm>
            <a:off x="2796887" y="2171092"/>
            <a:ext cx="1044167" cy="249299"/>
          </a:xfrm>
          <a:prstGeom prst="rect">
            <a:avLst/>
          </a:prstGeom>
          <a:noFill/>
        </p:spPr>
        <p:txBody>
          <a:bodyPr wrap="square" rtlCol="0">
            <a:spAutoFit/>
          </a:bodyPr>
          <a:lstStyle/>
          <a:p>
            <a:r>
              <a:rPr lang="en-US" altLang="zh-TW" sz="1200" dirty="0" err="1" smtClean="0">
                <a:latin typeface="Times New Roman" pitchFamily="18" charset="0"/>
                <a:cs typeface="Times New Roman" pitchFamily="18" charset="0"/>
              </a:rPr>
              <a:t>recv</a:t>
            </a:r>
            <a:r>
              <a:rPr lang="en-US" altLang="zh-TW" sz="1200" dirty="0" smtClean="0">
                <a:latin typeface="Times New Roman" pitchFamily="18" charset="0"/>
                <a:cs typeface="Times New Roman" pitchFamily="18" charset="0"/>
              </a:rPr>
              <a:t>  1</a:t>
            </a:r>
            <a:endParaRPr lang="zh-TW" altLang="en-US" sz="1200" i="1" dirty="0">
              <a:latin typeface="Times New Roman" pitchFamily="18" charset="0"/>
              <a:cs typeface="Times New Roman" pitchFamily="18" charset="0"/>
            </a:endParaRPr>
          </a:p>
        </p:txBody>
      </p:sp>
      <p:sp>
        <p:nvSpPr>
          <p:cNvPr id="70" name="文字方塊 69"/>
          <p:cNvSpPr txBox="1"/>
          <p:nvPr/>
        </p:nvSpPr>
        <p:spPr>
          <a:xfrm>
            <a:off x="2796884" y="2402843"/>
            <a:ext cx="1044167" cy="249299"/>
          </a:xfrm>
          <a:prstGeom prst="rect">
            <a:avLst/>
          </a:prstGeom>
          <a:noFill/>
        </p:spPr>
        <p:txBody>
          <a:bodyPr wrap="square" rtlCol="0">
            <a:spAutoFit/>
          </a:bodyPr>
          <a:lstStyle/>
          <a:p>
            <a:r>
              <a:rPr lang="en-US" altLang="zh-TW" sz="1200" dirty="0" err="1" smtClean="0">
                <a:latin typeface="Times New Roman" pitchFamily="18" charset="0"/>
                <a:cs typeface="Times New Roman" pitchFamily="18" charset="0"/>
              </a:rPr>
              <a:t>recv</a:t>
            </a:r>
            <a:r>
              <a:rPr lang="en-US" altLang="zh-TW" sz="1200" dirty="0" smtClean="0">
                <a:latin typeface="Times New Roman" pitchFamily="18" charset="0"/>
                <a:cs typeface="Times New Roman" pitchFamily="18" charset="0"/>
              </a:rPr>
              <a:t>  2</a:t>
            </a:r>
            <a:endParaRPr lang="zh-TW" altLang="en-US" sz="1200" i="1" dirty="0">
              <a:latin typeface="Times New Roman" pitchFamily="18" charset="0"/>
              <a:cs typeface="Times New Roman" pitchFamily="18" charset="0"/>
            </a:endParaRPr>
          </a:p>
        </p:txBody>
      </p:sp>
      <p:sp>
        <p:nvSpPr>
          <p:cNvPr id="71" name="文字方塊 70"/>
          <p:cNvSpPr txBox="1"/>
          <p:nvPr/>
        </p:nvSpPr>
        <p:spPr>
          <a:xfrm>
            <a:off x="2806563" y="2653055"/>
            <a:ext cx="895718" cy="249299"/>
          </a:xfrm>
          <a:prstGeom prst="rect">
            <a:avLst/>
          </a:prstGeom>
          <a:noFill/>
        </p:spPr>
        <p:txBody>
          <a:bodyPr wrap="square" rtlCol="0">
            <a:spAutoFit/>
          </a:bodyPr>
          <a:lstStyle/>
          <a:p>
            <a:r>
              <a:rPr lang="en-US" altLang="zh-TW" sz="1200" dirty="0" smtClean="0">
                <a:latin typeface="Times New Roman" pitchFamily="18" charset="0"/>
                <a:cs typeface="Times New Roman" pitchFamily="18" charset="0"/>
              </a:rPr>
              <a:t>send  1</a:t>
            </a:r>
            <a:endParaRPr lang="zh-TW" altLang="en-US" sz="1200" b="1" i="1" dirty="0">
              <a:latin typeface="Times New Roman" pitchFamily="18" charset="0"/>
              <a:cs typeface="Times New Roman" pitchFamily="18" charset="0"/>
            </a:endParaRPr>
          </a:p>
        </p:txBody>
      </p:sp>
      <p:grpSp>
        <p:nvGrpSpPr>
          <p:cNvPr id="72" name="群組 71"/>
          <p:cNvGrpSpPr/>
          <p:nvPr/>
        </p:nvGrpSpPr>
        <p:grpSpPr>
          <a:xfrm>
            <a:off x="3533047" y="1988205"/>
            <a:ext cx="1151411" cy="829229"/>
            <a:chOff x="3699408" y="3532911"/>
            <a:chExt cx="808167" cy="714892"/>
          </a:xfrm>
        </p:grpSpPr>
        <p:sp>
          <p:nvSpPr>
            <p:cNvPr id="73" name="右大括弧 72"/>
            <p:cNvSpPr/>
            <p:nvPr/>
          </p:nvSpPr>
          <p:spPr bwMode="auto">
            <a:xfrm>
              <a:off x="3699408" y="3532911"/>
              <a:ext cx="82882" cy="714892"/>
            </a:xfrm>
            <a:prstGeom prst="rightBrace">
              <a:avLst/>
            </a:prstGeom>
            <a:noFill/>
            <a:ln w="28575">
              <a:solidFill>
                <a:schemeClr val="tx2"/>
              </a:solidFill>
            </a:ln>
            <a:effectLst>
              <a:outerShdw blurRad="50800" dist="38100" dir="5400000" algn="t" rotWithShape="0">
                <a:prstClr val="black">
                  <a:alpha val="40000"/>
                </a:prstClr>
              </a:outerShdw>
            </a:effec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zh-TW" altLang="en-US" sz="2000" b="0" i="0" u="none" strike="noStrike" cap="none" normalizeH="0" baseline="0" dirty="0" smtClean="0">
                <a:ln>
                  <a:noFill/>
                </a:ln>
                <a:solidFill>
                  <a:schemeClr val="tx1"/>
                </a:solidFill>
                <a:effectLst/>
                <a:latin typeface="Arial" charset="0"/>
              </a:endParaRPr>
            </a:p>
          </p:txBody>
        </p:sp>
        <p:sp>
          <p:nvSpPr>
            <p:cNvPr id="74" name="文字方塊 73"/>
            <p:cNvSpPr txBox="1"/>
            <p:nvPr/>
          </p:nvSpPr>
          <p:spPr>
            <a:xfrm>
              <a:off x="3752240" y="3678467"/>
              <a:ext cx="755335" cy="249299"/>
            </a:xfrm>
            <a:prstGeom prst="rect">
              <a:avLst/>
            </a:prstGeom>
            <a:noFill/>
          </p:spPr>
          <p:txBody>
            <a:bodyPr wrap="none" rtlCol="0">
              <a:spAutoFit/>
            </a:bodyPr>
            <a:lstStyle/>
            <a:p>
              <a:r>
                <a:rPr lang="en-US" altLang="zh-TW" sz="1200" dirty="0" smtClean="0">
                  <a:latin typeface="Times New Roman" pitchFamily="18" charset="0"/>
                  <a:cs typeface="Times New Roman" pitchFamily="18" charset="0"/>
                </a:rPr>
                <a:t>Interval </a:t>
              </a:r>
              <a:r>
                <a:rPr lang="en-US" altLang="zh-TW" sz="1200" i="1" dirty="0" smtClean="0">
                  <a:latin typeface="Times New Roman" pitchFamily="18" charset="0"/>
                  <a:cs typeface="Times New Roman" pitchFamily="18" charset="0"/>
                </a:rPr>
                <a:t>I</a:t>
              </a:r>
              <a:endParaRPr lang="zh-TW" altLang="en-US" sz="1200" i="1" dirty="0">
                <a:latin typeface="Times New Roman" pitchFamily="18" charset="0"/>
                <a:cs typeface="Times New Roman" pitchFamily="18" charset="0"/>
              </a:endParaRPr>
            </a:p>
          </p:txBody>
        </p:sp>
      </p:grpSp>
      <p:sp>
        <p:nvSpPr>
          <p:cNvPr id="76" name="矩形 75"/>
          <p:cNvSpPr/>
          <p:nvPr/>
        </p:nvSpPr>
        <p:spPr>
          <a:xfrm>
            <a:off x="709798" y="2693567"/>
            <a:ext cx="2823249" cy="176341"/>
          </a:xfrm>
          <a:prstGeom prst="rect">
            <a:avLst/>
          </a:prstGeom>
          <a:noFill/>
          <a:ln w="28575" cap="flat" cmpd="sng" algn="ctr">
            <a:solidFill>
              <a:srgbClr val="FFC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noFill/>
              <a:effectLst/>
              <a:uLnTx/>
              <a:uFillTx/>
              <a:latin typeface="Calibri"/>
              <a:ea typeface="新細明體"/>
              <a:cs typeface="+mn-cs"/>
            </a:endParaRPr>
          </a:p>
        </p:txBody>
      </p:sp>
      <p:sp>
        <p:nvSpPr>
          <p:cNvPr id="77" name="矩形 76"/>
          <p:cNvSpPr/>
          <p:nvPr/>
        </p:nvSpPr>
        <p:spPr>
          <a:xfrm>
            <a:off x="709798" y="1988205"/>
            <a:ext cx="2823340" cy="703369"/>
          </a:xfrm>
          <a:prstGeom prst="rect">
            <a:avLst/>
          </a:prstGeom>
          <a:solidFill>
            <a:srgbClr val="FFC000">
              <a:alpha val="50196"/>
            </a:srgbClr>
          </a:solidFill>
          <a:ln w="28575" cap="flat" cmpd="sng" algn="ctr">
            <a:solidFill>
              <a:srgbClr val="FFC000"/>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1" i="1" u="none" strike="noStrike" kern="0" cap="none" spc="0" normalizeH="0" baseline="0" noProof="0" dirty="0" smtClean="0">
              <a:ln>
                <a:noFill/>
              </a:ln>
              <a:solidFill>
                <a:schemeClr val="tx2"/>
              </a:solidFill>
              <a:effectLst/>
              <a:uLnTx/>
              <a:uFillTx/>
              <a:latin typeface="Times New Roman" pitchFamily="18" charset="0"/>
              <a:ea typeface="新細明體"/>
              <a:cs typeface="Times New Roman" pitchFamily="18" charset="0"/>
            </a:endParaRPr>
          </a:p>
        </p:txBody>
      </p:sp>
      <p:graphicFrame>
        <p:nvGraphicFramePr>
          <p:cNvPr id="78" name="內容版面配置區 3"/>
          <p:cNvGraphicFramePr>
            <a:graphicFrameLocks/>
          </p:cNvGraphicFramePr>
          <p:nvPr>
            <p:extLst>
              <p:ext uri="{D42A27DB-BD31-4B8C-83A1-F6EECF244321}">
                <p14:modId xmlns:p14="http://schemas.microsoft.com/office/powerpoint/2010/main" val="1298167848"/>
              </p:ext>
            </p:extLst>
          </p:nvPr>
        </p:nvGraphicFramePr>
        <p:xfrm>
          <a:off x="5416111" y="2006264"/>
          <a:ext cx="2878079" cy="513948"/>
        </p:xfrm>
        <a:graphic>
          <a:graphicData uri="http://schemas.openxmlformats.org/drawingml/2006/table">
            <a:tbl>
              <a:tblPr firstRow="1" bandRow="1"/>
              <a:tblGrid>
                <a:gridCol w="400753"/>
                <a:gridCol w="400753"/>
                <a:gridCol w="400753"/>
                <a:gridCol w="400753"/>
                <a:gridCol w="1275067"/>
              </a:tblGrid>
              <a:tr h="256974">
                <a:tc gridSpan="4">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altLang="zh-TW" sz="1200" dirty="0" smtClean="0">
                          <a:solidFill>
                            <a:schemeClr val="bg1"/>
                          </a:solidFill>
                          <a:latin typeface="Times New Roman" pitchFamily="18" charset="0"/>
                        </a:rPr>
                        <a:t>Packets Dependencies</a:t>
                      </a:r>
                      <a:endParaRPr lang="zh-TW" altLang="en-US" sz="1200" dirty="0">
                        <a:solidFill>
                          <a:schemeClr val="bg1"/>
                        </a:solidFill>
                        <a:latin typeface="Times New Roman" pitchFamily="18" charset="0"/>
                      </a:endParaRPr>
                    </a:p>
                  </a:txBody>
                  <a:tcPr marL="63363" marR="63363" marT="31682" marB="31682">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altLang="zh-TW" sz="1200" dirty="0" smtClean="0">
                          <a:solidFill>
                            <a:schemeClr val="bg1"/>
                          </a:solidFill>
                          <a:latin typeface="Times New Roman" pitchFamily="18" charset="0"/>
                        </a:rPr>
                        <a:t>Injection</a:t>
                      </a:r>
                      <a:r>
                        <a:rPr lang="en-US" altLang="zh-TW" sz="1200" baseline="0" dirty="0" smtClean="0">
                          <a:solidFill>
                            <a:schemeClr val="bg1"/>
                          </a:solidFill>
                          <a:latin typeface="Times New Roman" pitchFamily="18" charset="0"/>
                        </a:rPr>
                        <a:t> Info.</a:t>
                      </a:r>
                      <a:endParaRPr lang="zh-TW" altLang="en-US" sz="1200" dirty="0">
                        <a:solidFill>
                          <a:schemeClr val="bg1"/>
                        </a:solidFill>
                        <a:latin typeface="Times New Roman" pitchFamily="18" charset="0"/>
                      </a:endParaRPr>
                    </a:p>
                  </a:txBody>
                  <a:tcPr marL="63363" marR="63363" marT="31682" marB="31682">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25697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1200" dirty="0" smtClean="0">
                          <a:latin typeface="Times New Roman" pitchFamily="18" charset="0"/>
                          <a:cs typeface="Times New Roman" pitchFamily="18" charset="0"/>
                        </a:rPr>
                        <a:t>1</a:t>
                      </a:r>
                      <a:endParaRPr lang="zh-TW" altLang="en-US" sz="1200" dirty="0">
                        <a:latin typeface="Times New Roman" pitchFamily="18" charset="0"/>
                        <a:cs typeface="Times New Roman" pitchFamily="18" charset="0"/>
                      </a:endParaRPr>
                    </a:p>
                  </a:txBody>
                  <a:tcPr marL="63363" marR="63363" marT="31682" marB="31682">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1200" dirty="0" smtClean="0">
                          <a:latin typeface="Times New Roman" pitchFamily="18" charset="0"/>
                          <a:cs typeface="Times New Roman" pitchFamily="18" charset="0"/>
                        </a:rPr>
                        <a:t>1</a:t>
                      </a:r>
                      <a:endParaRPr lang="zh-TW" altLang="en-US" sz="1200" dirty="0">
                        <a:latin typeface="Times New Roman" pitchFamily="18" charset="0"/>
                        <a:cs typeface="Times New Roman" pitchFamily="18" charset="0"/>
                      </a:endParaRPr>
                    </a:p>
                  </a:txBody>
                  <a:tcPr marL="63363" marR="63363" marT="31682" marB="31682">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1200" dirty="0" smtClean="0">
                          <a:latin typeface="Times New Roman" pitchFamily="18" charset="0"/>
                          <a:cs typeface="Times New Roman" pitchFamily="18" charset="0"/>
                        </a:rPr>
                        <a:t>0</a:t>
                      </a:r>
                      <a:endParaRPr lang="zh-TW" altLang="en-US" sz="1200" dirty="0">
                        <a:latin typeface="Times New Roman" pitchFamily="18" charset="0"/>
                        <a:cs typeface="Times New Roman" pitchFamily="18" charset="0"/>
                      </a:endParaRPr>
                    </a:p>
                  </a:txBody>
                  <a:tcPr marL="63363" marR="63363" marT="31682" marB="31682">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1200" dirty="0" smtClean="0">
                          <a:latin typeface="Times New Roman" pitchFamily="18" charset="0"/>
                          <a:cs typeface="Times New Roman" pitchFamily="18" charset="0"/>
                        </a:rPr>
                        <a:t>0</a:t>
                      </a:r>
                      <a:endParaRPr lang="zh-TW" altLang="en-US" sz="1200" dirty="0">
                        <a:latin typeface="Times New Roman" pitchFamily="18" charset="0"/>
                        <a:cs typeface="Times New Roman" pitchFamily="18" charset="0"/>
                      </a:endParaRPr>
                    </a:p>
                  </a:txBody>
                  <a:tcPr marL="63363" marR="63363" marT="31682" marB="31682">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1200" dirty="0" smtClean="0">
                          <a:latin typeface="Times New Roman" pitchFamily="18" charset="0"/>
                          <a:cs typeface="Times New Roman" pitchFamily="18" charset="0"/>
                        </a:rPr>
                        <a:t>(3, flit counts)</a:t>
                      </a:r>
                      <a:endParaRPr lang="zh-TW" altLang="en-US" sz="1200" dirty="0">
                        <a:latin typeface="Times New Roman" pitchFamily="18" charset="0"/>
                        <a:cs typeface="Times New Roman" pitchFamily="18" charset="0"/>
                      </a:endParaRPr>
                    </a:p>
                  </a:txBody>
                  <a:tcPr marL="63363" marR="63363" marT="31682" marB="31682">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bl>
          </a:graphicData>
        </a:graphic>
      </p:graphicFrame>
      <p:cxnSp>
        <p:nvCxnSpPr>
          <p:cNvPr id="81" name="直線單箭頭接點 80"/>
          <p:cNvCxnSpPr/>
          <p:nvPr/>
        </p:nvCxnSpPr>
        <p:spPr bwMode="auto">
          <a:xfrm>
            <a:off x="4422467" y="2225960"/>
            <a:ext cx="576741" cy="0"/>
          </a:xfrm>
          <a:prstGeom prst="straightConnector1">
            <a:avLst/>
          </a:prstGeom>
          <a:noFill/>
          <a:ln w="57150">
            <a:solidFill>
              <a:srgbClr val="FF0000"/>
            </a:solidFill>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文字方塊 81"/>
          <p:cNvSpPr txBox="1"/>
          <p:nvPr/>
        </p:nvSpPr>
        <p:spPr>
          <a:xfrm>
            <a:off x="5239164" y="1427443"/>
            <a:ext cx="3302507" cy="353943"/>
          </a:xfrm>
          <a:prstGeom prst="rect">
            <a:avLst/>
          </a:prstGeom>
          <a:noFill/>
        </p:spPr>
        <p:txBody>
          <a:bodyPr wrap="none" rtlCol="0">
            <a:spAutoFit/>
          </a:bodyPr>
          <a:lstStyle/>
          <a:p>
            <a:r>
              <a:rPr lang="en-US" altLang="zh-TW" dirty="0" err="1" smtClean="0"/>
              <a:t>Attackboard</a:t>
            </a:r>
            <a:r>
              <a:rPr lang="en-US" altLang="zh-TW" dirty="0" smtClean="0"/>
              <a:t> entries of PE 4</a:t>
            </a:r>
            <a:endParaRPr lang="zh-TW" altLang="en-US" dirty="0"/>
          </a:p>
        </p:txBody>
      </p:sp>
      <p:cxnSp>
        <p:nvCxnSpPr>
          <p:cNvPr id="120" name="直線單箭頭接點 119"/>
          <p:cNvCxnSpPr/>
          <p:nvPr/>
        </p:nvCxnSpPr>
        <p:spPr bwMode="auto">
          <a:xfrm>
            <a:off x="4392068" y="3777096"/>
            <a:ext cx="734111" cy="0"/>
          </a:xfrm>
          <a:prstGeom prst="straightConnector1">
            <a:avLst/>
          </a:prstGeom>
          <a:noFill/>
          <a:ln w="57150">
            <a:solidFill>
              <a:srgbClr val="FF0000"/>
            </a:solidFill>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文字方塊 89"/>
          <p:cNvSpPr txBox="1"/>
          <p:nvPr/>
        </p:nvSpPr>
        <p:spPr>
          <a:xfrm>
            <a:off x="4797182" y="5590971"/>
            <a:ext cx="4219485" cy="1031051"/>
          </a:xfrm>
          <a:prstGeom prst="rect">
            <a:avLst/>
          </a:prstGeom>
          <a:noFill/>
        </p:spPr>
        <p:txBody>
          <a:bodyPr wrap="square" rtlCol="0">
            <a:spAutoFit/>
          </a:bodyPr>
          <a:lstStyle/>
          <a:p>
            <a:pPr marL="342900" indent="-342900">
              <a:buClr>
                <a:schemeClr val="accent2"/>
              </a:buClr>
              <a:buFont typeface="Wingdings" pitchFamily="2" charset="2"/>
              <a:buChar char="ü"/>
            </a:pPr>
            <a:r>
              <a:rPr lang="en-US" altLang="zh-TW" dirty="0" smtClean="0"/>
              <a:t>Compress the entries with the same packet dependencies</a:t>
            </a:r>
          </a:p>
          <a:p>
            <a:pPr marL="342900" indent="-342900">
              <a:buClr>
                <a:schemeClr val="accent2"/>
              </a:buClr>
              <a:buFont typeface="Wingdings" pitchFamily="2" charset="2"/>
              <a:buChar char="ü"/>
            </a:pPr>
            <a:r>
              <a:rPr lang="en-US" altLang="zh-TW" dirty="0" smtClean="0"/>
              <a:t>Merge duplicated entries</a:t>
            </a:r>
            <a:endParaRPr lang="zh-TW" altLang="en-US" dirty="0"/>
          </a:p>
        </p:txBody>
      </p:sp>
      <p:grpSp>
        <p:nvGrpSpPr>
          <p:cNvPr id="23" name="群組 22"/>
          <p:cNvGrpSpPr/>
          <p:nvPr/>
        </p:nvGrpSpPr>
        <p:grpSpPr>
          <a:xfrm>
            <a:off x="695063" y="4894388"/>
            <a:ext cx="3983171" cy="1153180"/>
            <a:chOff x="695063" y="4894388"/>
            <a:chExt cx="3983171" cy="1153180"/>
          </a:xfrm>
        </p:grpSpPr>
        <p:cxnSp>
          <p:nvCxnSpPr>
            <p:cNvPr id="79" name="直線單箭頭接點 78"/>
            <p:cNvCxnSpPr/>
            <p:nvPr/>
          </p:nvCxnSpPr>
          <p:spPr bwMode="auto">
            <a:xfrm>
              <a:off x="1198836" y="5114299"/>
              <a:ext cx="1553957" cy="22572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84" name="直線單箭頭接點 83"/>
            <p:cNvCxnSpPr/>
            <p:nvPr/>
          </p:nvCxnSpPr>
          <p:spPr bwMode="auto">
            <a:xfrm>
              <a:off x="1702946" y="5326521"/>
              <a:ext cx="1032871" cy="16997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91" name="直線單箭頭接點 90"/>
            <p:cNvCxnSpPr/>
            <p:nvPr/>
          </p:nvCxnSpPr>
          <p:spPr bwMode="auto">
            <a:xfrm>
              <a:off x="2239954" y="5017569"/>
              <a:ext cx="513122" cy="84989"/>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92" name="直線單箭頭接點 91"/>
            <p:cNvCxnSpPr/>
            <p:nvPr/>
          </p:nvCxnSpPr>
          <p:spPr bwMode="auto">
            <a:xfrm flipH="1">
              <a:off x="1723603" y="5734931"/>
              <a:ext cx="1013871" cy="3126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4" name="文字方塊 103"/>
            <p:cNvSpPr txBox="1"/>
            <p:nvPr/>
          </p:nvSpPr>
          <p:spPr>
            <a:xfrm>
              <a:off x="2784100" y="4989650"/>
              <a:ext cx="1044167" cy="249299"/>
            </a:xfrm>
            <a:prstGeom prst="rect">
              <a:avLst/>
            </a:prstGeom>
            <a:noFill/>
          </p:spPr>
          <p:txBody>
            <a:bodyPr wrap="square" rtlCol="0">
              <a:spAutoFit/>
            </a:bodyPr>
            <a:lstStyle/>
            <a:p>
              <a:r>
                <a:rPr lang="en-US" altLang="zh-TW" sz="1200" dirty="0" err="1" smtClean="0">
                  <a:latin typeface="Times New Roman" pitchFamily="18" charset="0"/>
                  <a:cs typeface="Times New Roman" pitchFamily="18" charset="0"/>
                </a:rPr>
                <a:t>recv</a:t>
              </a:r>
              <a:r>
                <a:rPr lang="zh-TW" altLang="en-US" sz="1200" dirty="0" smtClean="0">
                  <a:latin typeface="Times New Roman" pitchFamily="18" charset="0"/>
                  <a:cs typeface="Times New Roman" pitchFamily="18" charset="0"/>
                </a:rPr>
                <a:t> </a:t>
              </a:r>
              <a:r>
                <a:rPr lang="en-US" altLang="zh-TW" sz="1200" dirty="0" smtClean="0">
                  <a:latin typeface="Times New Roman" pitchFamily="18" charset="0"/>
                  <a:cs typeface="Times New Roman" pitchFamily="18" charset="0"/>
                </a:rPr>
                <a:t>5</a:t>
              </a:r>
              <a:endParaRPr lang="zh-TW" altLang="en-US" sz="1200" i="1" dirty="0">
                <a:latin typeface="Times New Roman" pitchFamily="18" charset="0"/>
                <a:cs typeface="Times New Roman" pitchFamily="18" charset="0"/>
              </a:endParaRPr>
            </a:p>
          </p:txBody>
        </p:sp>
        <p:sp>
          <p:nvSpPr>
            <p:cNvPr id="105" name="文字方塊 104"/>
            <p:cNvSpPr txBox="1"/>
            <p:nvPr/>
          </p:nvSpPr>
          <p:spPr>
            <a:xfrm>
              <a:off x="2789490" y="5174401"/>
              <a:ext cx="1044167" cy="249299"/>
            </a:xfrm>
            <a:prstGeom prst="rect">
              <a:avLst/>
            </a:prstGeom>
            <a:noFill/>
          </p:spPr>
          <p:txBody>
            <a:bodyPr wrap="square" rtlCol="0">
              <a:spAutoFit/>
            </a:bodyPr>
            <a:lstStyle/>
            <a:p>
              <a:r>
                <a:rPr lang="en-US" altLang="zh-TW" sz="1200" dirty="0" err="1" smtClean="0">
                  <a:latin typeface="Times New Roman" pitchFamily="18" charset="0"/>
                  <a:cs typeface="Times New Roman" pitchFamily="18" charset="0"/>
                </a:rPr>
                <a:t>recv</a:t>
              </a:r>
              <a:r>
                <a:rPr lang="en-US" altLang="zh-TW" sz="1200" dirty="0" smtClean="0">
                  <a:latin typeface="Times New Roman" pitchFamily="18" charset="0"/>
                  <a:cs typeface="Times New Roman" pitchFamily="18" charset="0"/>
                </a:rPr>
                <a:t> 6</a:t>
              </a:r>
              <a:endParaRPr lang="zh-TW" altLang="en-US" sz="1200" i="1" dirty="0">
                <a:latin typeface="Times New Roman" pitchFamily="18" charset="0"/>
                <a:cs typeface="Times New Roman" pitchFamily="18" charset="0"/>
              </a:endParaRPr>
            </a:p>
          </p:txBody>
        </p:sp>
        <p:sp>
          <p:nvSpPr>
            <p:cNvPr id="106" name="文字方塊 105"/>
            <p:cNvSpPr txBox="1"/>
            <p:nvPr/>
          </p:nvSpPr>
          <p:spPr>
            <a:xfrm>
              <a:off x="2789490" y="5372840"/>
              <a:ext cx="1044167" cy="249299"/>
            </a:xfrm>
            <a:prstGeom prst="rect">
              <a:avLst/>
            </a:prstGeom>
            <a:noFill/>
          </p:spPr>
          <p:txBody>
            <a:bodyPr wrap="square" rtlCol="0">
              <a:spAutoFit/>
            </a:bodyPr>
            <a:lstStyle/>
            <a:p>
              <a:r>
                <a:rPr lang="en-US" altLang="zh-TW" sz="1200" dirty="0" err="1" smtClean="0">
                  <a:latin typeface="Times New Roman" pitchFamily="18" charset="0"/>
                  <a:cs typeface="Times New Roman" pitchFamily="18" charset="0"/>
                </a:rPr>
                <a:t>recv</a:t>
              </a:r>
              <a:r>
                <a:rPr lang="en-US" altLang="zh-TW" sz="1200" dirty="0" smtClean="0">
                  <a:latin typeface="Times New Roman" pitchFamily="18" charset="0"/>
                  <a:cs typeface="Times New Roman" pitchFamily="18" charset="0"/>
                </a:rPr>
                <a:t> 7</a:t>
              </a:r>
              <a:endParaRPr lang="zh-TW" altLang="en-US" sz="1200" i="1" dirty="0">
                <a:latin typeface="Times New Roman" pitchFamily="18" charset="0"/>
                <a:cs typeface="Times New Roman" pitchFamily="18" charset="0"/>
              </a:endParaRPr>
            </a:p>
          </p:txBody>
        </p:sp>
        <p:sp>
          <p:nvSpPr>
            <p:cNvPr id="107" name="文字方塊 106"/>
            <p:cNvSpPr txBox="1"/>
            <p:nvPr/>
          </p:nvSpPr>
          <p:spPr>
            <a:xfrm>
              <a:off x="2778732" y="5600623"/>
              <a:ext cx="895718" cy="249299"/>
            </a:xfrm>
            <a:prstGeom prst="rect">
              <a:avLst/>
            </a:prstGeom>
            <a:noFill/>
          </p:spPr>
          <p:txBody>
            <a:bodyPr wrap="square" rtlCol="0">
              <a:spAutoFit/>
            </a:bodyPr>
            <a:lstStyle/>
            <a:p>
              <a:r>
                <a:rPr lang="en-US" altLang="zh-TW" sz="1200" dirty="0" smtClean="0">
                  <a:latin typeface="Times New Roman" pitchFamily="18" charset="0"/>
                  <a:cs typeface="Times New Roman" pitchFamily="18" charset="0"/>
                </a:rPr>
                <a:t>send 3</a:t>
              </a:r>
              <a:endParaRPr lang="zh-TW" altLang="en-US" sz="1200" b="1" i="1" dirty="0">
                <a:latin typeface="Times New Roman" pitchFamily="18" charset="0"/>
                <a:cs typeface="Times New Roman" pitchFamily="18" charset="0"/>
              </a:endParaRPr>
            </a:p>
          </p:txBody>
        </p:sp>
        <p:sp>
          <p:nvSpPr>
            <p:cNvPr id="111" name="矩形 110"/>
            <p:cNvSpPr/>
            <p:nvPr/>
          </p:nvSpPr>
          <p:spPr>
            <a:xfrm>
              <a:off x="695063" y="5598239"/>
              <a:ext cx="2831759" cy="209664"/>
            </a:xfrm>
            <a:prstGeom prst="rect">
              <a:avLst/>
            </a:prstGeom>
            <a:noFill/>
            <a:ln w="28575" cap="flat" cmpd="sng" algn="ctr">
              <a:solidFill>
                <a:srgbClr val="FFC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noFill/>
                <a:effectLst/>
                <a:uLnTx/>
                <a:uFillTx/>
                <a:latin typeface="Calibri"/>
                <a:ea typeface="新細明體"/>
                <a:cs typeface="+mn-cs"/>
              </a:endParaRPr>
            </a:p>
          </p:txBody>
        </p:sp>
        <p:grpSp>
          <p:nvGrpSpPr>
            <p:cNvPr id="113" name="群組 112"/>
            <p:cNvGrpSpPr/>
            <p:nvPr/>
          </p:nvGrpSpPr>
          <p:grpSpPr>
            <a:xfrm>
              <a:off x="3526823" y="4894388"/>
              <a:ext cx="1151411" cy="813709"/>
              <a:chOff x="3699408" y="3532911"/>
              <a:chExt cx="808167" cy="714892"/>
            </a:xfrm>
          </p:grpSpPr>
          <p:sp>
            <p:nvSpPr>
              <p:cNvPr id="114" name="右大括弧 113"/>
              <p:cNvSpPr/>
              <p:nvPr/>
            </p:nvSpPr>
            <p:spPr bwMode="auto">
              <a:xfrm>
                <a:off x="3699408" y="3532911"/>
                <a:ext cx="82882" cy="714892"/>
              </a:xfrm>
              <a:prstGeom prst="rightBrace">
                <a:avLst/>
              </a:prstGeom>
              <a:noFill/>
              <a:ln w="28575">
                <a:solidFill>
                  <a:schemeClr val="tx2"/>
                </a:solidFill>
              </a:ln>
              <a:effectLst>
                <a:outerShdw blurRad="50800" dist="38100" dir="5400000" algn="t" rotWithShape="0">
                  <a:prstClr val="black">
                    <a:alpha val="40000"/>
                  </a:prstClr>
                </a:outerShdw>
              </a:effec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zh-TW" altLang="en-US" sz="2000" b="0" i="0" u="none" strike="noStrike" cap="none" normalizeH="0" baseline="0" dirty="0" smtClean="0">
                  <a:ln>
                    <a:noFill/>
                  </a:ln>
                  <a:solidFill>
                    <a:schemeClr val="tx1"/>
                  </a:solidFill>
                  <a:effectLst/>
                  <a:latin typeface="Arial" charset="0"/>
                </a:endParaRPr>
              </a:p>
            </p:txBody>
          </p:sp>
          <p:sp>
            <p:nvSpPr>
              <p:cNvPr id="115" name="文字方塊 114"/>
              <p:cNvSpPr txBox="1"/>
              <p:nvPr/>
            </p:nvSpPr>
            <p:spPr>
              <a:xfrm>
                <a:off x="3752240" y="3678467"/>
                <a:ext cx="755335" cy="249299"/>
              </a:xfrm>
              <a:prstGeom prst="rect">
                <a:avLst/>
              </a:prstGeom>
              <a:noFill/>
            </p:spPr>
            <p:txBody>
              <a:bodyPr wrap="none" rtlCol="0">
                <a:spAutoFit/>
              </a:bodyPr>
              <a:lstStyle/>
              <a:p>
                <a:r>
                  <a:rPr lang="en-US" altLang="zh-TW" sz="1200" dirty="0" smtClean="0">
                    <a:latin typeface="Times New Roman" pitchFamily="18" charset="0"/>
                    <a:cs typeface="Times New Roman" pitchFamily="18" charset="0"/>
                  </a:rPr>
                  <a:t>Interval </a:t>
                </a:r>
                <a:r>
                  <a:rPr lang="en-US" altLang="zh-TW" sz="1200" i="1" dirty="0" smtClean="0">
                    <a:latin typeface="Times New Roman" pitchFamily="18" charset="0"/>
                    <a:cs typeface="Times New Roman" pitchFamily="18" charset="0"/>
                  </a:rPr>
                  <a:t>I</a:t>
                </a:r>
                <a:endParaRPr lang="zh-TW" altLang="en-US" sz="1200" i="1" dirty="0">
                  <a:latin typeface="Times New Roman" pitchFamily="18" charset="0"/>
                  <a:cs typeface="Times New Roman" pitchFamily="18" charset="0"/>
                </a:endParaRPr>
              </a:p>
            </p:txBody>
          </p:sp>
        </p:grpSp>
        <p:sp>
          <p:nvSpPr>
            <p:cNvPr id="121" name="矩形 120"/>
            <p:cNvSpPr/>
            <p:nvPr/>
          </p:nvSpPr>
          <p:spPr>
            <a:xfrm>
              <a:off x="700080" y="4897254"/>
              <a:ext cx="2823340" cy="703369"/>
            </a:xfrm>
            <a:prstGeom prst="rect">
              <a:avLst/>
            </a:prstGeom>
            <a:solidFill>
              <a:srgbClr val="FFC000">
                <a:alpha val="50196"/>
              </a:srgbClr>
            </a:solidFill>
            <a:ln w="28575" cap="flat" cmpd="sng" algn="ctr">
              <a:solidFill>
                <a:srgbClr val="FFC000"/>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1" i="1" u="none" strike="noStrike" kern="0" cap="none" spc="0" normalizeH="0" baseline="0" noProof="0" dirty="0" smtClean="0">
                <a:ln>
                  <a:noFill/>
                </a:ln>
                <a:solidFill>
                  <a:schemeClr val="tx2"/>
                </a:solidFill>
                <a:effectLst/>
                <a:uLnTx/>
                <a:uFillTx/>
                <a:latin typeface="Times New Roman" pitchFamily="18" charset="0"/>
                <a:ea typeface="新細明體"/>
                <a:cs typeface="Times New Roman" pitchFamily="18" charset="0"/>
              </a:endParaRPr>
            </a:p>
          </p:txBody>
        </p:sp>
      </p:grpSp>
      <p:grpSp>
        <p:nvGrpSpPr>
          <p:cNvPr id="22" name="群組 21"/>
          <p:cNvGrpSpPr/>
          <p:nvPr/>
        </p:nvGrpSpPr>
        <p:grpSpPr>
          <a:xfrm>
            <a:off x="690200" y="3508007"/>
            <a:ext cx="3994349" cy="1038109"/>
            <a:chOff x="690200" y="3508007"/>
            <a:chExt cx="3994349" cy="1038109"/>
          </a:xfrm>
        </p:grpSpPr>
        <p:cxnSp>
          <p:nvCxnSpPr>
            <p:cNvPr id="93" name="直線單箭頭接點 92"/>
            <p:cNvCxnSpPr/>
            <p:nvPr/>
          </p:nvCxnSpPr>
          <p:spPr bwMode="auto">
            <a:xfrm>
              <a:off x="1184375" y="3546220"/>
              <a:ext cx="1553957" cy="293581"/>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00" name="直線單箭頭接點 99"/>
            <p:cNvCxnSpPr/>
            <p:nvPr/>
          </p:nvCxnSpPr>
          <p:spPr bwMode="auto">
            <a:xfrm>
              <a:off x="1709261" y="3856515"/>
              <a:ext cx="1032871" cy="16997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01" name="直線單箭頭接點 100"/>
            <p:cNvCxnSpPr/>
            <p:nvPr/>
          </p:nvCxnSpPr>
          <p:spPr bwMode="auto">
            <a:xfrm flipH="1">
              <a:off x="2233541" y="4328791"/>
              <a:ext cx="497435" cy="2173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8" name="文字方塊 107"/>
            <p:cNvSpPr txBox="1"/>
            <p:nvPr/>
          </p:nvSpPr>
          <p:spPr>
            <a:xfrm>
              <a:off x="2790414" y="3680315"/>
              <a:ext cx="1044167" cy="249299"/>
            </a:xfrm>
            <a:prstGeom prst="rect">
              <a:avLst/>
            </a:prstGeom>
            <a:noFill/>
          </p:spPr>
          <p:txBody>
            <a:bodyPr wrap="square" rtlCol="0">
              <a:spAutoFit/>
            </a:bodyPr>
            <a:lstStyle/>
            <a:p>
              <a:r>
                <a:rPr lang="en-US" altLang="zh-TW" sz="1200" dirty="0" err="1" smtClean="0">
                  <a:latin typeface="Times New Roman" pitchFamily="18" charset="0"/>
                  <a:cs typeface="Times New Roman" pitchFamily="18" charset="0"/>
                </a:rPr>
                <a:t>recv</a:t>
              </a:r>
              <a:r>
                <a:rPr lang="zh-TW" altLang="en-US" sz="1200" dirty="0" smtClean="0">
                  <a:latin typeface="Times New Roman" pitchFamily="18" charset="0"/>
                  <a:cs typeface="Times New Roman" pitchFamily="18" charset="0"/>
                </a:rPr>
                <a:t> </a:t>
              </a:r>
              <a:r>
                <a:rPr lang="en-US" altLang="zh-TW" sz="1200" dirty="0" smtClean="0">
                  <a:latin typeface="Times New Roman" pitchFamily="18" charset="0"/>
                  <a:cs typeface="Times New Roman" pitchFamily="18" charset="0"/>
                </a:rPr>
                <a:t>3</a:t>
              </a:r>
              <a:endParaRPr lang="zh-TW" altLang="en-US" sz="1200" i="1" dirty="0">
                <a:latin typeface="Times New Roman" pitchFamily="18" charset="0"/>
                <a:cs typeface="Times New Roman" pitchFamily="18" charset="0"/>
              </a:endParaRPr>
            </a:p>
          </p:txBody>
        </p:sp>
        <p:sp>
          <p:nvSpPr>
            <p:cNvPr id="109" name="文字方塊 108"/>
            <p:cNvSpPr txBox="1"/>
            <p:nvPr/>
          </p:nvSpPr>
          <p:spPr>
            <a:xfrm>
              <a:off x="2806563" y="3923358"/>
              <a:ext cx="1044167" cy="249299"/>
            </a:xfrm>
            <a:prstGeom prst="rect">
              <a:avLst/>
            </a:prstGeom>
            <a:noFill/>
          </p:spPr>
          <p:txBody>
            <a:bodyPr wrap="square" rtlCol="0">
              <a:spAutoFit/>
            </a:bodyPr>
            <a:lstStyle/>
            <a:p>
              <a:r>
                <a:rPr lang="en-US" altLang="zh-TW" sz="1200" dirty="0" err="1" smtClean="0">
                  <a:latin typeface="Times New Roman" pitchFamily="18" charset="0"/>
                  <a:cs typeface="Times New Roman" pitchFamily="18" charset="0"/>
                </a:rPr>
                <a:t>recv</a:t>
              </a:r>
              <a:r>
                <a:rPr lang="zh-TW" altLang="en-US" sz="1200" dirty="0" smtClean="0">
                  <a:latin typeface="Times New Roman" pitchFamily="18" charset="0"/>
                  <a:cs typeface="Times New Roman" pitchFamily="18" charset="0"/>
                </a:rPr>
                <a:t> </a:t>
              </a:r>
              <a:r>
                <a:rPr lang="en-US" altLang="zh-TW" sz="1200" dirty="0" smtClean="0">
                  <a:latin typeface="Times New Roman" pitchFamily="18" charset="0"/>
                  <a:cs typeface="Times New Roman" pitchFamily="18" charset="0"/>
                </a:rPr>
                <a:t>4</a:t>
              </a:r>
              <a:endParaRPr lang="zh-TW" altLang="en-US" sz="1200" i="1" dirty="0">
                <a:latin typeface="Times New Roman" pitchFamily="18" charset="0"/>
                <a:cs typeface="Times New Roman" pitchFamily="18" charset="0"/>
              </a:endParaRPr>
            </a:p>
          </p:txBody>
        </p:sp>
        <p:sp>
          <p:nvSpPr>
            <p:cNvPr id="110" name="文字方塊 109"/>
            <p:cNvSpPr txBox="1"/>
            <p:nvPr/>
          </p:nvSpPr>
          <p:spPr>
            <a:xfrm>
              <a:off x="2785047" y="4194670"/>
              <a:ext cx="895718" cy="249299"/>
            </a:xfrm>
            <a:prstGeom prst="rect">
              <a:avLst/>
            </a:prstGeom>
            <a:noFill/>
          </p:spPr>
          <p:txBody>
            <a:bodyPr wrap="square" rtlCol="0">
              <a:spAutoFit/>
            </a:bodyPr>
            <a:lstStyle/>
            <a:p>
              <a:r>
                <a:rPr lang="en-US" altLang="zh-TW" sz="1200" dirty="0" smtClean="0">
                  <a:latin typeface="Times New Roman" pitchFamily="18" charset="0"/>
                  <a:cs typeface="Times New Roman" pitchFamily="18" charset="0"/>
                </a:rPr>
                <a:t>send 2</a:t>
              </a:r>
              <a:endParaRPr lang="zh-TW" altLang="en-US" sz="1200" b="1" i="1" dirty="0">
                <a:latin typeface="Times New Roman" pitchFamily="18" charset="0"/>
                <a:cs typeface="Times New Roman" pitchFamily="18" charset="0"/>
              </a:endParaRPr>
            </a:p>
          </p:txBody>
        </p:sp>
        <p:sp>
          <p:nvSpPr>
            <p:cNvPr id="112" name="矩形 111"/>
            <p:cNvSpPr/>
            <p:nvPr/>
          </p:nvSpPr>
          <p:spPr>
            <a:xfrm>
              <a:off x="709798" y="4211376"/>
              <a:ext cx="2806501" cy="209664"/>
            </a:xfrm>
            <a:prstGeom prst="rect">
              <a:avLst/>
            </a:prstGeom>
            <a:noFill/>
            <a:ln w="28575" cap="flat" cmpd="sng" algn="ctr">
              <a:solidFill>
                <a:srgbClr val="FFC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noFill/>
                <a:effectLst/>
                <a:uLnTx/>
                <a:uFillTx/>
                <a:latin typeface="Calibri"/>
                <a:ea typeface="新細明體"/>
                <a:cs typeface="+mn-cs"/>
              </a:endParaRPr>
            </a:p>
          </p:txBody>
        </p:sp>
        <p:grpSp>
          <p:nvGrpSpPr>
            <p:cNvPr id="116" name="群組 115"/>
            <p:cNvGrpSpPr/>
            <p:nvPr/>
          </p:nvGrpSpPr>
          <p:grpSpPr>
            <a:xfrm>
              <a:off x="3533138" y="3508007"/>
              <a:ext cx="1151411" cy="836830"/>
              <a:chOff x="3699408" y="3532911"/>
              <a:chExt cx="808167" cy="714892"/>
            </a:xfrm>
          </p:grpSpPr>
          <p:sp>
            <p:nvSpPr>
              <p:cNvPr id="117" name="右大括弧 116"/>
              <p:cNvSpPr/>
              <p:nvPr/>
            </p:nvSpPr>
            <p:spPr bwMode="auto">
              <a:xfrm>
                <a:off x="3699408" y="3532911"/>
                <a:ext cx="82882" cy="714892"/>
              </a:xfrm>
              <a:prstGeom prst="rightBrace">
                <a:avLst/>
              </a:prstGeom>
              <a:noFill/>
              <a:ln w="28575">
                <a:solidFill>
                  <a:schemeClr val="tx2"/>
                </a:solidFill>
              </a:ln>
              <a:effectLst>
                <a:outerShdw blurRad="50800" dist="38100" dir="5400000" algn="t" rotWithShape="0">
                  <a:prstClr val="black">
                    <a:alpha val="40000"/>
                  </a:prstClr>
                </a:outerShdw>
              </a:effec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zh-TW" altLang="en-US" sz="2000" b="0" i="0" u="none" strike="noStrike" cap="none" normalizeH="0" baseline="0" dirty="0" smtClean="0">
                  <a:ln>
                    <a:noFill/>
                  </a:ln>
                  <a:solidFill>
                    <a:schemeClr val="tx1"/>
                  </a:solidFill>
                  <a:effectLst/>
                  <a:latin typeface="Arial" charset="0"/>
                </a:endParaRPr>
              </a:p>
            </p:txBody>
          </p:sp>
          <p:sp>
            <p:nvSpPr>
              <p:cNvPr id="118" name="文字方塊 117"/>
              <p:cNvSpPr txBox="1"/>
              <p:nvPr/>
            </p:nvSpPr>
            <p:spPr>
              <a:xfrm>
                <a:off x="3752240" y="3678467"/>
                <a:ext cx="755335" cy="249299"/>
              </a:xfrm>
              <a:prstGeom prst="rect">
                <a:avLst/>
              </a:prstGeom>
              <a:noFill/>
            </p:spPr>
            <p:txBody>
              <a:bodyPr wrap="none" rtlCol="0">
                <a:spAutoFit/>
              </a:bodyPr>
              <a:lstStyle/>
              <a:p>
                <a:r>
                  <a:rPr lang="en-US" altLang="zh-TW" sz="1200" dirty="0" smtClean="0">
                    <a:latin typeface="Times New Roman" pitchFamily="18" charset="0"/>
                    <a:cs typeface="Times New Roman" pitchFamily="18" charset="0"/>
                  </a:rPr>
                  <a:t>Interval </a:t>
                </a:r>
                <a:r>
                  <a:rPr lang="en-US" altLang="zh-TW" sz="1200" i="1" dirty="0" smtClean="0">
                    <a:latin typeface="Times New Roman" pitchFamily="18" charset="0"/>
                    <a:cs typeface="Times New Roman" pitchFamily="18" charset="0"/>
                  </a:rPr>
                  <a:t>I</a:t>
                </a:r>
                <a:endParaRPr lang="zh-TW" altLang="en-US" sz="1200" i="1" dirty="0">
                  <a:latin typeface="Times New Roman" pitchFamily="18" charset="0"/>
                  <a:cs typeface="Times New Roman" pitchFamily="18" charset="0"/>
                </a:endParaRPr>
              </a:p>
            </p:txBody>
          </p:sp>
        </p:grpSp>
        <p:sp>
          <p:nvSpPr>
            <p:cNvPr id="122" name="矩形 121"/>
            <p:cNvSpPr/>
            <p:nvPr/>
          </p:nvSpPr>
          <p:spPr>
            <a:xfrm>
              <a:off x="690200" y="3509021"/>
              <a:ext cx="2823340" cy="703369"/>
            </a:xfrm>
            <a:prstGeom prst="rect">
              <a:avLst/>
            </a:prstGeom>
            <a:solidFill>
              <a:srgbClr val="FFC000">
                <a:alpha val="50196"/>
              </a:srgbClr>
            </a:solidFill>
            <a:ln w="28575" cap="flat" cmpd="sng" algn="ctr">
              <a:solidFill>
                <a:srgbClr val="FFC000"/>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1" i="1" u="none" strike="noStrike" kern="0" cap="none" spc="0" normalizeH="0" baseline="0" noProof="0" dirty="0" smtClean="0">
                <a:ln>
                  <a:noFill/>
                </a:ln>
                <a:solidFill>
                  <a:schemeClr val="tx2"/>
                </a:solidFill>
                <a:effectLst/>
                <a:uLnTx/>
                <a:uFillTx/>
                <a:latin typeface="Times New Roman" pitchFamily="18" charset="0"/>
                <a:ea typeface="新細明體"/>
                <a:cs typeface="Times New Roman" pitchFamily="18" charset="0"/>
              </a:endParaRPr>
            </a:p>
          </p:txBody>
        </p:sp>
      </p:grpSp>
      <p:graphicFrame>
        <p:nvGraphicFramePr>
          <p:cNvPr id="123" name="內容版面配置區 3"/>
          <p:cNvGraphicFramePr>
            <a:graphicFrameLocks/>
          </p:cNvGraphicFramePr>
          <p:nvPr>
            <p:extLst>
              <p:ext uri="{D42A27DB-BD31-4B8C-83A1-F6EECF244321}">
                <p14:modId xmlns:p14="http://schemas.microsoft.com/office/powerpoint/2010/main" val="2614869999"/>
              </p:ext>
            </p:extLst>
          </p:nvPr>
        </p:nvGraphicFramePr>
        <p:xfrm>
          <a:off x="5383837" y="4943808"/>
          <a:ext cx="2878079" cy="513948"/>
        </p:xfrm>
        <a:graphic>
          <a:graphicData uri="http://schemas.openxmlformats.org/drawingml/2006/table">
            <a:tbl>
              <a:tblPr firstRow="1" bandRow="1"/>
              <a:tblGrid>
                <a:gridCol w="400753"/>
                <a:gridCol w="400753"/>
                <a:gridCol w="400753"/>
                <a:gridCol w="400753"/>
                <a:gridCol w="1275067"/>
              </a:tblGrid>
              <a:tr h="256974">
                <a:tc gridSpan="4">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altLang="zh-TW" sz="1200" dirty="0" smtClean="0">
                          <a:solidFill>
                            <a:schemeClr val="bg1"/>
                          </a:solidFill>
                          <a:latin typeface="Times New Roman" pitchFamily="18" charset="0"/>
                        </a:rPr>
                        <a:t>Packets Dependencies</a:t>
                      </a:r>
                      <a:endParaRPr lang="zh-TW" altLang="en-US" sz="1200" dirty="0">
                        <a:solidFill>
                          <a:schemeClr val="bg1"/>
                        </a:solidFill>
                        <a:latin typeface="Times New Roman" pitchFamily="18" charset="0"/>
                      </a:endParaRPr>
                    </a:p>
                  </a:txBody>
                  <a:tcPr marL="63363" marR="63363" marT="31682" marB="31682">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altLang="zh-TW" sz="1200" dirty="0" smtClean="0">
                          <a:solidFill>
                            <a:schemeClr val="bg1"/>
                          </a:solidFill>
                          <a:latin typeface="Times New Roman" pitchFamily="18" charset="0"/>
                        </a:rPr>
                        <a:t>Injection</a:t>
                      </a:r>
                      <a:r>
                        <a:rPr lang="en-US" altLang="zh-TW" sz="1200" baseline="0" dirty="0" smtClean="0">
                          <a:solidFill>
                            <a:schemeClr val="bg1"/>
                          </a:solidFill>
                          <a:latin typeface="Times New Roman" pitchFamily="18" charset="0"/>
                        </a:rPr>
                        <a:t> Info.</a:t>
                      </a:r>
                      <a:endParaRPr lang="zh-TW" altLang="en-US" sz="1200" dirty="0">
                        <a:solidFill>
                          <a:schemeClr val="bg1"/>
                        </a:solidFill>
                        <a:latin typeface="Times New Roman" pitchFamily="18" charset="0"/>
                      </a:endParaRPr>
                    </a:p>
                  </a:txBody>
                  <a:tcPr marL="63363" marR="63363" marT="31682" marB="31682">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25697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1200" dirty="0" smtClean="0">
                          <a:latin typeface="Times New Roman" pitchFamily="18" charset="0"/>
                          <a:cs typeface="Times New Roman" pitchFamily="18" charset="0"/>
                        </a:rPr>
                        <a:t>1</a:t>
                      </a:r>
                      <a:endParaRPr lang="zh-TW" altLang="en-US" sz="1200" dirty="0">
                        <a:latin typeface="Times New Roman" pitchFamily="18" charset="0"/>
                        <a:cs typeface="Times New Roman" pitchFamily="18" charset="0"/>
                      </a:endParaRPr>
                    </a:p>
                  </a:txBody>
                  <a:tcPr marL="63363" marR="63363" marT="31682" marB="31682">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1200" dirty="0" smtClean="0">
                          <a:latin typeface="Times New Roman" pitchFamily="18" charset="0"/>
                          <a:cs typeface="Times New Roman" pitchFamily="18" charset="0"/>
                        </a:rPr>
                        <a:t>1</a:t>
                      </a:r>
                      <a:endParaRPr lang="zh-TW" altLang="en-US" sz="1200" dirty="0">
                        <a:latin typeface="Times New Roman" pitchFamily="18" charset="0"/>
                        <a:cs typeface="Times New Roman" pitchFamily="18" charset="0"/>
                      </a:endParaRPr>
                    </a:p>
                  </a:txBody>
                  <a:tcPr marL="63363" marR="63363" marT="31682" marB="31682">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1200" dirty="0" smtClean="0">
                          <a:latin typeface="Times New Roman" pitchFamily="18" charset="0"/>
                          <a:cs typeface="Times New Roman" pitchFamily="18" charset="0"/>
                        </a:rPr>
                        <a:t>1</a:t>
                      </a:r>
                      <a:endParaRPr lang="zh-TW" altLang="en-US" sz="1200" dirty="0">
                        <a:latin typeface="Times New Roman" pitchFamily="18" charset="0"/>
                        <a:cs typeface="Times New Roman" pitchFamily="18" charset="0"/>
                      </a:endParaRPr>
                    </a:p>
                  </a:txBody>
                  <a:tcPr marL="63363" marR="63363" marT="31682" marB="31682">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1200" dirty="0" smtClean="0">
                          <a:latin typeface="Times New Roman" pitchFamily="18" charset="0"/>
                          <a:cs typeface="Times New Roman" pitchFamily="18" charset="0"/>
                        </a:rPr>
                        <a:t>0</a:t>
                      </a:r>
                      <a:endParaRPr lang="zh-TW" altLang="en-US" sz="1200" dirty="0">
                        <a:latin typeface="Times New Roman" pitchFamily="18" charset="0"/>
                        <a:cs typeface="Times New Roman" pitchFamily="18" charset="0"/>
                      </a:endParaRPr>
                    </a:p>
                  </a:txBody>
                  <a:tcPr marL="63363" marR="63363" marT="31682" marB="31682">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1200" dirty="0" smtClean="0">
                          <a:latin typeface="Times New Roman" pitchFamily="18" charset="0"/>
                          <a:cs typeface="Times New Roman" pitchFamily="18" charset="0"/>
                        </a:rPr>
                        <a:t>(2, flit counts)</a:t>
                      </a:r>
                      <a:endParaRPr lang="zh-TW" altLang="en-US" sz="1200" dirty="0">
                        <a:latin typeface="Times New Roman" pitchFamily="18" charset="0"/>
                        <a:cs typeface="Times New Roman" pitchFamily="18" charset="0"/>
                      </a:endParaRPr>
                    </a:p>
                  </a:txBody>
                  <a:tcPr marL="63363" marR="63363" marT="31682" marB="31682">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bl>
          </a:graphicData>
        </a:graphic>
      </p:graphicFrame>
      <p:graphicFrame>
        <p:nvGraphicFramePr>
          <p:cNvPr id="124" name="內容版面配置區 3"/>
          <p:cNvGraphicFramePr>
            <a:graphicFrameLocks/>
          </p:cNvGraphicFramePr>
          <p:nvPr>
            <p:extLst>
              <p:ext uri="{D42A27DB-BD31-4B8C-83A1-F6EECF244321}">
                <p14:modId xmlns:p14="http://schemas.microsoft.com/office/powerpoint/2010/main" val="2014993147"/>
              </p:ext>
            </p:extLst>
          </p:nvPr>
        </p:nvGraphicFramePr>
        <p:xfrm>
          <a:off x="5383837" y="3477780"/>
          <a:ext cx="2878079" cy="513948"/>
        </p:xfrm>
        <a:graphic>
          <a:graphicData uri="http://schemas.openxmlformats.org/drawingml/2006/table">
            <a:tbl>
              <a:tblPr firstRow="1" bandRow="1"/>
              <a:tblGrid>
                <a:gridCol w="400753"/>
                <a:gridCol w="400753"/>
                <a:gridCol w="400753"/>
                <a:gridCol w="400753"/>
                <a:gridCol w="1275067"/>
              </a:tblGrid>
              <a:tr h="256974">
                <a:tc gridSpan="4">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altLang="zh-TW" sz="1200" dirty="0" smtClean="0">
                          <a:solidFill>
                            <a:schemeClr val="bg1"/>
                          </a:solidFill>
                          <a:latin typeface="Times New Roman" pitchFamily="18" charset="0"/>
                        </a:rPr>
                        <a:t>Packets Dependencies</a:t>
                      </a:r>
                      <a:endParaRPr lang="zh-TW" altLang="en-US" sz="1200" dirty="0">
                        <a:solidFill>
                          <a:schemeClr val="bg1"/>
                        </a:solidFill>
                        <a:latin typeface="Times New Roman" pitchFamily="18" charset="0"/>
                      </a:endParaRPr>
                    </a:p>
                  </a:txBody>
                  <a:tcPr marL="63363" marR="63363" marT="31682" marB="31682">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altLang="zh-TW" sz="1200" dirty="0" smtClean="0">
                          <a:solidFill>
                            <a:schemeClr val="bg1"/>
                          </a:solidFill>
                          <a:latin typeface="Times New Roman" pitchFamily="18" charset="0"/>
                        </a:rPr>
                        <a:t>Injection</a:t>
                      </a:r>
                      <a:r>
                        <a:rPr lang="en-US" altLang="zh-TW" sz="1200" baseline="0" dirty="0" smtClean="0">
                          <a:solidFill>
                            <a:schemeClr val="bg1"/>
                          </a:solidFill>
                          <a:latin typeface="Times New Roman" pitchFamily="18" charset="0"/>
                        </a:rPr>
                        <a:t> Info.</a:t>
                      </a:r>
                      <a:endParaRPr lang="zh-TW" altLang="en-US" sz="1200" dirty="0">
                        <a:solidFill>
                          <a:schemeClr val="bg1"/>
                        </a:solidFill>
                        <a:latin typeface="Times New Roman" pitchFamily="18" charset="0"/>
                      </a:endParaRPr>
                    </a:p>
                  </a:txBody>
                  <a:tcPr marL="63363" marR="63363" marT="31682" marB="31682">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25697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1200" dirty="0" smtClean="0">
                          <a:latin typeface="Times New Roman" pitchFamily="18" charset="0"/>
                          <a:cs typeface="Times New Roman" pitchFamily="18" charset="0"/>
                        </a:rPr>
                        <a:t>1</a:t>
                      </a:r>
                      <a:endParaRPr lang="zh-TW" altLang="en-US" sz="1200" dirty="0">
                        <a:latin typeface="Times New Roman" pitchFamily="18" charset="0"/>
                        <a:cs typeface="Times New Roman" pitchFamily="18" charset="0"/>
                      </a:endParaRPr>
                    </a:p>
                  </a:txBody>
                  <a:tcPr marL="63363" marR="63363" marT="31682" marB="31682">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1200" dirty="0" smtClean="0">
                          <a:latin typeface="Times New Roman" pitchFamily="18" charset="0"/>
                          <a:cs typeface="Times New Roman" pitchFamily="18" charset="0"/>
                        </a:rPr>
                        <a:t>1</a:t>
                      </a:r>
                      <a:endParaRPr lang="zh-TW" altLang="en-US" sz="1200" dirty="0">
                        <a:latin typeface="Times New Roman" pitchFamily="18" charset="0"/>
                        <a:cs typeface="Times New Roman" pitchFamily="18" charset="0"/>
                      </a:endParaRPr>
                    </a:p>
                  </a:txBody>
                  <a:tcPr marL="63363" marR="63363" marT="31682" marB="31682">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1200" dirty="0" smtClean="0">
                          <a:latin typeface="Times New Roman" pitchFamily="18" charset="0"/>
                          <a:cs typeface="Times New Roman" pitchFamily="18" charset="0"/>
                        </a:rPr>
                        <a:t>0</a:t>
                      </a:r>
                      <a:endParaRPr lang="zh-TW" altLang="en-US" sz="1200" dirty="0">
                        <a:latin typeface="Times New Roman" pitchFamily="18" charset="0"/>
                        <a:cs typeface="Times New Roman" pitchFamily="18" charset="0"/>
                      </a:endParaRPr>
                    </a:p>
                  </a:txBody>
                  <a:tcPr marL="63363" marR="63363" marT="31682" marB="31682">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1200" dirty="0" smtClean="0">
                          <a:latin typeface="Times New Roman" pitchFamily="18" charset="0"/>
                          <a:cs typeface="Times New Roman" pitchFamily="18" charset="0"/>
                        </a:rPr>
                        <a:t>0</a:t>
                      </a:r>
                      <a:endParaRPr lang="zh-TW" altLang="en-US" sz="1200" dirty="0">
                        <a:latin typeface="Times New Roman" pitchFamily="18" charset="0"/>
                        <a:cs typeface="Times New Roman" pitchFamily="18" charset="0"/>
                      </a:endParaRPr>
                    </a:p>
                  </a:txBody>
                  <a:tcPr marL="63363" marR="63363" marT="31682" marB="31682">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1200" dirty="0" smtClean="0">
                          <a:latin typeface="Times New Roman" pitchFamily="18" charset="0"/>
                          <a:cs typeface="Times New Roman" pitchFamily="18" charset="0"/>
                        </a:rPr>
                        <a:t>(3, flit counts)</a:t>
                      </a:r>
                      <a:endParaRPr lang="zh-TW" altLang="en-US" sz="1200" dirty="0">
                        <a:latin typeface="Times New Roman" pitchFamily="18" charset="0"/>
                        <a:cs typeface="Times New Roman" pitchFamily="18" charset="0"/>
                      </a:endParaRPr>
                    </a:p>
                  </a:txBody>
                  <a:tcPr marL="63363" marR="63363" marT="31682" marB="31682">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bl>
          </a:graphicData>
        </a:graphic>
      </p:graphicFrame>
      <p:cxnSp>
        <p:nvCxnSpPr>
          <p:cNvPr id="125" name="直線單箭頭接點 124"/>
          <p:cNvCxnSpPr/>
          <p:nvPr/>
        </p:nvCxnSpPr>
        <p:spPr bwMode="auto">
          <a:xfrm>
            <a:off x="4430127" y="5148976"/>
            <a:ext cx="734111" cy="0"/>
          </a:xfrm>
          <a:prstGeom prst="straightConnector1">
            <a:avLst/>
          </a:prstGeom>
          <a:noFill/>
          <a:ln w="57150">
            <a:solidFill>
              <a:srgbClr val="FF0000"/>
            </a:solidFill>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矩形 20"/>
          <p:cNvSpPr/>
          <p:nvPr/>
        </p:nvSpPr>
        <p:spPr bwMode="auto">
          <a:xfrm>
            <a:off x="5126179" y="1781386"/>
            <a:ext cx="3490696" cy="2547405"/>
          </a:xfrm>
          <a:prstGeom prst="rect">
            <a:avLst/>
          </a:prstGeom>
          <a:noFill/>
          <a:ln w="25400" cap="flat" cmpd="sng" algn="ctr">
            <a:solidFill>
              <a:srgbClr val="00B05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zh-TW" altLang="en-US" sz="2000" b="0" i="0" u="none" strike="noStrike" cap="none" normalizeH="0" baseline="0" smtClean="0">
              <a:ln>
                <a:noFill/>
              </a:ln>
              <a:solidFill>
                <a:schemeClr val="tx1"/>
              </a:solidFill>
              <a:effectLst/>
              <a:latin typeface="Arial" charset="0"/>
            </a:endParaRPr>
          </a:p>
        </p:txBody>
      </p:sp>
      <p:sp>
        <p:nvSpPr>
          <p:cNvPr id="126" name="矩形 125"/>
          <p:cNvSpPr/>
          <p:nvPr/>
        </p:nvSpPr>
        <p:spPr bwMode="auto">
          <a:xfrm>
            <a:off x="7013986" y="1969908"/>
            <a:ext cx="1290918" cy="2088000"/>
          </a:xfrm>
          <a:prstGeom prst="rect">
            <a:avLst/>
          </a:prstGeom>
          <a:noFill/>
          <a:ln w="25400" cap="flat" cmpd="sng" algn="ctr">
            <a:solidFill>
              <a:srgbClr val="00B05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zh-TW" altLang="en-US" sz="2000" b="0" i="0" u="none" strike="noStrike" cap="none" normalizeH="0" baseline="0" smtClean="0">
              <a:ln>
                <a:noFill/>
              </a:ln>
              <a:solidFill>
                <a:schemeClr val="tx1"/>
              </a:solidFill>
              <a:effectLst/>
              <a:latin typeface="Arial" charset="0"/>
            </a:endParaRPr>
          </a:p>
        </p:txBody>
      </p:sp>
      <p:graphicFrame>
        <p:nvGraphicFramePr>
          <p:cNvPr id="127" name="內容版面配置區 3"/>
          <p:cNvGraphicFramePr>
            <a:graphicFrameLocks/>
          </p:cNvGraphicFramePr>
          <p:nvPr>
            <p:extLst>
              <p:ext uri="{D42A27DB-BD31-4B8C-83A1-F6EECF244321}">
                <p14:modId xmlns:p14="http://schemas.microsoft.com/office/powerpoint/2010/main" val="1371228608"/>
              </p:ext>
            </p:extLst>
          </p:nvPr>
        </p:nvGraphicFramePr>
        <p:xfrm>
          <a:off x="5185793" y="2600769"/>
          <a:ext cx="3377713" cy="603170"/>
        </p:xfrm>
        <a:graphic>
          <a:graphicData uri="http://schemas.openxmlformats.org/drawingml/2006/table">
            <a:tbl>
              <a:tblPr firstRow="1" bandRow="1"/>
              <a:tblGrid>
                <a:gridCol w="470324"/>
                <a:gridCol w="470324"/>
                <a:gridCol w="470324"/>
                <a:gridCol w="470324"/>
                <a:gridCol w="1496417"/>
              </a:tblGrid>
              <a:tr h="301585">
                <a:tc gridSpan="4">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altLang="zh-TW" sz="1400" dirty="0" smtClean="0">
                          <a:solidFill>
                            <a:schemeClr val="bg1"/>
                          </a:solidFill>
                          <a:latin typeface="Times New Roman" pitchFamily="18" charset="0"/>
                        </a:rPr>
                        <a:t>Packets Dependencies</a:t>
                      </a:r>
                      <a:endParaRPr lang="zh-TW" altLang="en-US" sz="1400" dirty="0">
                        <a:solidFill>
                          <a:schemeClr val="bg1"/>
                        </a:solidFill>
                        <a:latin typeface="Times New Roman" pitchFamily="18" charset="0"/>
                      </a:endParaRPr>
                    </a:p>
                  </a:txBody>
                  <a:tcPr marL="74362" marR="74362" marT="37183" marB="37183">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altLang="zh-TW" sz="1400" dirty="0" smtClean="0">
                          <a:solidFill>
                            <a:schemeClr val="bg1"/>
                          </a:solidFill>
                          <a:latin typeface="Times New Roman" pitchFamily="18" charset="0"/>
                        </a:rPr>
                        <a:t>Injection</a:t>
                      </a:r>
                      <a:r>
                        <a:rPr lang="en-US" altLang="zh-TW" sz="1400" baseline="0" dirty="0" smtClean="0">
                          <a:solidFill>
                            <a:schemeClr val="bg1"/>
                          </a:solidFill>
                          <a:latin typeface="Times New Roman" pitchFamily="18" charset="0"/>
                        </a:rPr>
                        <a:t> Info.</a:t>
                      </a:r>
                      <a:endParaRPr lang="zh-TW" altLang="en-US" sz="1400" dirty="0">
                        <a:solidFill>
                          <a:schemeClr val="bg1"/>
                        </a:solidFill>
                        <a:latin typeface="Times New Roman" pitchFamily="18" charset="0"/>
                      </a:endParaRPr>
                    </a:p>
                  </a:txBody>
                  <a:tcPr marL="74362" marR="74362" marT="37183" marB="37183">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3015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1400" dirty="0" smtClean="0">
                          <a:latin typeface="Times New Roman" pitchFamily="18" charset="0"/>
                          <a:cs typeface="Times New Roman" pitchFamily="18" charset="0"/>
                        </a:rPr>
                        <a:t>1</a:t>
                      </a:r>
                      <a:endParaRPr lang="zh-TW" altLang="en-US" sz="1400" dirty="0">
                        <a:latin typeface="Times New Roman" pitchFamily="18" charset="0"/>
                        <a:cs typeface="Times New Roman" pitchFamily="18" charset="0"/>
                      </a:endParaRPr>
                    </a:p>
                  </a:txBody>
                  <a:tcPr marL="74362" marR="74362" marT="37183" marB="37183">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1400" dirty="0" smtClean="0">
                          <a:latin typeface="Times New Roman" pitchFamily="18" charset="0"/>
                          <a:cs typeface="Times New Roman" pitchFamily="18" charset="0"/>
                        </a:rPr>
                        <a:t>1</a:t>
                      </a:r>
                      <a:endParaRPr lang="zh-TW" altLang="en-US" sz="1400" dirty="0">
                        <a:latin typeface="Times New Roman" pitchFamily="18" charset="0"/>
                        <a:cs typeface="Times New Roman" pitchFamily="18" charset="0"/>
                      </a:endParaRPr>
                    </a:p>
                  </a:txBody>
                  <a:tcPr marL="74362" marR="74362" marT="37183" marB="37183">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1400" dirty="0" smtClean="0">
                          <a:latin typeface="Times New Roman" pitchFamily="18" charset="0"/>
                          <a:cs typeface="Times New Roman" pitchFamily="18" charset="0"/>
                        </a:rPr>
                        <a:t>0</a:t>
                      </a:r>
                      <a:endParaRPr lang="zh-TW" altLang="en-US" sz="1400" dirty="0">
                        <a:latin typeface="Times New Roman" pitchFamily="18" charset="0"/>
                        <a:cs typeface="Times New Roman" pitchFamily="18" charset="0"/>
                      </a:endParaRPr>
                    </a:p>
                  </a:txBody>
                  <a:tcPr marL="74362" marR="74362" marT="37183" marB="37183">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1400" dirty="0" smtClean="0">
                          <a:latin typeface="Times New Roman" pitchFamily="18" charset="0"/>
                          <a:cs typeface="Times New Roman" pitchFamily="18" charset="0"/>
                        </a:rPr>
                        <a:t>0</a:t>
                      </a:r>
                      <a:endParaRPr lang="zh-TW" altLang="en-US" sz="1400" dirty="0">
                        <a:latin typeface="Times New Roman" pitchFamily="18" charset="0"/>
                        <a:cs typeface="Times New Roman" pitchFamily="18" charset="0"/>
                      </a:endParaRPr>
                    </a:p>
                  </a:txBody>
                  <a:tcPr marL="74362" marR="74362" marT="37183" marB="37183">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1400" dirty="0" smtClean="0">
                          <a:latin typeface="Times New Roman" pitchFamily="18" charset="0"/>
                          <a:cs typeface="Times New Roman" pitchFamily="18" charset="0"/>
                        </a:rPr>
                        <a:t>(3, flit counts)</a:t>
                      </a:r>
                      <a:endParaRPr lang="zh-TW" altLang="en-US" sz="1400" dirty="0">
                        <a:latin typeface="Times New Roman" pitchFamily="18" charset="0"/>
                        <a:cs typeface="Times New Roman" pitchFamily="18" charset="0"/>
                      </a:endParaRPr>
                    </a:p>
                  </a:txBody>
                  <a:tcPr marL="74362" marR="74362" marT="37183" marB="37183">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bl>
          </a:graphicData>
        </a:graphic>
      </p:graphicFrame>
      <p:sp>
        <p:nvSpPr>
          <p:cNvPr id="80" name="Rectangle 72"/>
          <p:cNvSpPr/>
          <p:nvPr/>
        </p:nvSpPr>
        <p:spPr bwMode="auto">
          <a:xfrm>
            <a:off x="543184" y="1940656"/>
            <a:ext cx="3117372" cy="2938711"/>
          </a:xfrm>
          <a:prstGeom prst="rect">
            <a:avLst/>
          </a:prstGeom>
          <a:solidFill>
            <a:schemeClr val="bg1">
              <a:lumMod val="65000"/>
              <a:alpha val="75000"/>
            </a:schemeClr>
          </a:solidFill>
          <a:ln>
            <a:noFill/>
            <a:headEnd type="none" w="sm" len="sm"/>
            <a:tailEnd type="stealth" w="med" len="lg"/>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charset="0"/>
            </a:endParaRPr>
          </a:p>
        </p:txBody>
      </p:sp>
      <p:cxnSp>
        <p:nvCxnSpPr>
          <p:cNvPr id="129" name="直線單箭頭接點 128"/>
          <p:cNvCxnSpPr/>
          <p:nvPr/>
        </p:nvCxnSpPr>
        <p:spPr bwMode="auto">
          <a:xfrm>
            <a:off x="1198836" y="5113785"/>
            <a:ext cx="1553957" cy="22572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30" name="直線單箭頭接點 129"/>
          <p:cNvCxnSpPr/>
          <p:nvPr/>
        </p:nvCxnSpPr>
        <p:spPr bwMode="auto">
          <a:xfrm>
            <a:off x="1702946" y="5326007"/>
            <a:ext cx="1032871" cy="16997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31" name="直線單箭頭接點 130"/>
          <p:cNvCxnSpPr/>
          <p:nvPr/>
        </p:nvCxnSpPr>
        <p:spPr bwMode="auto">
          <a:xfrm>
            <a:off x="2239954" y="5006297"/>
            <a:ext cx="513122" cy="84989"/>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32" name="直線單箭頭接點 131"/>
          <p:cNvCxnSpPr/>
          <p:nvPr/>
        </p:nvCxnSpPr>
        <p:spPr bwMode="auto">
          <a:xfrm flipH="1">
            <a:off x="1723603" y="5734417"/>
            <a:ext cx="1013871" cy="3126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3" name="文字方塊 132"/>
          <p:cNvSpPr txBox="1"/>
          <p:nvPr/>
        </p:nvSpPr>
        <p:spPr>
          <a:xfrm>
            <a:off x="2784100" y="4946104"/>
            <a:ext cx="1044167" cy="249299"/>
          </a:xfrm>
          <a:prstGeom prst="rect">
            <a:avLst/>
          </a:prstGeom>
          <a:noFill/>
        </p:spPr>
        <p:txBody>
          <a:bodyPr wrap="square" rtlCol="0">
            <a:spAutoFit/>
          </a:bodyPr>
          <a:lstStyle/>
          <a:p>
            <a:r>
              <a:rPr lang="en-US" altLang="zh-TW" sz="1200" dirty="0" err="1" smtClean="0">
                <a:latin typeface="Times New Roman" pitchFamily="18" charset="0"/>
                <a:cs typeface="Times New Roman" pitchFamily="18" charset="0"/>
              </a:rPr>
              <a:t>recv</a:t>
            </a:r>
            <a:r>
              <a:rPr lang="zh-TW" altLang="en-US" sz="1200" dirty="0" smtClean="0">
                <a:latin typeface="Times New Roman" pitchFamily="18" charset="0"/>
                <a:cs typeface="Times New Roman" pitchFamily="18" charset="0"/>
              </a:rPr>
              <a:t> </a:t>
            </a:r>
            <a:r>
              <a:rPr lang="en-US" altLang="zh-TW" sz="1200" dirty="0" smtClean="0">
                <a:latin typeface="Times New Roman" pitchFamily="18" charset="0"/>
                <a:cs typeface="Times New Roman" pitchFamily="18" charset="0"/>
              </a:rPr>
              <a:t>5</a:t>
            </a:r>
            <a:endParaRPr lang="zh-TW" altLang="en-US" sz="1200" i="1" dirty="0">
              <a:latin typeface="Times New Roman" pitchFamily="18" charset="0"/>
              <a:cs typeface="Times New Roman" pitchFamily="18" charset="0"/>
            </a:endParaRPr>
          </a:p>
        </p:txBody>
      </p:sp>
      <p:sp>
        <p:nvSpPr>
          <p:cNvPr id="134" name="文字方塊 133"/>
          <p:cNvSpPr txBox="1"/>
          <p:nvPr/>
        </p:nvSpPr>
        <p:spPr>
          <a:xfrm>
            <a:off x="2789490" y="5173887"/>
            <a:ext cx="1044167" cy="249299"/>
          </a:xfrm>
          <a:prstGeom prst="rect">
            <a:avLst/>
          </a:prstGeom>
          <a:noFill/>
        </p:spPr>
        <p:txBody>
          <a:bodyPr wrap="square" rtlCol="0">
            <a:spAutoFit/>
          </a:bodyPr>
          <a:lstStyle/>
          <a:p>
            <a:r>
              <a:rPr lang="en-US" altLang="zh-TW" sz="1200" dirty="0" err="1">
                <a:latin typeface="Times New Roman" pitchFamily="18" charset="0"/>
                <a:cs typeface="Times New Roman" pitchFamily="18" charset="0"/>
              </a:rPr>
              <a:t>r</a:t>
            </a:r>
            <a:r>
              <a:rPr lang="en-US" altLang="zh-TW" sz="1200" dirty="0" err="1" smtClean="0">
                <a:latin typeface="Times New Roman" pitchFamily="18" charset="0"/>
                <a:cs typeface="Times New Roman" pitchFamily="18" charset="0"/>
              </a:rPr>
              <a:t>ecv</a:t>
            </a:r>
            <a:r>
              <a:rPr lang="zh-TW" altLang="en-US" sz="1200" dirty="0" smtClean="0">
                <a:latin typeface="Times New Roman" pitchFamily="18" charset="0"/>
                <a:cs typeface="Times New Roman" pitchFamily="18" charset="0"/>
              </a:rPr>
              <a:t> </a:t>
            </a:r>
            <a:r>
              <a:rPr lang="en-US" altLang="zh-TW" sz="1200" dirty="0" smtClean="0">
                <a:latin typeface="Times New Roman" pitchFamily="18" charset="0"/>
                <a:cs typeface="Times New Roman" pitchFamily="18" charset="0"/>
              </a:rPr>
              <a:t>6</a:t>
            </a:r>
            <a:endParaRPr lang="zh-TW" altLang="en-US" sz="1200" i="1" dirty="0">
              <a:latin typeface="Times New Roman" pitchFamily="18" charset="0"/>
              <a:cs typeface="Times New Roman" pitchFamily="18" charset="0"/>
            </a:endParaRPr>
          </a:p>
        </p:txBody>
      </p:sp>
      <p:sp>
        <p:nvSpPr>
          <p:cNvPr id="135" name="文字方塊 134"/>
          <p:cNvSpPr txBox="1"/>
          <p:nvPr/>
        </p:nvSpPr>
        <p:spPr>
          <a:xfrm>
            <a:off x="2789490" y="5372326"/>
            <a:ext cx="1044167" cy="249299"/>
          </a:xfrm>
          <a:prstGeom prst="rect">
            <a:avLst/>
          </a:prstGeom>
          <a:noFill/>
        </p:spPr>
        <p:txBody>
          <a:bodyPr wrap="square" rtlCol="0">
            <a:spAutoFit/>
          </a:bodyPr>
          <a:lstStyle/>
          <a:p>
            <a:r>
              <a:rPr lang="en-US" altLang="zh-TW" sz="1200" dirty="0" err="1" smtClean="0">
                <a:latin typeface="Times New Roman" pitchFamily="18" charset="0"/>
                <a:cs typeface="Times New Roman" pitchFamily="18" charset="0"/>
              </a:rPr>
              <a:t>recv</a:t>
            </a:r>
            <a:r>
              <a:rPr lang="en-US" altLang="zh-TW" sz="1200" dirty="0" smtClean="0">
                <a:latin typeface="Times New Roman" pitchFamily="18" charset="0"/>
                <a:cs typeface="Times New Roman" pitchFamily="18" charset="0"/>
              </a:rPr>
              <a:t> 7</a:t>
            </a:r>
            <a:endParaRPr lang="zh-TW" altLang="en-US" sz="1200" i="1" dirty="0">
              <a:latin typeface="Times New Roman" pitchFamily="18" charset="0"/>
              <a:cs typeface="Times New Roman" pitchFamily="18" charset="0"/>
            </a:endParaRPr>
          </a:p>
        </p:txBody>
      </p:sp>
      <p:sp>
        <p:nvSpPr>
          <p:cNvPr id="136" name="文字方塊 135"/>
          <p:cNvSpPr txBox="1"/>
          <p:nvPr/>
        </p:nvSpPr>
        <p:spPr>
          <a:xfrm>
            <a:off x="2778732" y="5600109"/>
            <a:ext cx="895718" cy="249299"/>
          </a:xfrm>
          <a:prstGeom prst="rect">
            <a:avLst/>
          </a:prstGeom>
          <a:noFill/>
        </p:spPr>
        <p:txBody>
          <a:bodyPr wrap="square" rtlCol="0">
            <a:spAutoFit/>
          </a:bodyPr>
          <a:lstStyle/>
          <a:p>
            <a:r>
              <a:rPr lang="en-US" altLang="zh-TW" sz="1200" dirty="0" smtClean="0">
                <a:latin typeface="Times New Roman" pitchFamily="18" charset="0"/>
                <a:cs typeface="Times New Roman" pitchFamily="18" charset="0"/>
              </a:rPr>
              <a:t>send 3</a:t>
            </a:r>
            <a:endParaRPr lang="zh-TW" altLang="en-US" sz="1200" b="1" i="1" dirty="0">
              <a:latin typeface="Times New Roman" pitchFamily="18" charset="0"/>
              <a:cs typeface="Times New Roman" pitchFamily="18" charset="0"/>
            </a:endParaRPr>
          </a:p>
        </p:txBody>
      </p:sp>
      <p:sp>
        <p:nvSpPr>
          <p:cNvPr id="137" name="矩形 136"/>
          <p:cNvSpPr/>
          <p:nvPr/>
        </p:nvSpPr>
        <p:spPr>
          <a:xfrm>
            <a:off x="695063" y="5597725"/>
            <a:ext cx="2831759" cy="209664"/>
          </a:xfrm>
          <a:prstGeom prst="rect">
            <a:avLst/>
          </a:prstGeom>
          <a:noFill/>
          <a:ln w="28575" cap="flat" cmpd="sng" algn="ctr">
            <a:solidFill>
              <a:srgbClr val="FFC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noFill/>
              <a:effectLst/>
              <a:uLnTx/>
              <a:uFillTx/>
              <a:latin typeface="Calibri"/>
              <a:ea typeface="新細明體"/>
              <a:cs typeface="+mn-cs"/>
            </a:endParaRPr>
          </a:p>
        </p:txBody>
      </p:sp>
      <p:grpSp>
        <p:nvGrpSpPr>
          <p:cNvPr id="138" name="群組 137"/>
          <p:cNvGrpSpPr/>
          <p:nvPr/>
        </p:nvGrpSpPr>
        <p:grpSpPr>
          <a:xfrm>
            <a:off x="3526823" y="5113785"/>
            <a:ext cx="1151411" cy="593797"/>
            <a:chOff x="3699408" y="3532911"/>
            <a:chExt cx="808167" cy="714892"/>
          </a:xfrm>
        </p:grpSpPr>
        <p:sp>
          <p:nvSpPr>
            <p:cNvPr id="140" name="右大括弧 139"/>
            <p:cNvSpPr/>
            <p:nvPr/>
          </p:nvSpPr>
          <p:spPr bwMode="auto">
            <a:xfrm>
              <a:off x="3699408" y="3532911"/>
              <a:ext cx="82882" cy="714892"/>
            </a:xfrm>
            <a:prstGeom prst="rightBrace">
              <a:avLst/>
            </a:prstGeom>
            <a:noFill/>
            <a:ln w="28575">
              <a:solidFill>
                <a:schemeClr val="tx2"/>
              </a:solidFill>
            </a:ln>
            <a:effectLst>
              <a:outerShdw blurRad="50800" dist="38100" dir="5400000" algn="t" rotWithShape="0">
                <a:prstClr val="black">
                  <a:alpha val="40000"/>
                </a:prstClr>
              </a:outerShdw>
            </a:effectLst>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zh-TW" altLang="en-US" sz="2000" b="0" i="0" u="none" strike="noStrike" cap="none" normalizeH="0" baseline="0" dirty="0" smtClean="0">
                <a:ln>
                  <a:noFill/>
                </a:ln>
                <a:solidFill>
                  <a:schemeClr val="tx1"/>
                </a:solidFill>
                <a:effectLst/>
                <a:latin typeface="Arial" charset="0"/>
              </a:endParaRPr>
            </a:p>
          </p:txBody>
        </p:sp>
        <p:sp>
          <p:nvSpPr>
            <p:cNvPr id="141" name="文字方塊 140"/>
            <p:cNvSpPr txBox="1"/>
            <p:nvPr/>
          </p:nvSpPr>
          <p:spPr>
            <a:xfrm>
              <a:off x="3752240" y="3678467"/>
              <a:ext cx="755335" cy="249299"/>
            </a:xfrm>
            <a:prstGeom prst="rect">
              <a:avLst/>
            </a:prstGeom>
            <a:noFill/>
          </p:spPr>
          <p:txBody>
            <a:bodyPr wrap="none" rtlCol="0">
              <a:spAutoFit/>
            </a:bodyPr>
            <a:lstStyle/>
            <a:p>
              <a:r>
                <a:rPr lang="en-US" altLang="zh-TW" sz="1200" dirty="0" smtClean="0">
                  <a:latin typeface="Times New Roman" pitchFamily="18" charset="0"/>
                  <a:cs typeface="Times New Roman" pitchFamily="18" charset="0"/>
                </a:rPr>
                <a:t>Interval </a:t>
              </a:r>
              <a:r>
                <a:rPr lang="en-US" altLang="zh-TW" sz="1200" i="1" dirty="0" smtClean="0">
                  <a:latin typeface="Times New Roman" pitchFamily="18" charset="0"/>
                  <a:cs typeface="Times New Roman" pitchFamily="18" charset="0"/>
                </a:rPr>
                <a:t>I</a:t>
              </a:r>
              <a:endParaRPr lang="zh-TW" altLang="en-US" sz="1200" i="1" dirty="0">
                <a:latin typeface="Times New Roman" pitchFamily="18" charset="0"/>
                <a:cs typeface="Times New Roman" pitchFamily="18" charset="0"/>
              </a:endParaRPr>
            </a:p>
          </p:txBody>
        </p:sp>
      </p:grpSp>
      <p:sp>
        <p:nvSpPr>
          <p:cNvPr id="139" name="矩形 138"/>
          <p:cNvSpPr/>
          <p:nvPr/>
        </p:nvSpPr>
        <p:spPr>
          <a:xfrm>
            <a:off x="695063" y="5113785"/>
            <a:ext cx="2823340" cy="481116"/>
          </a:xfrm>
          <a:prstGeom prst="rect">
            <a:avLst/>
          </a:prstGeom>
          <a:solidFill>
            <a:srgbClr val="FFC000">
              <a:alpha val="50196"/>
            </a:srgbClr>
          </a:solidFill>
          <a:ln w="28575" cap="flat" cmpd="sng" algn="ctr">
            <a:solidFill>
              <a:srgbClr val="FFC000"/>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1" i="1" u="none" strike="noStrike" kern="0" cap="none" spc="0" normalizeH="0" baseline="0" noProof="0" dirty="0" smtClean="0">
              <a:ln>
                <a:noFill/>
              </a:ln>
              <a:solidFill>
                <a:schemeClr val="tx2"/>
              </a:solidFill>
              <a:effectLst/>
              <a:uLnTx/>
              <a:uFillTx/>
              <a:latin typeface="Times New Roman" pitchFamily="18" charset="0"/>
              <a:ea typeface="新細明體"/>
              <a:cs typeface="Times New Roman" pitchFamily="18" charset="0"/>
            </a:endParaRPr>
          </a:p>
        </p:txBody>
      </p:sp>
      <p:sp>
        <p:nvSpPr>
          <p:cNvPr id="24" name="文字方塊 23"/>
          <p:cNvSpPr txBox="1"/>
          <p:nvPr/>
        </p:nvSpPr>
        <p:spPr>
          <a:xfrm>
            <a:off x="4821154" y="3141606"/>
            <a:ext cx="3882663" cy="1031051"/>
          </a:xfrm>
          <a:prstGeom prst="rect">
            <a:avLst/>
          </a:prstGeom>
          <a:solidFill>
            <a:srgbClr val="FFFFFF"/>
          </a:solidFill>
        </p:spPr>
        <p:txBody>
          <a:bodyPr wrap="square" rtlCol="0">
            <a:spAutoFit/>
          </a:bodyPr>
          <a:lstStyle/>
          <a:p>
            <a:r>
              <a:rPr lang="en-US" altLang="zh-TW" dirty="0">
                <a:solidFill>
                  <a:srgbClr val="FF0000"/>
                </a:solidFill>
                <a:sym typeface="Wingdings" pitchFamily="2" charset="2"/>
              </a:rPr>
              <a:t>How long to wait before start detecting receiving pattern</a:t>
            </a:r>
            <a:r>
              <a:rPr lang="en-US" altLang="zh-TW" dirty="0" smtClean="0">
                <a:solidFill>
                  <a:srgbClr val="FF0000"/>
                </a:solidFill>
                <a:sym typeface="Wingdings" pitchFamily="2" charset="2"/>
              </a:rPr>
              <a:t>?</a:t>
            </a:r>
            <a:endParaRPr lang="en-US" altLang="zh-TW" dirty="0">
              <a:solidFill>
                <a:srgbClr val="FF0000"/>
              </a:solidFill>
              <a:sym typeface="Wingdings" pitchFamily="2" charset="2"/>
            </a:endParaRPr>
          </a:p>
          <a:p>
            <a:r>
              <a:rPr lang="en-US" altLang="zh-TW" dirty="0"/>
              <a:t>Interval</a:t>
            </a:r>
            <a:r>
              <a:rPr lang="en-US" altLang="zh-TW" i="1" dirty="0"/>
              <a:t> </a:t>
            </a:r>
            <a:r>
              <a:rPr lang="en-US" altLang="zh-TW" i="1" dirty="0" smtClean="0"/>
              <a:t>I </a:t>
            </a:r>
            <a:r>
              <a:rPr lang="en-US" altLang="zh-TW" dirty="0" smtClean="0"/>
              <a:t>decides the pattern!</a:t>
            </a:r>
            <a:endParaRPr lang="zh-TW" altLang="en-US" dirty="0">
              <a:solidFill>
                <a:srgbClr val="FF0000"/>
              </a:solidFill>
            </a:endParaRPr>
          </a:p>
        </p:txBody>
      </p:sp>
      <p:sp>
        <p:nvSpPr>
          <p:cNvPr id="83" name="文字方塊 82"/>
          <p:cNvSpPr txBox="1"/>
          <p:nvPr/>
        </p:nvSpPr>
        <p:spPr>
          <a:xfrm>
            <a:off x="8471139" y="696789"/>
            <a:ext cx="465357" cy="3277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800" dirty="0"/>
              <a:t>8</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5"/>
                                        </p:tgtEl>
                                        <p:attrNameLst>
                                          <p:attrName>style.visibility</p:attrName>
                                        </p:attrNameLst>
                                      </p:cBhvr>
                                      <p:to>
                                        <p:strVal val="visible"/>
                                      </p:to>
                                    </p:set>
                                    <p:animEffect transition="in" filter="wipe(left)">
                                      <p:cBhvr>
                                        <p:cTn id="17" dur="500"/>
                                        <p:tgtEl>
                                          <p:spTgt spid="65"/>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69"/>
                                        </p:tgtEl>
                                        <p:attrNameLst>
                                          <p:attrName>style.visibility</p:attrName>
                                        </p:attrNameLst>
                                      </p:cBhvr>
                                      <p:to>
                                        <p:strVal val="visible"/>
                                      </p:to>
                                    </p:set>
                                    <p:animEffect transition="in" filter="fade">
                                      <p:cBhvr>
                                        <p:cTn id="21" dur="500"/>
                                        <p:tgtEl>
                                          <p:spTgt spid="6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64"/>
                                        </p:tgtEl>
                                        <p:attrNameLst>
                                          <p:attrName>style.visibility</p:attrName>
                                        </p:attrNameLst>
                                      </p:cBhvr>
                                      <p:to>
                                        <p:strVal val="visible"/>
                                      </p:to>
                                    </p:set>
                                    <p:animEffect transition="in" filter="wipe(left)">
                                      <p:cBhvr>
                                        <p:cTn id="26" dur="500"/>
                                        <p:tgtEl>
                                          <p:spTgt spid="64"/>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70"/>
                                        </p:tgtEl>
                                        <p:attrNameLst>
                                          <p:attrName>style.visibility</p:attrName>
                                        </p:attrNameLst>
                                      </p:cBhvr>
                                      <p:to>
                                        <p:strVal val="visible"/>
                                      </p:to>
                                    </p:set>
                                    <p:animEffect transition="in" filter="fade">
                                      <p:cBhvr>
                                        <p:cTn id="30" dur="500"/>
                                        <p:tgtEl>
                                          <p:spTgt spid="7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1"/>
                                        </p:tgtEl>
                                        <p:attrNameLst>
                                          <p:attrName>style.visibility</p:attrName>
                                        </p:attrNameLst>
                                      </p:cBhvr>
                                      <p:to>
                                        <p:strVal val="visible"/>
                                      </p:to>
                                    </p:set>
                                    <p:animEffect transition="in" filter="fade">
                                      <p:cBhvr>
                                        <p:cTn id="35" dur="500"/>
                                        <p:tgtEl>
                                          <p:spTgt spid="71"/>
                                        </p:tgtEl>
                                      </p:cBhvr>
                                    </p:animEffect>
                                  </p:childTnLst>
                                </p:cTn>
                              </p:par>
                            </p:childTnLst>
                          </p:cTn>
                        </p:par>
                        <p:par>
                          <p:cTn id="36" fill="hold">
                            <p:stCondLst>
                              <p:cond delay="500"/>
                            </p:stCondLst>
                            <p:childTnLst>
                              <p:par>
                                <p:cTn id="37" presetID="22" presetClass="entr" presetSubtype="2" fill="hold" nodeType="afterEffect">
                                  <p:stCondLst>
                                    <p:cond delay="0"/>
                                  </p:stCondLst>
                                  <p:childTnLst>
                                    <p:set>
                                      <p:cBhvr>
                                        <p:cTn id="38" dur="1" fill="hold">
                                          <p:stCondLst>
                                            <p:cond delay="0"/>
                                          </p:stCondLst>
                                        </p:cTn>
                                        <p:tgtEl>
                                          <p:spTgt spid="67"/>
                                        </p:tgtEl>
                                        <p:attrNameLst>
                                          <p:attrName>style.visibility</p:attrName>
                                        </p:attrNameLst>
                                      </p:cBhvr>
                                      <p:to>
                                        <p:strVal val="visible"/>
                                      </p:to>
                                    </p:set>
                                    <p:animEffect transition="in" filter="wipe(right)">
                                      <p:cBhvr>
                                        <p:cTn id="39" dur="500"/>
                                        <p:tgtEl>
                                          <p:spTgt spid="67"/>
                                        </p:tgtEl>
                                      </p:cBhvr>
                                    </p:animEffect>
                                  </p:childTnLst>
                                </p:cTn>
                              </p:par>
                            </p:childTnLst>
                          </p:cTn>
                        </p:par>
                        <p:par>
                          <p:cTn id="40" fill="hold">
                            <p:stCondLst>
                              <p:cond delay="1000"/>
                            </p:stCondLst>
                            <p:childTnLst>
                              <p:par>
                                <p:cTn id="41" presetID="1" presetClass="entr" presetSubtype="0" fill="hold" grpId="0" nodeType="afterEffect">
                                  <p:stCondLst>
                                    <p:cond delay="0"/>
                                  </p:stCondLst>
                                  <p:childTnLst>
                                    <p:set>
                                      <p:cBhvr>
                                        <p:cTn id="42" dur="1" fill="hold">
                                          <p:stCondLst>
                                            <p:cond delay="0"/>
                                          </p:stCondLst>
                                        </p:cTn>
                                        <p:tgtEl>
                                          <p:spTgt spid="7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72"/>
                                        </p:tgtEl>
                                        <p:attrNameLst>
                                          <p:attrName>style.visibility</p:attrName>
                                        </p:attrNameLst>
                                      </p:cBhvr>
                                      <p:to>
                                        <p:strVal val="visible"/>
                                      </p:to>
                                    </p:set>
                                    <p:animEffect transition="in" filter="wipe(down)">
                                      <p:cBhvr>
                                        <p:cTn id="47" dur="500"/>
                                        <p:tgtEl>
                                          <p:spTgt spid="7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77"/>
                                        </p:tgtEl>
                                        <p:attrNameLst>
                                          <p:attrName>style.visibility</p:attrName>
                                        </p:attrNameLst>
                                      </p:cBhvr>
                                      <p:to>
                                        <p:strVal val="visible"/>
                                      </p:to>
                                    </p:set>
                                    <p:animEffect transition="in" filter="wipe(down)">
                                      <p:cBhvr>
                                        <p:cTn id="52" dur="500"/>
                                        <p:tgtEl>
                                          <p:spTgt spid="7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81"/>
                                        </p:tgtEl>
                                        <p:attrNameLst>
                                          <p:attrName>style.visibility</p:attrName>
                                        </p:attrNameLst>
                                      </p:cBhvr>
                                      <p:to>
                                        <p:strVal val="visible"/>
                                      </p:to>
                                    </p:set>
                                    <p:animEffect transition="in" filter="wipe(up)">
                                      <p:cBhvr>
                                        <p:cTn id="57" dur="500"/>
                                        <p:tgtEl>
                                          <p:spTgt spid="81"/>
                                        </p:tgtEl>
                                      </p:cBhvr>
                                    </p:animEffect>
                                  </p:childTnLst>
                                </p:cTn>
                              </p:par>
                            </p:childTnLst>
                          </p:cTn>
                        </p:par>
                        <p:par>
                          <p:cTn id="58" fill="hold">
                            <p:stCondLst>
                              <p:cond delay="500"/>
                            </p:stCondLst>
                            <p:childTnLst>
                              <p:par>
                                <p:cTn id="59" presetID="1" presetClass="entr" presetSubtype="0" fill="hold" grpId="0" nodeType="afterEffect">
                                  <p:stCondLst>
                                    <p:cond delay="0"/>
                                  </p:stCondLst>
                                  <p:childTnLst>
                                    <p:set>
                                      <p:cBhvr>
                                        <p:cTn id="60" dur="1" fill="hold">
                                          <p:stCondLst>
                                            <p:cond delay="0"/>
                                          </p:stCondLst>
                                        </p:cTn>
                                        <p:tgtEl>
                                          <p:spTgt spid="82"/>
                                        </p:tgtEl>
                                        <p:attrNameLst>
                                          <p:attrName>style.visibility</p:attrName>
                                        </p:attrNameLst>
                                      </p:cBhvr>
                                      <p:to>
                                        <p:strVal val="visible"/>
                                      </p:to>
                                    </p:set>
                                  </p:childTnLst>
                                </p:cTn>
                              </p:par>
                            </p:childTnLst>
                          </p:cTn>
                        </p:par>
                        <p:par>
                          <p:cTn id="61" fill="hold">
                            <p:stCondLst>
                              <p:cond delay="500"/>
                            </p:stCondLst>
                            <p:childTnLst>
                              <p:par>
                                <p:cTn id="62" presetID="10" presetClass="entr" presetSubtype="0" fill="hold" nodeType="afterEffect">
                                  <p:stCondLst>
                                    <p:cond delay="0"/>
                                  </p:stCondLst>
                                  <p:childTnLst>
                                    <p:set>
                                      <p:cBhvr>
                                        <p:cTn id="63" dur="1" fill="hold">
                                          <p:stCondLst>
                                            <p:cond delay="0"/>
                                          </p:stCondLst>
                                        </p:cTn>
                                        <p:tgtEl>
                                          <p:spTgt spid="78"/>
                                        </p:tgtEl>
                                        <p:attrNameLst>
                                          <p:attrName>style.visibility</p:attrName>
                                        </p:attrNameLst>
                                      </p:cBhvr>
                                      <p:to>
                                        <p:strVal val="visible"/>
                                      </p:to>
                                    </p:set>
                                    <p:animEffect transition="in" filter="fade">
                                      <p:cBhvr>
                                        <p:cTn id="64" dur="500"/>
                                        <p:tgtEl>
                                          <p:spTgt spid="78"/>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2"/>
                                        </p:tgtEl>
                                        <p:attrNameLst>
                                          <p:attrName>style.visibility</p:attrName>
                                        </p:attrNameLst>
                                      </p:cBhvr>
                                      <p:to>
                                        <p:strVal val="visible"/>
                                      </p:to>
                                    </p:set>
                                  </p:childTnLst>
                                </p:cTn>
                              </p:par>
                            </p:childTnLst>
                          </p:cTn>
                        </p:par>
                        <p:par>
                          <p:cTn id="69" fill="hold">
                            <p:stCondLst>
                              <p:cond delay="0"/>
                            </p:stCondLst>
                            <p:childTnLst>
                              <p:par>
                                <p:cTn id="70" presetID="22" presetClass="entr" presetSubtype="8" fill="hold" nodeType="afterEffect">
                                  <p:stCondLst>
                                    <p:cond delay="0"/>
                                  </p:stCondLst>
                                  <p:childTnLst>
                                    <p:set>
                                      <p:cBhvr>
                                        <p:cTn id="71" dur="1" fill="hold">
                                          <p:stCondLst>
                                            <p:cond delay="0"/>
                                          </p:stCondLst>
                                        </p:cTn>
                                        <p:tgtEl>
                                          <p:spTgt spid="120"/>
                                        </p:tgtEl>
                                        <p:attrNameLst>
                                          <p:attrName>style.visibility</p:attrName>
                                        </p:attrNameLst>
                                      </p:cBhvr>
                                      <p:to>
                                        <p:strVal val="visible"/>
                                      </p:to>
                                    </p:set>
                                    <p:animEffect transition="in" filter="wipe(left)">
                                      <p:cBhvr>
                                        <p:cTn id="72" dur="500"/>
                                        <p:tgtEl>
                                          <p:spTgt spid="120"/>
                                        </p:tgtEl>
                                      </p:cBhvr>
                                    </p:animEffect>
                                  </p:childTnLst>
                                </p:cTn>
                              </p:par>
                            </p:childTnLst>
                          </p:cTn>
                        </p:par>
                        <p:par>
                          <p:cTn id="73" fill="hold">
                            <p:stCondLst>
                              <p:cond delay="500"/>
                            </p:stCondLst>
                            <p:childTnLst>
                              <p:par>
                                <p:cTn id="74" presetID="10" presetClass="entr" presetSubtype="0" fill="hold" nodeType="afterEffect">
                                  <p:stCondLst>
                                    <p:cond delay="0"/>
                                  </p:stCondLst>
                                  <p:childTnLst>
                                    <p:set>
                                      <p:cBhvr>
                                        <p:cTn id="75" dur="1" fill="hold">
                                          <p:stCondLst>
                                            <p:cond delay="0"/>
                                          </p:stCondLst>
                                        </p:cTn>
                                        <p:tgtEl>
                                          <p:spTgt spid="124"/>
                                        </p:tgtEl>
                                        <p:attrNameLst>
                                          <p:attrName>style.visibility</p:attrName>
                                        </p:attrNameLst>
                                      </p:cBhvr>
                                      <p:to>
                                        <p:strVal val="visible"/>
                                      </p:to>
                                    </p:set>
                                    <p:animEffect transition="in" filter="fade">
                                      <p:cBhvr>
                                        <p:cTn id="76" dur="500"/>
                                        <p:tgtEl>
                                          <p:spTgt spid="124"/>
                                        </p:tgtEl>
                                      </p:cBhvr>
                                    </p:animEffec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23"/>
                                        </p:tgtEl>
                                        <p:attrNameLst>
                                          <p:attrName>style.visibility</p:attrName>
                                        </p:attrNameLst>
                                      </p:cBhvr>
                                      <p:to>
                                        <p:strVal val="visible"/>
                                      </p:to>
                                    </p:set>
                                  </p:childTnLst>
                                </p:cTn>
                              </p:par>
                              <p:par>
                                <p:cTn id="81" presetID="22" presetClass="entr" presetSubtype="8" fill="hold" nodeType="withEffect">
                                  <p:stCondLst>
                                    <p:cond delay="0"/>
                                  </p:stCondLst>
                                  <p:childTnLst>
                                    <p:set>
                                      <p:cBhvr>
                                        <p:cTn id="82" dur="1" fill="hold">
                                          <p:stCondLst>
                                            <p:cond delay="0"/>
                                          </p:stCondLst>
                                        </p:cTn>
                                        <p:tgtEl>
                                          <p:spTgt spid="125"/>
                                        </p:tgtEl>
                                        <p:attrNameLst>
                                          <p:attrName>style.visibility</p:attrName>
                                        </p:attrNameLst>
                                      </p:cBhvr>
                                      <p:to>
                                        <p:strVal val="visible"/>
                                      </p:to>
                                    </p:set>
                                    <p:animEffect transition="in" filter="wipe(left)">
                                      <p:cBhvr>
                                        <p:cTn id="83" dur="500"/>
                                        <p:tgtEl>
                                          <p:spTgt spid="125"/>
                                        </p:tgtEl>
                                      </p:cBhvr>
                                    </p:animEffect>
                                  </p:childTnLst>
                                </p:cTn>
                              </p:par>
                              <p:par>
                                <p:cTn id="84" presetID="10" presetClass="entr" presetSubtype="0" fill="hold" nodeType="withEffect">
                                  <p:stCondLst>
                                    <p:cond delay="0"/>
                                  </p:stCondLst>
                                  <p:childTnLst>
                                    <p:set>
                                      <p:cBhvr>
                                        <p:cTn id="85" dur="1" fill="hold">
                                          <p:stCondLst>
                                            <p:cond delay="0"/>
                                          </p:stCondLst>
                                        </p:cTn>
                                        <p:tgtEl>
                                          <p:spTgt spid="123"/>
                                        </p:tgtEl>
                                        <p:attrNameLst>
                                          <p:attrName>style.visibility</p:attrName>
                                        </p:attrNameLst>
                                      </p:cBhvr>
                                      <p:to>
                                        <p:strVal val="visible"/>
                                      </p:to>
                                    </p:set>
                                    <p:animEffect transition="in" filter="fade">
                                      <p:cBhvr>
                                        <p:cTn id="86" dur="500"/>
                                        <p:tgtEl>
                                          <p:spTgt spid="123"/>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90">
                                            <p:txEl>
                                              <p:pRg st="0" end="0"/>
                                            </p:txEl>
                                          </p:spTgt>
                                        </p:tgtEl>
                                        <p:attrNameLst>
                                          <p:attrName>style.visibility</p:attrName>
                                        </p:attrNameLst>
                                      </p:cBhvr>
                                      <p:to>
                                        <p:strVal val="visible"/>
                                      </p:to>
                                    </p:set>
                                    <p:animEffect transition="in" filter="fade">
                                      <p:cBhvr>
                                        <p:cTn id="91" dur="500"/>
                                        <p:tgtEl>
                                          <p:spTgt spid="90">
                                            <p:txEl>
                                              <p:pRg st="0" end="0"/>
                                            </p:txEl>
                                          </p:spTgt>
                                        </p:tgtEl>
                                      </p:cBhvr>
                                    </p:animEffect>
                                  </p:childTnLst>
                                </p:cTn>
                              </p:par>
                            </p:childTnLst>
                          </p:cTn>
                        </p:par>
                        <p:par>
                          <p:cTn id="92" fill="hold">
                            <p:stCondLst>
                              <p:cond delay="500"/>
                            </p:stCondLst>
                            <p:childTnLst>
                              <p:par>
                                <p:cTn id="93" presetID="21" presetClass="entr" presetSubtype="1"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wheel(1)">
                                      <p:cBhvr>
                                        <p:cTn id="95" dur="500"/>
                                        <p:tgtEl>
                                          <p:spTgt spid="21"/>
                                        </p:tgtEl>
                                      </p:cBhvr>
                                    </p:animEffect>
                                  </p:childTnLst>
                                </p:cTn>
                              </p:par>
                            </p:childTnLst>
                          </p:cTn>
                        </p:par>
                      </p:childTnLst>
                    </p:cTn>
                  </p:par>
                  <p:par>
                    <p:cTn id="96" fill="hold">
                      <p:stCondLst>
                        <p:cond delay="indefinite"/>
                      </p:stCondLst>
                      <p:childTnLst>
                        <p:par>
                          <p:cTn id="97" fill="hold">
                            <p:stCondLst>
                              <p:cond delay="0"/>
                            </p:stCondLst>
                            <p:childTnLst>
                              <p:par>
                                <p:cTn id="98" presetID="21" presetClass="entr" presetSubtype="1" fill="hold" grpId="0" nodeType="clickEffect">
                                  <p:stCondLst>
                                    <p:cond delay="0"/>
                                  </p:stCondLst>
                                  <p:childTnLst>
                                    <p:set>
                                      <p:cBhvr>
                                        <p:cTn id="99" dur="1" fill="hold">
                                          <p:stCondLst>
                                            <p:cond delay="0"/>
                                          </p:stCondLst>
                                        </p:cTn>
                                        <p:tgtEl>
                                          <p:spTgt spid="126"/>
                                        </p:tgtEl>
                                        <p:attrNameLst>
                                          <p:attrName>style.visibility</p:attrName>
                                        </p:attrNameLst>
                                      </p:cBhvr>
                                      <p:to>
                                        <p:strVal val="visible"/>
                                      </p:to>
                                    </p:set>
                                    <p:animEffect transition="in" filter="wheel(1)">
                                      <p:cBhvr>
                                        <p:cTn id="100" dur="500"/>
                                        <p:tgtEl>
                                          <p:spTgt spid="126"/>
                                        </p:tgtEl>
                                      </p:cBhvr>
                                    </p:animEffect>
                                  </p:childTnLst>
                                </p:cTn>
                              </p:par>
                            </p:childTnLst>
                          </p:cTn>
                        </p:par>
                        <p:par>
                          <p:cTn id="101" fill="hold">
                            <p:stCondLst>
                              <p:cond delay="500"/>
                            </p:stCondLst>
                            <p:childTnLst>
                              <p:par>
                                <p:cTn id="102" presetID="10" presetClass="entr" presetSubtype="0" fill="hold" nodeType="afterEffect">
                                  <p:stCondLst>
                                    <p:cond delay="0"/>
                                  </p:stCondLst>
                                  <p:childTnLst>
                                    <p:set>
                                      <p:cBhvr>
                                        <p:cTn id="103" dur="1" fill="hold">
                                          <p:stCondLst>
                                            <p:cond delay="0"/>
                                          </p:stCondLst>
                                        </p:cTn>
                                        <p:tgtEl>
                                          <p:spTgt spid="90">
                                            <p:txEl>
                                              <p:pRg st="1" end="1"/>
                                            </p:txEl>
                                          </p:spTgt>
                                        </p:tgtEl>
                                        <p:attrNameLst>
                                          <p:attrName>style.visibility</p:attrName>
                                        </p:attrNameLst>
                                      </p:cBhvr>
                                      <p:to>
                                        <p:strVal val="visible"/>
                                      </p:to>
                                    </p:set>
                                    <p:animEffect transition="in" filter="fade">
                                      <p:cBhvr>
                                        <p:cTn id="104" dur="500"/>
                                        <p:tgtEl>
                                          <p:spTgt spid="90">
                                            <p:txEl>
                                              <p:pRg st="1" end="1"/>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1" presetClass="exit" presetSubtype="0" fill="hold" grpId="1" nodeType="clickEffect">
                                  <p:stCondLst>
                                    <p:cond delay="0"/>
                                  </p:stCondLst>
                                  <p:childTnLst>
                                    <p:set>
                                      <p:cBhvr>
                                        <p:cTn id="108" dur="1" fill="hold">
                                          <p:stCondLst>
                                            <p:cond delay="0"/>
                                          </p:stCondLst>
                                        </p:cTn>
                                        <p:tgtEl>
                                          <p:spTgt spid="21"/>
                                        </p:tgtEl>
                                        <p:attrNameLst>
                                          <p:attrName>style.visibility</p:attrName>
                                        </p:attrNameLst>
                                      </p:cBhvr>
                                      <p:to>
                                        <p:strVal val="hidden"/>
                                      </p:to>
                                    </p:set>
                                  </p:childTnLst>
                                </p:cTn>
                              </p:par>
                            </p:childTnLst>
                          </p:cTn>
                        </p:par>
                        <p:par>
                          <p:cTn id="109" fill="hold">
                            <p:stCondLst>
                              <p:cond delay="0"/>
                            </p:stCondLst>
                            <p:childTnLst>
                              <p:par>
                                <p:cTn id="110" presetID="1" presetClass="exit" presetSubtype="0" fill="hold" nodeType="afterEffect">
                                  <p:stCondLst>
                                    <p:cond delay="0"/>
                                  </p:stCondLst>
                                  <p:childTnLst>
                                    <p:set>
                                      <p:cBhvr>
                                        <p:cTn id="111" dur="1" fill="hold">
                                          <p:stCondLst>
                                            <p:cond delay="0"/>
                                          </p:stCondLst>
                                        </p:cTn>
                                        <p:tgtEl>
                                          <p:spTgt spid="78"/>
                                        </p:tgtEl>
                                        <p:attrNameLst>
                                          <p:attrName>style.visibility</p:attrName>
                                        </p:attrNameLst>
                                      </p:cBhvr>
                                      <p:to>
                                        <p:strVal val="hidden"/>
                                      </p:to>
                                    </p:set>
                                  </p:childTnLst>
                                </p:cTn>
                              </p:par>
                              <p:par>
                                <p:cTn id="112" presetID="1" presetClass="exit" presetSubtype="0" fill="hold" nodeType="withEffect">
                                  <p:stCondLst>
                                    <p:cond delay="0"/>
                                  </p:stCondLst>
                                  <p:childTnLst>
                                    <p:set>
                                      <p:cBhvr>
                                        <p:cTn id="113" dur="1" fill="hold">
                                          <p:stCondLst>
                                            <p:cond delay="0"/>
                                          </p:stCondLst>
                                        </p:cTn>
                                        <p:tgtEl>
                                          <p:spTgt spid="124"/>
                                        </p:tgtEl>
                                        <p:attrNameLst>
                                          <p:attrName>style.visibility</p:attrName>
                                        </p:attrNameLst>
                                      </p:cBhvr>
                                      <p:to>
                                        <p:strVal val="hidden"/>
                                      </p:to>
                                    </p:set>
                                  </p:childTnLst>
                                </p:cTn>
                              </p:par>
                              <p:par>
                                <p:cTn id="114" presetID="1" presetClass="exit" presetSubtype="0" fill="hold" grpId="1" nodeType="withEffect">
                                  <p:stCondLst>
                                    <p:cond delay="0"/>
                                  </p:stCondLst>
                                  <p:childTnLst>
                                    <p:set>
                                      <p:cBhvr>
                                        <p:cTn id="115" dur="1" fill="hold">
                                          <p:stCondLst>
                                            <p:cond delay="0"/>
                                          </p:stCondLst>
                                        </p:cTn>
                                        <p:tgtEl>
                                          <p:spTgt spid="126"/>
                                        </p:tgtEl>
                                        <p:attrNameLst>
                                          <p:attrName>style.visibility</p:attrName>
                                        </p:attrNameLst>
                                      </p:cBhvr>
                                      <p:to>
                                        <p:strVal val="hidden"/>
                                      </p:to>
                                    </p:set>
                                  </p:childTnLst>
                                </p:cTn>
                              </p:par>
                            </p:childTnLst>
                          </p:cTn>
                        </p:par>
                        <p:par>
                          <p:cTn id="116" fill="hold">
                            <p:stCondLst>
                              <p:cond delay="0"/>
                            </p:stCondLst>
                            <p:childTnLst>
                              <p:par>
                                <p:cTn id="117" presetID="10" presetClass="entr" presetSubtype="0" fill="hold" nodeType="afterEffect">
                                  <p:stCondLst>
                                    <p:cond delay="0"/>
                                  </p:stCondLst>
                                  <p:childTnLst>
                                    <p:set>
                                      <p:cBhvr>
                                        <p:cTn id="118" dur="1" fill="hold">
                                          <p:stCondLst>
                                            <p:cond delay="0"/>
                                          </p:stCondLst>
                                        </p:cTn>
                                        <p:tgtEl>
                                          <p:spTgt spid="127"/>
                                        </p:tgtEl>
                                        <p:attrNameLst>
                                          <p:attrName>style.visibility</p:attrName>
                                        </p:attrNameLst>
                                      </p:cBhvr>
                                      <p:to>
                                        <p:strVal val="visible"/>
                                      </p:to>
                                    </p:set>
                                    <p:animEffect transition="in" filter="fade">
                                      <p:cBhvr>
                                        <p:cTn id="119" dur="500"/>
                                        <p:tgtEl>
                                          <p:spTgt spid="127"/>
                                        </p:tgtEl>
                                      </p:cBhvr>
                                    </p:animEffect>
                                  </p:childTnLst>
                                </p:cTn>
                              </p:par>
                            </p:childTnLst>
                          </p:cTn>
                        </p:par>
                      </p:childTnLst>
                    </p:cTn>
                  </p:par>
                  <p:par>
                    <p:cTn id="120" fill="hold">
                      <p:stCondLst>
                        <p:cond delay="indefinite"/>
                      </p:stCondLst>
                      <p:childTnLst>
                        <p:par>
                          <p:cTn id="121" fill="hold">
                            <p:stCondLst>
                              <p:cond delay="0"/>
                            </p:stCondLst>
                            <p:childTnLst>
                              <p:par>
                                <p:cTn id="122" presetID="1" presetClass="exit" presetSubtype="0" fill="hold" nodeType="clickEffect">
                                  <p:stCondLst>
                                    <p:cond delay="0"/>
                                  </p:stCondLst>
                                  <p:childTnLst>
                                    <p:set>
                                      <p:cBhvr>
                                        <p:cTn id="123" dur="1" fill="hold">
                                          <p:stCondLst>
                                            <p:cond delay="0"/>
                                          </p:stCondLst>
                                        </p:cTn>
                                        <p:tgtEl>
                                          <p:spTgt spid="81"/>
                                        </p:tgtEl>
                                        <p:attrNameLst>
                                          <p:attrName>style.visibility</p:attrName>
                                        </p:attrNameLst>
                                      </p:cBhvr>
                                      <p:to>
                                        <p:strVal val="hidden"/>
                                      </p:to>
                                    </p:set>
                                  </p:childTnLst>
                                </p:cTn>
                              </p:par>
                              <p:par>
                                <p:cTn id="124" presetID="1" presetClass="exit" presetSubtype="0" fill="hold" grpId="1" nodeType="withEffect">
                                  <p:stCondLst>
                                    <p:cond delay="0"/>
                                  </p:stCondLst>
                                  <p:childTnLst>
                                    <p:set>
                                      <p:cBhvr>
                                        <p:cTn id="125" dur="1" fill="hold">
                                          <p:stCondLst>
                                            <p:cond delay="0"/>
                                          </p:stCondLst>
                                        </p:cTn>
                                        <p:tgtEl>
                                          <p:spTgt spid="82"/>
                                        </p:tgtEl>
                                        <p:attrNameLst>
                                          <p:attrName>style.visibility</p:attrName>
                                        </p:attrNameLst>
                                      </p:cBhvr>
                                      <p:to>
                                        <p:strVal val="hidden"/>
                                      </p:to>
                                    </p:set>
                                  </p:childTnLst>
                                </p:cTn>
                              </p:par>
                              <p:par>
                                <p:cTn id="126" presetID="1" presetClass="exit" presetSubtype="0" fill="hold" nodeType="withEffect">
                                  <p:stCondLst>
                                    <p:cond delay="0"/>
                                  </p:stCondLst>
                                  <p:childTnLst>
                                    <p:set>
                                      <p:cBhvr>
                                        <p:cTn id="127" dur="1" fill="hold">
                                          <p:stCondLst>
                                            <p:cond delay="0"/>
                                          </p:stCondLst>
                                        </p:cTn>
                                        <p:tgtEl>
                                          <p:spTgt spid="78"/>
                                        </p:tgtEl>
                                        <p:attrNameLst>
                                          <p:attrName>style.visibility</p:attrName>
                                        </p:attrNameLst>
                                      </p:cBhvr>
                                      <p:to>
                                        <p:strVal val="hidden"/>
                                      </p:to>
                                    </p:set>
                                  </p:childTnLst>
                                </p:cTn>
                              </p:par>
                              <p:par>
                                <p:cTn id="128" presetID="1" presetClass="exit" presetSubtype="0" fill="hold" nodeType="withEffect">
                                  <p:stCondLst>
                                    <p:cond delay="0"/>
                                  </p:stCondLst>
                                  <p:childTnLst>
                                    <p:set>
                                      <p:cBhvr>
                                        <p:cTn id="129" dur="1" fill="hold">
                                          <p:stCondLst>
                                            <p:cond delay="0"/>
                                          </p:stCondLst>
                                        </p:cTn>
                                        <p:tgtEl>
                                          <p:spTgt spid="120"/>
                                        </p:tgtEl>
                                        <p:attrNameLst>
                                          <p:attrName>style.visibility</p:attrName>
                                        </p:attrNameLst>
                                      </p:cBhvr>
                                      <p:to>
                                        <p:strVal val="hidden"/>
                                      </p:to>
                                    </p:set>
                                  </p:childTnLst>
                                </p:cTn>
                              </p:par>
                              <p:par>
                                <p:cTn id="130" presetID="1" presetClass="exit" presetSubtype="0" fill="hold" nodeType="withEffect">
                                  <p:stCondLst>
                                    <p:cond delay="0"/>
                                  </p:stCondLst>
                                  <p:childTnLst>
                                    <p:set>
                                      <p:cBhvr>
                                        <p:cTn id="131" dur="1" fill="hold">
                                          <p:stCondLst>
                                            <p:cond delay="0"/>
                                          </p:stCondLst>
                                        </p:cTn>
                                        <p:tgtEl>
                                          <p:spTgt spid="124"/>
                                        </p:tgtEl>
                                        <p:attrNameLst>
                                          <p:attrName>style.visibility</p:attrName>
                                        </p:attrNameLst>
                                      </p:cBhvr>
                                      <p:to>
                                        <p:strVal val="hidden"/>
                                      </p:to>
                                    </p:set>
                                  </p:childTnLst>
                                </p:cTn>
                              </p:par>
                              <p:par>
                                <p:cTn id="132" presetID="1" presetClass="exit" presetSubtype="0" fill="hold" nodeType="withEffect">
                                  <p:stCondLst>
                                    <p:cond delay="0"/>
                                  </p:stCondLst>
                                  <p:childTnLst>
                                    <p:set>
                                      <p:cBhvr>
                                        <p:cTn id="133" dur="1" fill="hold">
                                          <p:stCondLst>
                                            <p:cond delay="0"/>
                                          </p:stCondLst>
                                        </p:cTn>
                                        <p:tgtEl>
                                          <p:spTgt spid="125"/>
                                        </p:tgtEl>
                                        <p:attrNameLst>
                                          <p:attrName>style.visibility</p:attrName>
                                        </p:attrNameLst>
                                      </p:cBhvr>
                                      <p:to>
                                        <p:strVal val="hidden"/>
                                      </p:to>
                                    </p:set>
                                  </p:childTnLst>
                                </p:cTn>
                              </p:par>
                              <p:par>
                                <p:cTn id="134" presetID="1" presetClass="exit" presetSubtype="0" fill="hold" nodeType="withEffect">
                                  <p:stCondLst>
                                    <p:cond delay="0"/>
                                  </p:stCondLst>
                                  <p:childTnLst>
                                    <p:set>
                                      <p:cBhvr>
                                        <p:cTn id="135" dur="1" fill="hold">
                                          <p:stCondLst>
                                            <p:cond delay="0"/>
                                          </p:stCondLst>
                                        </p:cTn>
                                        <p:tgtEl>
                                          <p:spTgt spid="123"/>
                                        </p:tgtEl>
                                        <p:attrNameLst>
                                          <p:attrName>style.visibility</p:attrName>
                                        </p:attrNameLst>
                                      </p:cBhvr>
                                      <p:to>
                                        <p:strVal val="hidden"/>
                                      </p:to>
                                    </p:set>
                                  </p:childTnLst>
                                </p:cTn>
                              </p:par>
                              <p:par>
                                <p:cTn id="136" presetID="1" presetClass="exit" presetSubtype="0" fill="hold" grpId="0" nodeType="withEffect">
                                  <p:stCondLst>
                                    <p:cond delay="0"/>
                                  </p:stCondLst>
                                  <p:childTnLst>
                                    <p:set>
                                      <p:cBhvr>
                                        <p:cTn id="137" dur="1" fill="hold">
                                          <p:stCondLst>
                                            <p:cond delay="0"/>
                                          </p:stCondLst>
                                        </p:cTn>
                                        <p:tgtEl>
                                          <p:spTgt spid="90">
                                            <p:txEl>
                                              <p:pRg st="0" end="0"/>
                                            </p:txEl>
                                          </p:spTgt>
                                        </p:tgtEl>
                                        <p:attrNameLst>
                                          <p:attrName>style.visibility</p:attrName>
                                        </p:attrNameLst>
                                      </p:cBhvr>
                                      <p:to>
                                        <p:strVal val="hidden"/>
                                      </p:to>
                                    </p:set>
                                  </p:childTnLst>
                                </p:cTn>
                              </p:par>
                              <p:par>
                                <p:cTn id="138" presetID="1" presetClass="exit" presetSubtype="0" fill="hold" grpId="0" nodeType="withEffect">
                                  <p:stCondLst>
                                    <p:cond delay="0"/>
                                  </p:stCondLst>
                                  <p:childTnLst>
                                    <p:set>
                                      <p:cBhvr>
                                        <p:cTn id="139" dur="1" fill="hold">
                                          <p:stCondLst>
                                            <p:cond delay="0"/>
                                          </p:stCondLst>
                                        </p:cTn>
                                        <p:tgtEl>
                                          <p:spTgt spid="90">
                                            <p:txEl>
                                              <p:pRg st="1" end="1"/>
                                            </p:txEl>
                                          </p:spTgt>
                                        </p:tgtEl>
                                        <p:attrNameLst>
                                          <p:attrName>style.visibility</p:attrName>
                                        </p:attrNameLst>
                                      </p:cBhvr>
                                      <p:to>
                                        <p:strVal val="hidden"/>
                                      </p:to>
                                    </p:set>
                                  </p:childTnLst>
                                </p:cTn>
                              </p:par>
                              <p:par>
                                <p:cTn id="140" presetID="1" presetClass="exit" presetSubtype="0" fill="hold" grpId="2" nodeType="withEffect">
                                  <p:stCondLst>
                                    <p:cond delay="0"/>
                                  </p:stCondLst>
                                  <p:childTnLst>
                                    <p:set>
                                      <p:cBhvr>
                                        <p:cTn id="141" dur="1" fill="hold">
                                          <p:stCondLst>
                                            <p:cond delay="0"/>
                                          </p:stCondLst>
                                        </p:cTn>
                                        <p:tgtEl>
                                          <p:spTgt spid="21"/>
                                        </p:tgtEl>
                                        <p:attrNameLst>
                                          <p:attrName>style.visibility</p:attrName>
                                        </p:attrNameLst>
                                      </p:cBhvr>
                                      <p:to>
                                        <p:strVal val="hidden"/>
                                      </p:to>
                                    </p:set>
                                  </p:childTnLst>
                                </p:cTn>
                              </p:par>
                              <p:par>
                                <p:cTn id="142" presetID="1" presetClass="exit" presetSubtype="0" fill="hold" grpId="2" nodeType="withEffect">
                                  <p:stCondLst>
                                    <p:cond delay="0"/>
                                  </p:stCondLst>
                                  <p:childTnLst>
                                    <p:set>
                                      <p:cBhvr>
                                        <p:cTn id="143" dur="1" fill="hold">
                                          <p:stCondLst>
                                            <p:cond delay="0"/>
                                          </p:stCondLst>
                                        </p:cTn>
                                        <p:tgtEl>
                                          <p:spTgt spid="126"/>
                                        </p:tgtEl>
                                        <p:attrNameLst>
                                          <p:attrName>style.visibility</p:attrName>
                                        </p:attrNameLst>
                                      </p:cBhvr>
                                      <p:to>
                                        <p:strVal val="hidden"/>
                                      </p:to>
                                    </p:set>
                                  </p:childTnLst>
                                </p:cTn>
                              </p:par>
                              <p:par>
                                <p:cTn id="144" presetID="1" presetClass="exit" presetSubtype="0" fill="hold" nodeType="withEffect">
                                  <p:stCondLst>
                                    <p:cond delay="0"/>
                                  </p:stCondLst>
                                  <p:childTnLst>
                                    <p:set>
                                      <p:cBhvr>
                                        <p:cTn id="145" dur="1" fill="hold">
                                          <p:stCondLst>
                                            <p:cond delay="0"/>
                                          </p:stCondLst>
                                        </p:cTn>
                                        <p:tgtEl>
                                          <p:spTgt spid="127"/>
                                        </p:tgtEl>
                                        <p:attrNameLst>
                                          <p:attrName>style.visibility</p:attrName>
                                        </p:attrNameLst>
                                      </p:cBhvr>
                                      <p:to>
                                        <p:strVal val="hidden"/>
                                      </p:to>
                                    </p:set>
                                  </p:childTnLst>
                                </p:cTn>
                              </p:par>
                            </p:childTnLst>
                          </p:cTn>
                        </p:par>
                        <p:par>
                          <p:cTn id="146" fill="hold">
                            <p:stCondLst>
                              <p:cond delay="0"/>
                            </p:stCondLst>
                            <p:childTnLst>
                              <p:par>
                                <p:cTn id="147" presetID="22" presetClass="entr" presetSubtype="1" fill="hold" grpId="0" nodeType="afterEffect">
                                  <p:stCondLst>
                                    <p:cond delay="0"/>
                                  </p:stCondLst>
                                  <p:childTnLst>
                                    <p:set>
                                      <p:cBhvr>
                                        <p:cTn id="148" dur="1" fill="hold">
                                          <p:stCondLst>
                                            <p:cond delay="0"/>
                                          </p:stCondLst>
                                        </p:cTn>
                                        <p:tgtEl>
                                          <p:spTgt spid="80"/>
                                        </p:tgtEl>
                                        <p:attrNameLst>
                                          <p:attrName>style.visibility</p:attrName>
                                        </p:attrNameLst>
                                      </p:cBhvr>
                                      <p:to>
                                        <p:strVal val="visible"/>
                                      </p:to>
                                    </p:set>
                                    <p:animEffect transition="in" filter="wipe(up)">
                                      <p:cBhvr>
                                        <p:cTn id="149" dur="500"/>
                                        <p:tgtEl>
                                          <p:spTgt spid="80"/>
                                        </p:tgtEl>
                                      </p:cBhvr>
                                    </p:animEffect>
                                  </p:childTnLst>
                                </p:cTn>
                              </p:par>
                            </p:childTnLst>
                          </p:cTn>
                        </p:par>
                        <p:par>
                          <p:cTn id="150" fill="hold">
                            <p:stCondLst>
                              <p:cond delay="500"/>
                            </p:stCondLst>
                            <p:childTnLst>
                              <p:par>
                                <p:cTn id="151" presetID="1" presetClass="exit" presetSubtype="0" fill="hold" nodeType="afterEffect">
                                  <p:stCondLst>
                                    <p:cond delay="0"/>
                                  </p:stCondLst>
                                  <p:childTnLst>
                                    <p:set>
                                      <p:cBhvr>
                                        <p:cTn id="152" dur="1" fill="hold">
                                          <p:stCondLst>
                                            <p:cond delay="0"/>
                                          </p:stCondLst>
                                        </p:cTn>
                                        <p:tgtEl>
                                          <p:spTgt spid="23"/>
                                        </p:tgtEl>
                                        <p:attrNameLst>
                                          <p:attrName>style.visibility</p:attrName>
                                        </p:attrNameLst>
                                      </p:cBhvr>
                                      <p:to>
                                        <p:strVal val="hidden"/>
                                      </p:to>
                                    </p:set>
                                  </p:childTnLst>
                                </p:cTn>
                              </p:par>
                              <p:par>
                                <p:cTn id="153" presetID="1" presetClass="entr" presetSubtype="0" fill="hold" nodeType="withEffect">
                                  <p:stCondLst>
                                    <p:cond delay="0"/>
                                  </p:stCondLst>
                                  <p:childTnLst>
                                    <p:set>
                                      <p:cBhvr>
                                        <p:cTn id="154" dur="1" fill="hold">
                                          <p:stCondLst>
                                            <p:cond delay="0"/>
                                          </p:stCondLst>
                                        </p:cTn>
                                        <p:tgtEl>
                                          <p:spTgt spid="129"/>
                                        </p:tgtEl>
                                        <p:attrNameLst>
                                          <p:attrName>style.visibility</p:attrName>
                                        </p:attrNameLst>
                                      </p:cBhvr>
                                      <p:to>
                                        <p:strVal val="visible"/>
                                      </p:to>
                                    </p:set>
                                  </p:childTnLst>
                                </p:cTn>
                              </p:par>
                              <p:par>
                                <p:cTn id="155" presetID="1" presetClass="entr" presetSubtype="0" fill="hold" nodeType="withEffect">
                                  <p:stCondLst>
                                    <p:cond delay="0"/>
                                  </p:stCondLst>
                                  <p:childTnLst>
                                    <p:set>
                                      <p:cBhvr>
                                        <p:cTn id="156" dur="1" fill="hold">
                                          <p:stCondLst>
                                            <p:cond delay="0"/>
                                          </p:stCondLst>
                                        </p:cTn>
                                        <p:tgtEl>
                                          <p:spTgt spid="130"/>
                                        </p:tgtEl>
                                        <p:attrNameLst>
                                          <p:attrName>style.visibility</p:attrName>
                                        </p:attrNameLst>
                                      </p:cBhvr>
                                      <p:to>
                                        <p:strVal val="visible"/>
                                      </p:to>
                                    </p:set>
                                  </p:childTnLst>
                                </p:cTn>
                              </p:par>
                              <p:par>
                                <p:cTn id="157" presetID="1" presetClass="entr" presetSubtype="0" fill="hold" nodeType="withEffect">
                                  <p:stCondLst>
                                    <p:cond delay="0"/>
                                  </p:stCondLst>
                                  <p:childTnLst>
                                    <p:set>
                                      <p:cBhvr>
                                        <p:cTn id="158" dur="1" fill="hold">
                                          <p:stCondLst>
                                            <p:cond delay="0"/>
                                          </p:stCondLst>
                                        </p:cTn>
                                        <p:tgtEl>
                                          <p:spTgt spid="131"/>
                                        </p:tgtEl>
                                        <p:attrNameLst>
                                          <p:attrName>style.visibility</p:attrName>
                                        </p:attrNameLst>
                                      </p:cBhvr>
                                      <p:to>
                                        <p:strVal val="visible"/>
                                      </p:to>
                                    </p:set>
                                  </p:childTnLst>
                                </p:cTn>
                              </p:par>
                              <p:par>
                                <p:cTn id="159" presetID="1" presetClass="entr" presetSubtype="0" fill="hold" nodeType="withEffect">
                                  <p:stCondLst>
                                    <p:cond delay="0"/>
                                  </p:stCondLst>
                                  <p:childTnLst>
                                    <p:set>
                                      <p:cBhvr>
                                        <p:cTn id="160" dur="1" fill="hold">
                                          <p:stCondLst>
                                            <p:cond delay="0"/>
                                          </p:stCondLst>
                                        </p:cTn>
                                        <p:tgtEl>
                                          <p:spTgt spid="132"/>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133"/>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134"/>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135"/>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136"/>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137"/>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22" presetClass="entr" presetSubtype="4" fill="hold" grpId="0" nodeType="clickEffect">
                                  <p:stCondLst>
                                    <p:cond delay="0"/>
                                  </p:stCondLst>
                                  <p:childTnLst>
                                    <p:set>
                                      <p:cBhvr>
                                        <p:cTn id="174" dur="1" fill="hold">
                                          <p:stCondLst>
                                            <p:cond delay="0"/>
                                          </p:stCondLst>
                                        </p:cTn>
                                        <p:tgtEl>
                                          <p:spTgt spid="139"/>
                                        </p:tgtEl>
                                        <p:attrNameLst>
                                          <p:attrName>style.visibility</p:attrName>
                                        </p:attrNameLst>
                                      </p:cBhvr>
                                      <p:to>
                                        <p:strVal val="visible"/>
                                      </p:to>
                                    </p:set>
                                    <p:animEffect transition="in" filter="wipe(down)">
                                      <p:cBhvr>
                                        <p:cTn id="175" dur="500"/>
                                        <p:tgtEl>
                                          <p:spTgt spid="139"/>
                                        </p:tgtEl>
                                      </p:cBhvr>
                                    </p:animEffect>
                                  </p:childTnLst>
                                </p:cTn>
                              </p:par>
                              <p:par>
                                <p:cTn id="176" presetID="22" presetClass="entr" presetSubtype="4" fill="hold" nodeType="withEffect">
                                  <p:stCondLst>
                                    <p:cond delay="0"/>
                                  </p:stCondLst>
                                  <p:childTnLst>
                                    <p:set>
                                      <p:cBhvr>
                                        <p:cTn id="177" dur="1" fill="hold">
                                          <p:stCondLst>
                                            <p:cond delay="0"/>
                                          </p:stCondLst>
                                        </p:cTn>
                                        <p:tgtEl>
                                          <p:spTgt spid="138"/>
                                        </p:tgtEl>
                                        <p:attrNameLst>
                                          <p:attrName>style.visibility</p:attrName>
                                        </p:attrNameLst>
                                      </p:cBhvr>
                                      <p:to>
                                        <p:strVal val="visible"/>
                                      </p:to>
                                    </p:set>
                                    <p:animEffect transition="in" filter="wipe(down)">
                                      <p:cBhvr>
                                        <p:cTn id="178" dur="500"/>
                                        <p:tgtEl>
                                          <p:spTgt spid="138"/>
                                        </p:tgtEl>
                                      </p:cBhvr>
                                    </p:animEffec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animBg="1"/>
      <p:bldP spid="69" grpId="0"/>
      <p:bldP spid="70" grpId="0"/>
      <p:bldP spid="71" grpId="0"/>
      <p:bldP spid="76" grpId="0" animBg="1"/>
      <p:bldP spid="77" grpId="0" animBg="1"/>
      <p:bldP spid="82" grpId="0"/>
      <p:bldP spid="82" grpId="1"/>
      <p:bldP spid="90" grpId="0" build="allAtOnce"/>
      <p:bldP spid="21" grpId="0" animBg="1"/>
      <p:bldP spid="21" grpId="1" animBg="1"/>
      <p:bldP spid="21" grpId="2" animBg="1"/>
      <p:bldP spid="126" grpId="0" animBg="1"/>
      <p:bldP spid="126" grpId="1" animBg="1"/>
      <p:bldP spid="126" grpId="2" animBg="1"/>
      <p:bldP spid="80" grpId="0" animBg="1"/>
      <p:bldP spid="133" grpId="0"/>
      <p:bldP spid="134" grpId="0"/>
      <p:bldP spid="135" grpId="0"/>
      <p:bldP spid="136" grpId="0"/>
      <p:bldP spid="137" grpId="0" animBg="1"/>
      <p:bldP spid="139"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Driving the </a:t>
            </a:r>
            <a:r>
              <a:rPr lang="en-US" altLang="zh-TW" dirty="0" err="1" smtClean="0"/>
              <a:t>Attackboards</a:t>
            </a:r>
            <a:r>
              <a:rPr lang="en-US" altLang="zh-TW" dirty="0" smtClean="0"/>
              <a:t>!</a:t>
            </a:r>
            <a:endParaRPr lang="zh-TW" altLang="en-US" dirty="0"/>
          </a:p>
        </p:txBody>
      </p:sp>
      <p:sp>
        <p:nvSpPr>
          <p:cNvPr id="3" name="內容版面配置區 2"/>
          <p:cNvSpPr>
            <a:spLocks noGrp="1"/>
          </p:cNvSpPr>
          <p:nvPr>
            <p:ph idx="1"/>
          </p:nvPr>
        </p:nvSpPr>
        <p:spPr>
          <a:xfrm>
            <a:off x="306388" y="1133475"/>
            <a:ext cx="4300501" cy="5311775"/>
          </a:xfrm>
        </p:spPr>
        <p:txBody>
          <a:bodyPr/>
          <a:lstStyle/>
          <a:p>
            <a:r>
              <a:rPr lang="en-US" altLang="zh-TW" dirty="0" smtClean="0"/>
              <a:t>Traffic generation with </a:t>
            </a:r>
            <a:r>
              <a:rPr lang="en-US" altLang="zh-TW" dirty="0" err="1" smtClean="0"/>
              <a:t>Attackboard</a:t>
            </a:r>
            <a:endParaRPr lang="en-US" altLang="zh-TW" dirty="0" smtClean="0"/>
          </a:p>
          <a:p>
            <a:r>
              <a:rPr lang="en-US" altLang="zh-TW" dirty="0" smtClean="0"/>
              <a:t>Router receives stats are cleared every I’ interval</a:t>
            </a:r>
          </a:p>
          <a:p>
            <a:endParaRPr lang="en-US" altLang="zh-TW" dirty="0" smtClean="0"/>
          </a:p>
          <a:p>
            <a:r>
              <a:rPr lang="en-US" altLang="zh-TW" dirty="0" smtClean="0"/>
              <a:t>What if no exact match in I’?</a:t>
            </a:r>
          </a:p>
          <a:p>
            <a:r>
              <a:rPr lang="en-US" altLang="zh-TW" dirty="0" smtClean="0"/>
              <a:t>Match the entry which has the highest similarity</a:t>
            </a:r>
          </a:p>
          <a:p>
            <a:pPr lvl="1"/>
            <a:r>
              <a:rPr lang="en-US" altLang="zh-TW" dirty="0" smtClean="0"/>
              <a:t>Similar to bloom filter (deny for sure, allow with high confidence)</a:t>
            </a:r>
          </a:p>
        </p:txBody>
      </p:sp>
      <p:sp>
        <p:nvSpPr>
          <p:cNvPr id="52" name="文字方塊 51"/>
          <p:cNvSpPr txBox="1"/>
          <p:nvPr/>
        </p:nvSpPr>
        <p:spPr>
          <a:xfrm>
            <a:off x="4381136" y="1052980"/>
            <a:ext cx="4179705" cy="353943"/>
          </a:xfrm>
          <a:prstGeom prst="rect">
            <a:avLst/>
          </a:prstGeom>
          <a:noFill/>
        </p:spPr>
        <p:txBody>
          <a:bodyPr wrap="square" rtlCol="0">
            <a:spAutoFit/>
          </a:bodyPr>
          <a:lstStyle/>
          <a:p>
            <a:pPr algn="ctr"/>
            <a:r>
              <a:rPr lang="en-US" altLang="zh-TW" dirty="0" err="1" smtClean="0">
                <a:latin typeface="Times New Roman" pitchFamily="18" charset="0"/>
                <a:cs typeface="Times New Roman" pitchFamily="18" charset="0"/>
              </a:rPr>
              <a:t>Attackboard</a:t>
            </a:r>
            <a:r>
              <a:rPr lang="en-US" altLang="zh-TW" dirty="0" smtClean="0">
                <a:latin typeface="Times New Roman" pitchFamily="18" charset="0"/>
                <a:cs typeface="Times New Roman" pitchFamily="18" charset="0"/>
              </a:rPr>
              <a:t> Traffic Generator (ATG)</a:t>
            </a:r>
            <a:endParaRPr lang="en-US" altLang="zh-TW" dirty="0">
              <a:latin typeface="Times New Roman" pitchFamily="18" charset="0"/>
              <a:cs typeface="Times New Roman" pitchFamily="18" charset="0"/>
            </a:endParaRPr>
          </a:p>
        </p:txBody>
      </p:sp>
      <p:graphicFrame>
        <p:nvGraphicFramePr>
          <p:cNvPr id="72" name="內容版面配置區 18"/>
          <p:cNvGraphicFramePr>
            <a:graphicFrameLocks/>
          </p:cNvGraphicFramePr>
          <p:nvPr>
            <p:extLst>
              <p:ext uri="{D42A27DB-BD31-4B8C-83A1-F6EECF244321}">
                <p14:modId xmlns:p14="http://schemas.microsoft.com/office/powerpoint/2010/main" val="3733440208"/>
              </p:ext>
            </p:extLst>
          </p:nvPr>
        </p:nvGraphicFramePr>
        <p:xfrm>
          <a:off x="6634972" y="2108205"/>
          <a:ext cx="2286873" cy="446880"/>
        </p:xfrm>
        <a:graphic>
          <a:graphicData uri="http://schemas.openxmlformats.org/drawingml/2006/table">
            <a:tbl>
              <a:tblPr bandRow="1"/>
              <a:tblGrid>
                <a:gridCol w="339496"/>
                <a:gridCol w="343047"/>
                <a:gridCol w="343047"/>
                <a:gridCol w="343048"/>
                <a:gridCol w="918235"/>
              </a:tblGrid>
              <a:tr h="3627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2000" dirty="0" smtClean="0"/>
                        <a:t>1</a:t>
                      </a:r>
                      <a:endParaRPr lang="zh-TW" altLang="en-US" sz="2000" dirty="0"/>
                    </a:p>
                  </a:txBody>
                  <a:tcPr marL="142080" marR="142080" marT="71040" marB="7104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2000" dirty="0" smtClean="0"/>
                        <a:t>1</a:t>
                      </a:r>
                      <a:endParaRPr lang="zh-TW" altLang="en-US" sz="2000" dirty="0"/>
                    </a:p>
                  </a:txBody>
                  <a:tcPr marL="142080" marR="142080" marT="71040" marB="7104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2000" dirty="0" smtClean="0"/>
                        <a:t>0</a:t>
                      </a:r>
                      <a:endParaRPr lang="zh-TW" altLang="en-US" sz="2000" dirty="0"/>
                    </a:p>
                  </a:txBody>
                  <a:tcPr marL="142080" marR="142080" marT="71040" marB="7104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2000" dirty="0" smtClean="0"/>
                        <a:t>0</a:t>
                      </a:r>
                      <a:endParaRPr lang="zh-TW" altLang="en-US" sz="2000" dirty="0"/>
                    </a:p>
                  </a:txBody>
                  <a:tcPr marL="142080" marR="142080" marT="71040" marB="7104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p>
                      <a:pPr algn="l"/>
                      <a:r>
                        <a:rPr lang="en-US" altLang="zh-TW" sz="2000" dirty="0" smtClean="0"/>
                        <a:t>traffic</a:t>
                      </a:r>
                      <a:endParaRPr lang="zh-TW" altLang="en-US" sz="2000" dirty="0"/>
                    </a:p>
                  </a:txBody>
                  <a:tcPr marL="142080" marR="142080" marT="71040" marB="7104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tr>
            </a:tbl>
          </a:graphicData>
        </a:graphic>
      </p:graphicFrame>
      <p:sp>
        <p:nvSpPr>
          <p:cNvPr id="75" name="矩形 74"/>
          <p:cNvSpPr/>
          <p:nvPr/>
        </p:nvSpPr>
        <p:spPr>
          <a:xfrm>
            <a:off x="4553738" y="3647199"/>
            <a:ext cx="1790176" cy="783203"/>
          </a:xfrm>
          <a:prstGeom prst="rect">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TW" b="0" i="0" u="none" strike="noStrike" kern="0" cap="none" spc="0" normalizeH="0" baseline="0" noProof="0" dirty="0" smtClean="0">
                <a:ln>
                  <a:noFill/>
                </a:ln>
                <a:solidFill>
                  <a:sysClr val="windowText" lastClr="000000"/>
                </a:solidFill>
                <a:effectLst/>
                <a:uLnTx/>
                <a:uFillTx/>
                <a:latin typeface="Calibri"/>
                <a:ea typeface="新細明體"/>
                <a:cs typeface="+mn-cs"/>
              </a:rPr>
              <a:t>Router</a:t>
            </a:r>
            <a:endParaRPr kumimoji="0" lang="zh-TW" altLang="en-US" b="0" i="0" u="none" strike="noStrike" kern="0" cap="none" spc="0" normalizeH="0" baseline="0" noProof="0" dirty="0" smtClean="0">
              <a:ln>
                <a:noFill/>
              </a:ln>
              <a:solidFill>
                <a:sysClr val="windowText" lastClr="000000"/>
              </a:solidFill>
              <a:effectLst/>
              <a:uLnTx/>
              <a:uFillTx/>
              <a:latin typeface="Calibri"/>
              <a:ea typeface="新細明體"/>
              <a:cs typeface="+mn-cs"/>
            </a:endParaRPr>
          </a:p>
        </p:txBody>
      </p:sp>
      <p:sp>
        <p:nvSpPr>
          <p:cNvPr id="79" name="矩形 78"/>
          <p:cNvSpPr/>
          <p:nvPr/>
        </p:nvSpPr>
        <p:spPr>
          <a:xfrm>
            <a:off x="4553738" y="1771882"/>
            <a:ext cx="1790176" cy="783203"/>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TW" b="0" i="0" u="none" strike="noStrike" kern="0" cap="none" spc="0" normalizeH="0" baseline="0" noProof="0" dirty="0" smtClean="0">
                <a:ln>
                  <a:noFill/>
                </a:ln>
                <a:solidFill>
                  <a:sysClr val="windowText" lastClr="000000"/>
                </a:solidFill>
                <a:effectLst/>
                <a:uLnTx/>
                <a:uFillTx/>
                <a:latin typeface="Calibri"/>
                <a:ea typeface="新細明體"/>
                <a:cs typeface="+mn-cs"/>
              </a:rPr>
              <a:t>ATG</a:t>
            </a:r>
            <a:endParaRPr kumimoji="0" lang="zh-TW" altLang="en-US" b="0" i="0" u="none" strike="noStrike" kern="0" cap="none" spc="0" normalizeH="0" baseline="0" noProof="0" dirty="0" smtClean="0">
              <a:ln>
                <a:noFill/>
              </a:ln>
              <a:solidFill>
                <a:sysClr val="windowText" lastClr="000000"/>
              </a:solidFill>
              <a:effectLst/>
              <a:uLnTx/>
              <a:uFillTx/>
              <a:latin typeface="Calibri"/>
              <a:ea typeface="新細明體"/>
              <a:cs typeface="+mn-cs"/>
            </a:endParaRPr>
          </a:p>
        </p:txBody>
      </p:sp>
      <p:cxnSp>
        <p:nvCxnSpPr>
          <p:cNvPr id="80" name="直線單箭頭接點 79"/>
          <p:cNvCxnSpPr/>
          <p:nvPr/>
        </p:nvCxnSpPr>
        <p:spPr>
          <a:xfrm flipV="1">
            <a:off x="5550494" y="2555085"/>
            <a:ext cx="3250" cy="1092114"/>
          </a:xfrm>
          <a:prstGeom prst="straightConnector1">
            <a:avLst/>
          </a:prstGeom>
          <a:noFill/>
          <a:ln w="25400" cap="flat" cmpd="sng" algn="ctr">
            <a:solidFill>
              <a:srgbClr val="9BBB59"/>
            </a:solidFill>
            <a:prstDash val="solid"/>
            <a:tailEnd type="arrow"/>
          </a:ln>
          <a:effectLst>
            <a:outerShdw blurRad="40000" dist="20000" dir="5400000" rotWithShape="0">
              <a:srgbClr val="000000">
                <a:alpha val="38000"/>
              </a:srgbClr>
            </a:outerShdw>
          </a:effectLst>
        </p:spPr>
      </p:cxnSp>
      <p:cxnSp>
        <p:nvCxnSpPr>
          <p:cNvPr id="83" name="直線單箭頭接點 82"/>
          <p:cNvCxnSpPr/>
          <p:nvPr/>
        </p:nvCxnSpPr>
        <p:spPr>
          <a:xfrm>
            <a:off x="5324101" y="2564923"/>
            <a:ext cx="0" cy="1082276"/>
          </a:xfrm>
          <a:prstGeom prst="straightConnector1">
            <a:avLst/>
          </a:prstGeom>
          <a:noFill/>
          <a:ln w="25400" cap="flat" cmpd="sng" algn="ctr">
            <a:solidFill>
              <a:srgbClr val="C0504D"/>
            </a:solidFill>
            <a:prstDash val="solid"/>
            <a:tailEnd type="arrow"/>
          </a:ln>
          <a:effectLst>
            <a:outerShdw blurRad="40000" dist="20000" dir="5400000" rotWithShape="0">
              <a:srgbClr val="000000">
                <a:alpha val="38000"/>
              </a:srgbClr>
            </a:outerShdw>
          </a:effectLst>
        </p:spPr>
      </p:cxnSp>
      <p:sp>
        <p:nvSpPr>
          <p:cNvPr id="84" name="雲朵形 83"/>
          <p:cNvSpPr/>
          <p:nvPr/>
        </p:nvSpPr>
        <p:spPr>
          <a:xfrm>
            <a:off x="4023707" y="5321585"/>
            <a:ext cx="3219075" cy="1226106"/>
          </a:xfrm>
          <a:prstGeom prst="cloud">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TW" sz="1800" b="0" i="0" u="none" strike="noStrike" kern="0" cap="none" spc="0" normalizeH="0" baseline="0" noProof="0" dirty="0" err="1" smtClean="0">
                <a:ln>
                  <a:noFill/>
                </a:ln>
                <a:solidFill>
                  <a:sysClr val="windowText" lastClr="000000"/>
                </a:solidFill>
                <a:effectLst/>
                <a:uLnTx/>
                <a:uFillTx/>
                <a:latin typeface="Calibri"/>
                <a:ea typeface="新細明體"/>
                <a:cs typeface="+mn-cs"/>
              </a:rPr>
              <a:t>NoC</a:t>
            </a:r>
            <a:endParaRPr kumimoji="0" lang="zh-TW" altLang="en-US" sz="1800" b="0" i="0" u="none" strike="noStrike" kern="0" cap="none" spc="0" normalizeH="0" baseline="0" noProof="0" dirty="0" smtClean="0">
              <a:ln>
                <a:noFill/>
              </a:ln>
              <a:solidFill>
                <a:sysClr val="windowText" lastClr="000000"/>
              </a:solidFill>
              <a:effectLst/>
              <a:uLnTx/>
              <a:uFillTx/>
              <a:latin typeface="Calibri"/>
              <a:ea typeface="新細明體"/>
              <a:cs typeface="+mn-cs"/>
            </a:endParaRPr>
          </a:p>
        </p:txBody>
      </p:sp>
      <p:cxnSp>
        <p:nvCxnSpPr>
          <p:cNvPr id="85" name="直線單箭頭接點 84"/>
          <p:cNvCxnSpPr/>
          <p:nvPr/>
        </p:nvCxnSpPr>
        <p:spPr>
          <a:xfrm flipH="1">
            <a:off x="5324100" y="4430402"/>
            <a:ext cx="2" cy="961287"/>
          </a:xfrm>
          <a:prstGeom prst="straightConnector1">
            <a:avLst/>
          </a:prstGeom>
          <a:noFill/>
          <a:ln w="25400" cap="flat" cmpd="sng" algn="ctr">
            <a:solidFill>
              <a:srgbClr val="C0504D"/>
            </a:solidFill>
            <a:prstDash val="solid"/>
            <a:tailEnd type="arrow"/>
          </a:ln>
          <a:effectLst>
            <a:outerShdw blurRad="40000" dist="20000" dir="5400000" rotWithShape="0">
              <a:srgbClr val="000000">
                <a:alpha val="38000"/>
              </a:srgbClr>
            </a:outerShdw>
          </a:effectLst>
        </p:spPr>
      </p:cxnSp>
      <p:cxnSp>
        <p:nvCxnSpPr>
          <p:cNvPr id="86" name="直線單箭頭接點 85"/>
          <p:cNvCxnSpPr/>
          <p:nvPr/>
        </p:nvCxnSpPr>
        <p:spPr>
          <a:xfrm flipH="1" flipV="1">
            <a:off x="5555733" y="4430402"/>
            <a:ext cx="1" cy="961287"/>
          </a:xfrm>
          <a:prstGeom prst="straightConnector1">
            <a:avLst/>
          </a:prstGeom>
          <a:noFill/>
          <a:ln w="25400" cap="flat" cmpd="sng" algn="ctr">
            <a:solidFill>
              <a:srgbClr val="9BBB59"/>
            </a:solidFill>
            <a:prstDash val="solid"/>
            <a:tailEnd type="arrow"/>
          </a:ln>
          <a:effectLst>
            <a:outerShdw blurRad="40000" dist="20000" dir="5400000" rotWithShape="0">
              <a:srgbClr val="000000">
                <a:alpha val="38000"/>
              </a:srgbClr>
            </a:outerShdw>
          </a:effectLst>
        </p:spPr>
      </p:cxnSp>
      <p:graphicFrame>
        <p:nvGraphicFramePr>
          <p:cNvPr id="87" name="內容版面配置區 18"/>
          <p:cNvGraphicFramePr>
            <a:graphicFrameLocks/>
          </p:cNvGraphicFramePr>
          <p:nvPr>
            <p:extLst>
              <p:ext uri="{D42A27DB-BD31-4B8C-83A1-F6EECF244321}">
                <p14:modId xmlns:p14="http://schemas.microsoft.com/office/powerpoint/2010/main" val="3828796307"/>
              </p:ext>
            </p:extLst>
          </p:nvPr>
        </p:nvGraphicFramePr>
        <p:xfrm>
          <a:off x="6640482" y="4373910"/>
          <a:ext cx="1408048" cy="446880"/>
        </p:xfrm>
        <a:graphic>
          <a:graphicData uri="http://schemas.openxmlformats.org/drawingml/2006/table">
            <a:tbl>
              <a:tblPr bandRow="1"/>
              <a:tblGrid>
                <a:gridCol w="352012"/>
                <a:gridCol w="352012"/>
                <a:gridCol w="352012"/>
                <a:gridCol w="352012"/>
              </a:tblGrid>
              <a:tr h="41537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2000" dirty="0" smtClean="0"/>
                        <a:t>0</a:t>
                      </a:r>
                      <a:endParaRPr lang="zh-TW" altLang="en-US" sz="2000" dirty="0"/>
                    </a:p>
                  </a:txBody>
                  <a:tcPr marL="142080" marR="142080" marT="71040" marB="7104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2000" dirty="0" smtClean="0"/>
                        <a:t>0</a:t>
                      </a:r>
                      <a:endParaRPr lang="zh-TW" altLang="en-US" sz="2000" dirty="0"/>
                    </a:p>
                  </a:txBody>
                  <a:tcPr marL="142080" marR="142080" marT="71040" marB="7104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2000" dirty="0" smtClean="0"/>
                        <a:t>0</a:t>
                      </a:r>
                      <a:endParaRPr lang="zh-TW" altLang="en-US" sz="2000" dirty="0"/>
                    </a:p>
                  </a:txBody>
                  <a:tcPr marL="142080" marR="142080" marT="71040" marB="7104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2000" dirty="0" smtClean="0"/>
                        <a:t>0</a:t>
                      </a:r>
                      <a:endParaRPr lang="zh-TW" altLang="en-US" sz="2000" dirty="0"/>
                    </a:p>
                  </a:txBody>
                  <a:tcPr marL="142080" marR="142080" marT="71040" marB="7104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bl>
          </a:graphicData>
        </a:graphic>
      </p:graphicFrame>
      <p:sp>
        <p:nvSpPr>
          <p:cNvPr id="88" name="文字方塊 87"/>
          <p:cNvSpPr txBox="1"/>
          <p:nvPr/>
        </p:nvSpPr>
        <p:spPr>
          <a:xfrm>
            <a:off x="5596975" y="2802443"/>
            <a:ext cx="1645807" cy="615553"/>
          </a:xfrm>
          <a:prstGeom prst="rect">
            <a:avLst/>
          </a:prstGeom>
          <a:noFill/>
        </p:spPr>
        <p:txBody>
          <a:bodyPr wrap="square" rtlCol="0">
            <a:spAutoFit/>
          </a:bodyPr>
          <a:lstStyle/>
          <a:p>
            <a:r>
              <a:rPr lang="en-US" altLang="zh-TW" dirty="0" smtClean="0">
                <a:solidFill>
                  <a:schemeClr val="tx2"/>
                </a:solidFill>
                <a:latin typeface="Times New Roman" pitchFamily="18" charset="0"/>
                <a:cs typeface="Times New Roman" pitchFamily="18" charset="0"/>
              </a:rPr>
              <a:t>current receive source</a:t>
            </a:r>
            <a:endParaRPr lang="zh-TW" altLang="en-US" dirty="0">
              <a:solidFill>
                <a:schemeClr val="tx2"/>
              </a:solidFill>
              <a:latin typeface="Times New Roman" pitchFamily="18" charset="0"/>
              <a:cs typeface="Times New Roman" pitchFamily="18" charset="0"/>
            </a:endParaRPr>
          </a:p>
        </p:txBody>
      </p:sp>
      <p:sp>
        <p:nvSpPr>
          <p:cNvPr id="89" name="文字方塊 88"/>
          <p:cNvSpPr txBox="1"/>
          <p:nvPr/>
        </p:nvSpPr>
        <p:spPr>
          <a:xfrm>
            <a:off x="4156363" y="2994124"/>
            <a:ext cx="1091045" cy="353943"/>
          </a:xfrm>
          <a:prstGeom prst="rect">
            <a:avLst/>
          </a:prstGeom>
          <a:noFill/>
        </p:spPr>
        <p:txBody>
          <a:bodyPr wrap="square" rtlCol="0">
            <a:spAutoFit/>
          </a:bodyPr>
          <a:lstStyle/>
          <a:p>
            <a:pPr algn="r"/>
            <a:r>
              <a:rPr lang="en-US" altLang="zh-TW" dirty="0" smtClean="0">
                <a:solidFill>
                  <a:schemeClr val="tx2"/>
                </a:solidFill>
                <a:latin typeface="Times New Roman" pitchFamily="18" charset="0"/>
                <a:cs typeface="Times New Roman" pitchFamily="18" charset="0"/>
              </a:rPr>
              <a:t>Inject!</a:t>
            </a:r>
            <a:endParaRPr lang="zh-TW" altLang="en-US" dirty="0">
              <a:solidFill>
                <a:schemeClr val="tx2"/>
              </a:solidFill>
              <a:latin typeface="Times New Roman" pitchFamily="18" charset="0"/>
              <a:cs typeface="Times New Roman" pitchFamily="18" charset="0"/>
            </a:endParaRPr>
          </a:p>
        </p:txBody>
      </p:sp>
      <p:sp>
        <p:nvSpPr>
          <p:cNvPr id="90" name="文字方塊 89"/>
          <p:cNvSpPr txBox="1"/>
          <p:nvPr/>
        </p:nvSpPr>
        <p:spPr>
          <a:xfrm>
            <a:off x="6634972" y="1771882"/>
            <a:ext cx="2301524" cy="353943"/>
          </a:xfrm>
          <a:prstGeom prst="rect">
            <a:avLst/>
          </a:prstGeom>
          <a:noFill/>
        </p:spPr>
        <p:txBody>
          <a:bodyPr wrap="square" rtlCol="0">
            <a:spAutoFit/>
          </a:bodyPr>
          <a:lstStyle/>
          <a:p>
            <a:r>
              <a:rPr lang="en-US" altLang="zh-TW" dirty="0" err="1" smtClean="0">
                <a:latin typeface="Times New Roman" pitchFamily="18" charset="0"/>
                <a:cs typeface="Times New Roman" pitchFamily="18" charset="0"/>
              </a:rPr>
              <a:t>Attackboard</a:t>
            </a:r>
            <a:r>
              <a:rPr lang="en-US" altLang="zh-TW" dirty="0" smtClean="0">
                <a:latin typeface="Times New Roman" pitchFamily="18" charset="0"/>
                <a:cs typeface="Times New Roman" pitchFamily="18" charset="0"/>
              </a:rPr>
              <a:t> of PE4</a:t>
            </a:r>
            <a:endParaRPr lang="zh-TW" altLang="en-US" dirty="0">
              <a:latin typeface="Times New Roman" pitchFamily="18" charset="0"/>
              <a:cs typeface="Times New Roman" pitchFamily="18" charset="0"/>
            </a:endParaRPr>
          </a:p>
        </p:txBody>
      </p:sp>
      <p:sp>
        <p:nvSpPr>
          <p:cNvPr id="92" name="文字方塊 91"/>
          <p:cNvSpPr txBox="1"/>
          <p:nvPr/>
        </p:nvSpPr>
        <p:spPr>
          <a:xfrm>
            <a:off x="6526331" y="3806049"/>
            <a:ext cx="2313405" cy="615553"/>
          </a:xfrm>
          <a:prstGeom prst="rect">
            <a:avLst/>
          </a:prstGeom>
          <a:noFill/>
        </p:spPr>
        <p:txBody>
          <a:bodyPr wrap="square" rtlCol="0">
            <a:spAutoFit/>
          </a:bodyPr>
          <a:lstStyle/>
          <a:p>
            <a:r>
              <a:rPr lang="en-US" altLang="zh-TW" dirty="0" smtClean="0">
                <a:latin typeface="Times New Roman" pitchFamily="18" charset="0"/>
                <a:cs typeface="Times New Roman" pitchFamily="18" charset="0"/>
              </a:rPr>
              <a:t>router receive status of PE4</a:t>
            </a:r>
            <a:endParaRPr lang="zh-TW" altLang="en-US" dirty="0">
              <a:latin typeface="Times New Roman" pitchFamily="18" charset="0"/>
              <a:cs typeface="Times New Roman" pitchFamily="18" charset="0"/>
            </a:endParaRPr>
          </a:p>
        </p:txBody>
      </p:sp>
      <p:graphicFrame>
        <p:nvGraphicFramePr>
          <p:cNvPr id="93" name="內容版面配置區 18"/>
          <p:cNvGraphicFramePr>
            <a:graphicFrameLocks/>
          </p:cNvGraphicFramePr>
          <p:nvPr>
            <p:extLst>
              <p:ext uri="{D42A27DB-BD31-4B8C-83A1-F6EECF244321}">
                <p14:modId xmlns:p14="http://schemas.microsoft.com/office/powerpoint/2010/main" val="3496375826"/>
              </p:ext>
            </p:extLst>
          </p:nvPr>
        </p:nvGraphicFramePr>
        <p:xfrm>
          <a:off x="6649535" y="4374636"/>
          <a:ext cx="1408048" cy="446880"/>
        </p:xfrm>
        <a:graphic>
          <a:graphicData uri="http://schemas.openxmlformats.org/drawingml/2006/table">
            <a:tbl>
              <a:tblPr bandRow="1"/>
              <a:tblGrid>
                <a:gridCol w="352012"/>
                <a:gridCol w="352012"/>
                <a:gridCol w="352012"/>
                <a:gridCol w="352012"/>
              </a:tblGrid>
              <a:tr h="38566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2000" dirty="0" smtClean="0">
                          <a:solidFill>
                            <a:srgbClr val="FF0000"/>
                          </a:solidFill>
                        </a:rPr>
                        <a:t>1</a:t>
                      </a:r>
                      <a:endParaRPr lang="zh-TW" altLang="en-US" sz="2000" dirty="0">
                        <a:solidFill>
                          <a:srgbClr val="FF0000"/>
                        </a:solidFill>
                      </a:endParaRPr>
                    </a:p>
                  </a:txBody>
                  <a:tcPr marL="142080" marR="142080" marT="71040" marB="7104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2000" dirty="0" smtClean="0"/>
                        <a:t>0</a:t>
                      </a:r>
                      <a:endParaRPr lang="zh-TW" altLang="en-US" sz="2000" dirty="0"/>
                    </a:p>
                  </a:txBody>
                  <a:tcPr marL="142080" marR="142080" marT="71040" marB="7104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2000" dirty="0" smtClean="0"/>
                        <a:t>0</a:t>
                      </a:r>
                      <a:endParaRPr lang="zh-TW" altLang="en-US" sz="2000" dirty="0"/>
                    </a:p>
                  </a:txBody>
                  <a:tcPr marL="142080" marR="142080" marT="71040" marB="7104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2000" dirty="0" smtClean="0"/>
                        <a:t>0</a:t>
                      </a:r>
                      <a:endParaRPr lang="zh-TW" altLang="en-US" sz="2000" dirty="0"/>
                    </a:p>
                  </a:txBody>
                  <a:tcPr marL="142080" marR="142080" marT="71040" marB="7104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bl>
          </a:graphicData>
        </a:graphic>
      </p:graphicFrame>
      <p:graphicFrame>
        <p:nvGraphicFramePr>
          <p:cNvPr id="100" name="內容版面配置區 18"/>
          <p:cNvGraphicFramePr>
            <a:graphicFrameLocks/>
          </p:cNvGraphicFramePr>
          <p:nvPr>
            <p:extLst>
              <p:ext uri="{D42A27DB-BD31-4B8C-83A1-F6EECF244321}">
                <p14:modId xmlns:p14="http://schemas.microsoft.com/office/powerpoint/2010/main" val="2182199379"/>
              </p:ext>
            </p:extLst>
          </p:nvPr>
        </p:nvGraphicFramePr>
        <p:xfrm>
          <a:off x="6653640" y="4382351"/>
          <a:ext cx="1408048" cy="446880"/>
        </p:xfrm>
        <a:graphic>
          <a:graphicData uri="http://schemas.openxmlformats.org/drawingml/2006/table">
            <a:tbl>
              <a:tblPr bandRow="1"/>
              <a:tblGrid>
                <a:gridCol w="352012"/>
                <a:gridCol w="352012"/>
                <a:gridCol w="352012"/>
                <a:gridCol w="352012"/>
              </a:tblGrid>
              <a:tr h="38748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2000" dirty="0" smtClean="0">
                          <a:solidFill>
                            <a:srgbClr val="FF0000"/>
                          </a:solidFill>
                        </a:rPr>
                        <a:t>1</a:t>
                      </a:r>
                      <a:endParaRPr lang="zh-TW" altLang="en-US" sz="2000" dirty="0">
                        <a:solidFill>
                          <a:srgbClr val="FF0000"/>
                        </a:solidFill>
                      </a:endParaRPr>
                    </a:p>
                  </a:txBody>
                  <a:tcPr marL="142080" marR="142080" marT="71040" marB="7104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2000" dirty="0" smtClean="0">
                          <a:solidFill>
                            <a:srgbClr val="FF0000"/>
                          </a:solidFill>
                        </a:rPr>
                        <a:t>1</a:t>
                      </a:r>
                      <a:endParaRPr lang="zh-TW" altLang="en-US" sz="2000" dirty="0">
                        <a:solidFill>
                          <a:srgbClr val="FF0000"/>
                        </a:solidFill>
                      </a:endParaRPr>
                    </a:p>
                  </a:txBody>
                  <a:tcPr marL="142080" marR="142080" marT="71040" marB="7104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2000" dirty="0" smtClean="0"/>
                        <a:t>0</a:t>
                      </a:r>
                      <a:endParaRPr lang="zh-TW" altLang="en-US" sz="2000" dirty="0"/>
                    </a:p>
                  </a:txBody>
                  <a:tcPr marL="142080" marR="142080" marT="71040" marB="7104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TW" sz="2000" dirty="0" smtClean="0"/>
                        <a:t>0</a:t>
                      </a:r>
                      <a:endParaRPr lang="zh-TW" altLang="en-US" sz="2000" dirty="0"/>
                    </a:p>
                  </a:txBody>
                  <a:tcPr marL="142080" marR="142080" marT="71040" marB="7104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bl>
          </a:graphicData>
        </a:graphic>
      </p:graphicFrame>
      <p:sp>
        <p:nvSpPr>
          <p:cNvPr id="101" name="爆炸 1 100"/>
          <p:cNvSpPr/>
          <p:nvPr/>
        </p:nvSpPr>
        <p:spPr bwMode="auto">
          <a:xfrm>
            <a:off x="6343914" y="1874941"/>
            <a:ext cx="2083023" cy="994053"/>
          </a:xfrm>
          <a:prstGeom prst="irregularSeal1">
            <a:avLst/>
          </a:prstGeom>
          <a:solidFill>
            <a:srgbClr val="FFFF00"/>
          </a:solidFill>
          <a:ln>
            <a:noFill/>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85000"/>
              </a:lnSpc>
              <a:spcBef>
                <a:spcPct val="50000"/>
              </a:spcBef>
              <a:spcAft>
                <a:spcPct val="0"/>
              </a:spcAft>
              <a:buClrTx/>
              <a:buSzTx/>
              <a:buFontTx/>
              <a:buNone/>
              <a:tabLst/>
            </a:pPr>
            <a:r>
              <a:rPr kumimoji="0" lang="en-US" altLang="zh-TW" b="0" i="0" u="none" strike="noStrike" cap="none" normalizeH="0" baseline="0" dirty="0" smtClean="0">
                <a:ln>
                  <a:noFill/>
                </a:ln>
                <a:solidFill>
                  <a:schemeClr val="tx1"/>
                </a:solidFill>
                <a:effectLst/>
                <a:latin typeface="Arial" charset="0"/>
              </a:rPr>
              <a:t>Match!</a:t>
            </a:r>
            <a:endParaRPr kumimoji="0" lang="zh-TW" altLang="en-US" b="0" i="0" u="none" strike="noStrike" cap="none" normalizeH="0" baseline="0" dirty="0" smtClean="0">
              <a:ln>
                <a:noFill/>
              </a:ln>
              <a:solidFill>
                <a:schemeClr val="tx1"/>
              </a:solidFill>
              <a:effectLst/>
              <a:latin typeface="Arial" charset="0"/>
            </a:endParaRPr>
          </a:p>
        </p:txBody>
      </p:sp>
      <p:sp>
        <p:nvSpPr>
          <p:cNvPr id="23" name="Rectangle 62"/>
          <p:cNvSpPr/>
          <p:nvPr/>
        </p:nvSpPr>
        <p:spPr bwMode="auto">
          <a:xfrm>
            <a:off x="112649" y="5655972"/>
            <a:ext cx="8917200" cy="1192484"/>
          </a:xfrm>
          <a:prstGeom prst="rect">
            <a:avLst/>
          </a:prstGeom>
          <a:solidFill>
            <a:srgbClr val="FF0000"/>
          </a:solidFill>
          <a:ln>
            <a:noFill/>
            <a:headEnd type="none" w="sm" len="sm"/>
            <a:tailEnd type="stealth" w="med" len="lg"/>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600" b="1" i="1" dirty="0" smtClean="0">
                <a:solidFill>
                  <a:srgbClr val="FFFFFF"/>
                </a:solidFill>
                <a:latin typeface="Times New Roman" charset="0"/>
              </a:rPr>
              <a:t>Design details are left in the poster.</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1" u="none" strike="noStrike" cap="none" normalizeH="0" baseline="0" dirty="0" smtClean="0">
                <a:ln>
                  <a:noFill/>
                </a:ln>
                <a:solidFill>
                  <a:srgbClr val="FFFFFF"/>
                </a:solidFill>
                <a:effectLst/>
                <a:latin typeface="Times New Roman" charset="0"/>
              </a:rPr>
              <a:t>You</a:t>
            </a:r>
            <a:r>
              <a:rPr kumimoji="0" lang="en-US" sz="3600" b="1" i="1" u="none" strike="noStrike" cap="none" normalizeH="0" dirty="0" smtClean="0">
                <a:ln>
                  <a:noFill/>
                </a:ln>
                <a:solidFill>
                  <a:srgbClr val="FFFFFF"/>
                </a:solidFill>
                <a:effectLst/>
                <a:latin typeface="Times New Roman" charset="0"/>
              </a:rPr>
              <a:t> are welcome to take a look!</a:t>
            </a:r>
            <a:endParaRPr kumimoji="0" lang="en-US" sz="3600" b="1" i="1" u="none" strike="noStrike" cap="none" normalizeH="0" baseline="0" dirty="0" smtClean="0">
              <a:ln>
                <a:noFill/>
              </a:ln>
              <a:solidFill>
                <a:srgbClr val="FFFFFF"/>
              </a:solidFill>
              <a:effectLst/>
              <a:latin typeface="Times New Roman" charset="0"/>
            </a:endParaRPr>
          </a:p>
        </p:txBody>
      </p:sp>
      <p:sp>
        <p:nvSpPr>
          <p:cNvPr id="24" name="文字方塊 23"/>
          <p:cNvSpPr txBox="1"/>
          <p:nvPr/>
        </p:nvSpPr>
        <p:spPr>
          <a:xfrm>
            <a:off x="8471139" y="696789"/>
            <a:ext cx="465357" cy="3277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800" dirty="0"/>
              <a:t>9</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fade">
                                      <p:cBhvr>
                                        <p:cTn id="7" dur="500"/>
                                        <p:tgtEl>
                                          <p:spTgt spid="9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86"/>
                                        </p:tgtEl>
                                        <p:attrNameLst>
                                          <p:attrName>style.visibility</p:attrName>
                                        </p:attrNameLst>
                                      </p:cBhvr>
                                      <p:to>
                                        <p:strVal val="visible"/>
                                      </p:to>
                                    </p:set>
                                    <p:animEffect transition="in" filter="wipe(down)">
                                      <p:cBhvr>
                                        <p:cTn id="11" dur="500"/>
                                        <p:tgtEl>
                                          <p:spTgt spid="86"/>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80"/>
                                        </p:tgtEl>
                                        <p:attrNameLst>
                                          <p:attrName>style.visibility</p:attrName>
                                        </p:attrNameLst>
                                      </p:cBhvr>
                                      <p:to>
                                        <p:strVal val="visible"/>
                                      </p:to>
                                    </p:set>
                                    <p:animEffect transition="in" filter="wipe(down)">
                                      <p:cBhvr>
                                        <p:cTn id="15" dur="500"/>
                                        <p:tgtEl>
                                          <p:spTgt spid="80"/>
                                        </p:tgtEl>
                                      </p:cBhvr>
                                    </p:animEffect>
                                  </p:childTnLst>
                                </p:cTn>
                              </p:par>
                              <p:par>
                                <p:cTn id="16" presetID="1" presetClass="entr" presetSubtype="0" fill="hold" grpId="0" nodeType="withEffect">
                                  <p:stCondLst>
                                    <p:cond delay="0"/>
                                  </p:stCondLst>
                                  <p:childTnLst>
                                    <p:set>
                                      <p:cBhvr>
                                        <p:cTn id="17" dur="1" fill="hold">
                                          <p:stCondLst>
                                            <p:cond delay="0"/>
                                          </p:stCondLst>
                                        </p:cTn>
                                        <p:tgtEl>
                                          <p:spTgt spid="8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0"/>
                                        </p:tgtEl>
                                        <p:attrNameLst>
                                          <p:attrName>style.visibility</p:attrName>
                                        </p:attrNameLst>
                                      </p:cBhvr>
                                      <p:to>
                                        <p:strVal val="visible"/>
                                      </p:to>
                                    </p:set>
                                    <p:animEffect transition="in" filter="fade">
                                      <p:cBhvr>
                                        <p:cTn id="22" dur="500"/>
                                        <p:tgtEl>
                                          <p:spTgt spid="100"/>
                                        </p:tgtEl>
                                      </p:cBhvr>
                                    </p:animEffect>
                                  </p:childTnLst>
                                </p:cTn>
                              </p:par>
                              <p:par>
                                <p:cTn id="23" presetID="1" presetClass="exit" presetSubtype="0" fill="hold" nodeType="withEffect">
                                  <p:stCondLst>
                                    <p:cond delay="0"/>
                                  </p:stCondLst>
                                  <p:childTnLst>
                                    <p:set>
                                      <p:cBhvr>
                                        <p:cTn id="24" dur="1" fill="hold">
                                          <p:stCondLst>
                                            <p:cond delay="0"/>
                                          </p:stCondLst>
                                        </p:cTn>
                                        <p:tgtEl>
                                          <p:spTgt spid="80"/>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86"/>
                                        </p:tgtEl>
                                        <p:attrNameLst>
                                          <p:attrName>style.visibility</p:attrName>
                                        </p:attrNameLst>
                                      </p:cBhvr>
                                      <p:to>
                                        <p:strVal val="hidden"/>
                                      </p:to>
                                    </p:set>
                                  </p:childTnLst>
                                </p:cTn>
                              </p:par>
                            </p:childTnLst>
                          </p:cTn>
                        </p:par>
                        <p:par>
                          <p:cTn id="27" fill="hold">
                            <p:stCondLst>
                              <p:cond delay="500"/>
                            </p:stCondLst>
                            <p:childTnLst>
                              <p:par>
                                <p:cTn id="28" presetID="22" presetClass="entr" presetSubtype="4" fill="hold" nodeType="afterEffect">
                                  <p:stCondLst>
                                    <p:cond delay="0"/>
                                  </p:stCondLst>
                                  <p:childTnLst>
                                    <p:set>
                                      <p:cBhvr>
                                        <p:cTn id="29" dur="1" fill="hold">
                                          <p:stCondLst>
                                            <p:cond delay="0"/>
                                          </p:stCondLst>
                                        </p:cTn>
                                        <p:tgtEl>
                                          <p:spTgt spid="86"/>
                                        </p:tgtEl>
                                        <p:attrNameLst>
                                          <p:attrName>style.visibility</p:attrName>
                                        </p:attrNameLst>
                                      </p:cBhvr>
                                      <p:to>
                                        <p:strVal val="visible"/>
                                      </p:to>
                                    </p:set>
                                    <p:animEffect transition="in" filter="wipe(down)">
                                      <p:cBhvr>
                                        <p:cTn id="30" dur="500"/>
                                        <p:tgtEl>
                                          <p:spTgt spid="86"/>
                                        </p:tgtEl>
                                      </p:cBhvr>
                                    </p:animEffect>
                                  </p:childTnLst>
                                </p:cTn>
                              </p:par>
                            </p:childTnLst>
                          </p:cTn>
                        </p:par>
                        <p:par>
                          <p:cTn id="31" fill="hold">
                            <p:stCondLst>
                              <p:cond delay="1000"/>
                            </p:stCondLst>
                            <p:childTnLst>
                              <p:par>
                                <p:cTn id="32" presetID="22" presetClass="entr" presetSubtype="4" fill="hold" nodeType="afterEffect">
                                  <p:stCondLst>
                                    <p:cond delay="0"/>
                                  </p:stCondLst>
                                  <p:childTnLst>
                                    <p:set>
                                      <p:cBhvr>
                                        <p:cTn id="33" dur="1" fill="hold">
                                          <p:stCondLst>
                                            <p:cond delay="0"/>
                                          </p:stCondLst>
                                        </p:cTn>
                                        <p:tgtEl>
                                          <p:spTgt spid="80"/>
                                        </p:tgtEl>
                                        <p:attrNameLst>
                                          <p:attrName>style.visibility</p:attrName>
                                        </p:attrNameLst>
                                      </p:cBhvr>
                                      <p:to>
                                        <p:strVal val="visible"/>
                                      </p:to>
                                    </p:set>
                                    <p:animEffect transition="in" filter="wipe(down)">
                                      <p:cBhvr>
                                        <p:cTn id="34" dur="500"/>
                                        <p:tgtEl>
                                          <p:spTgt spid="80"/>
                                        </p:tgtEl>
                                      </p:cBhvr>
                                    </p:animEffect>
                                  </p:childTnLst>
                                </p:cTn>
                              </p:par>
                            </p:childTnLst>
                          </p:cTn>
                        </p:par>
                        <p:par>
                          <p:cTn id="35" fill="hold">
                            <p:stCondLst>
                              <p:cond delay="1500"/>
                            </p:stCondLst>
                            <p:childTnLst>
                              <p:par>
                                <p:cTn id="36" presetID="1" presetClass="entr" presetSubtype="0" fill="hold" grpId="1" nodeType="afterEffect">
                                  <p:stCondLst>
                                    <p:cond delay="0"/>
                                  </p:stCondLst>
                                  <p:childTnLst>
                                    <p:set>
                                      <p:cBhvr>
                                        <p:cTn id="37" dur="1" fill="hold">
                                          <p:stCondLst>
                                            <p:cond delay="0"/>
                                          </p:stCondLst>
                                        </p:cTn>
                                        <p:tgtEl>
                                          <p:spTgt spid="88"/>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01"/>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nodeType="clickEffect">
                                  <p:stCondLst>
                                    <p:cond delay="0"/>
                                  </p:stCondLst>
                                  <p:childTnLst>
                                    <p:set>
                                      <p:cBhvr>
                                        <p:cTn id="45" dur="1" fill="hold">
                                          <p:stCondLst>
                                            <p:cond delay="0"/>
                                          </p:stCondLst>
                                        </p:cTn>
                                        <p:tgtEl>
                                          <p:spTgt spid="83"/>
                                        </p:tgtEl>
                                        <p:attrNameLst>
                                          <p:attrName>style.visibility</p:attrName>
                                        </p:attrNameLst>
                                      </p:cBhvr>
                                      <p:to>
                                        <p:strVal val="visible"/>
                                      </p:to>
                                    </p:set>
                                    <p:animEffect transition="in" filter="wipe(up)">
                                      <p:cBhvr>
                                        <p:cTn id="46" dur="500"/>
                                        <p:tgtEl>
                                          <p:spTgt spid="83"/>
                                        </p:tgtEl>
                                      </p:cBhvr>
                                    </p:animEffect>
                                  </p:childTnLst>
                                </p:cTn>
                              </p:par>
                              <p:par>
                                <p:cTn id="47" presetID="1" presetClass="entr" presetSubtype="0" fill="hold" grpId="0" nodeType="withEffect">
                                  <p:stCondLst>
                                    <p:cond delay="0"/>
                                  </p:stCondLst>
                                  <p:childTnLst>
                                    <p:set>
                                      <p:cBhvr>
                                        <p:cTn id="48" dur="1" fill="hold">
                                          <p:stCondLst>
                                            <p:cond delay="0"/>
                                          </p:stCondLst>
                                        </p:cTn>
                                        <p:tgtEl>
                                          <p:spTgt spid="89"/>
                                        </p:tgtEl>
                                        <p:attrNameLst>
                                          <p:attrName>style.visibility</p:attrName>
                                        </p:attrNameLst>
                                      </p:cBhvr>
                                      <p:to>
                                        <p:strVal val="visible"/>
                                      </p:to>
                                    </p:set>
                                  </p:childTnLst>
                                </p:cTn>
                              </p:par>
                            </p:childTnLst>
                          </p:cTn>
                        </p:par>
                        <p:par>
                          <p:cTn id="49" fill="hold">
                            <p:stCondLst>
                              <p:cond delay="500"/>
                            </p:stCondLst>
                            <p:childTnLst>
                              <p:par>
                                <p:cTn id="50" presetID="22" presetClass="entr" presetSubtype="1" fill="hold" nodeType="afterEffect">
                                  <p:stCondLst>
                                    <p:cond delay="0"/>
                                  </p:stCondLst>
                                  <p:childTnLst>
                                    <p:set>
                                      <p:cBhvr>
                                        <p:cTn id="51" dur="1" fill="hold">
                                          <p:stCondLst>
                                            <p:cond delay="0"/>
                                          </p:stCondLst>
                                        </p:cTn>
                                        <p:tgtEl>
                                          <p:spTgt spid="85"/>
                                        </p:tgtEl>
                                        <p:attrNameLst>
                                          <p:attrName>style.visibility</p:attrName>
                                        </p:attrNameLst>
                                      </p:cBhvr>
                                      <p:to>
                                        <p:strVal val="visible"/>
                                      </p:to>
                                    </p:set>
                                    <p:animEffect transition="in" filter="wipe(up)">
                                      <p:cBhvr>
                                        <p:cTn id="52" dur="500"/>
                                        <p:tgtEl>
                                          <p:spTgt spid="8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animEffect transition="in" filter="fade">
                                      <p:cBhvr>
                                        <p:cTn id="57" dur="500"/>
                                        <p:tgtEl>
                                          <p:spTgt spid="3">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3">
                                            <p:txEl>
                                              <p:pRg st="3" end="3"/>
                                            </p:txEl>
                                          </p:spTgt>
                                        </p:tgtEl>
                                        <p:attrNameLst>
                                          <p:attrName>style.visibility</p:attrName>
                                        </p:attrNameLst>
                                      </p:cBhvr>
                                      <p:to>
                                        <p:strVal val="visible"/>
                                      </p:to>
                                    </p:set>
                                    <p:animEffect transition="in" filter="wipe(left)">
                                      <p:cBhvr>
                                        <p:cTn id="62" dur="500"/>
                                        <p:tgtEl>
                                          <p:spTgt spid="3">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Effect transition="in" filter="wipe(left)">
                                      <p:cBhvr>
                                        <p:cTn id="67" dur="500"/>
                                        <p:tgtEl>
                                          <p:spTgt spid="3">
                                            <p:txEl>
                                              <p:pRg st="4" end="4"/>
                                            </p:txEl>
                                          </p:spTgt>
                                        </p:tgtEl>
                                      </p:cBhvr>
                                    </p:animEffect>
                                  </p:childTnLst>
                                </p:cTn>
                              </p:par>
                              <p:par>
                                <p:cTn id="68" presetID="22" presetClass="entr" presetSubtype="8" fill="hold" nodeType="withEffect">
                                  <p:stCondLst>
                                    <p:cond delay="0"/>
                                  </p:stCondLst>
                                  <p:childTnLst>
                                    <p:set>
                                      <p:cBhvr>
                                        <p:cTn id="69" dur="1" fill="hold">
                                          <p:stCondLst>
                                            <p:cond delay="0"/>
                                          </p:stCondLst>
                                        </p:cTn>
                                        <p:tgtEl>
                                          <p:spTgt spid="3">
                                            <p:txEl>
                                              <p:pRg st="5" end="5"/>
                                            </p:txEl>
                                          </p:spTgt>
                                        </p:tgtEl>
                                        <p:attrNameLst>
                                          <p:attrName>style.visibility</p:attrName>
                                        </p:attrNameLst>
                                      </p:cBhvr>
                                      <p:to>
                                        <p:strVal val="visible"/>
                                      </p:to>
                                    </p:set>
                                    <p:animEffect transition="in" filter="wipe(left)">
                                      <p:cBhvr>
                                        <p:cTn id="70" dur="500"/>
                                        <p:tgtEl>
                                          <p:spTgt spid="3">
                                            <p:txEl>
                                              <p:pRg st="5" end="5"/>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blinds(horizontal)">
                                      <p:cBhvr>
                                        <p:cTn id="7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88" grpId="1"/>
      <p:bldP spid="89" grpId="0"/>
      <p:bldP spid="101" grpId="0" animBg="1"/>
      <p:bldP spid="23" grpId="0" animBg="1"/>
    </p:bldLst>
  </p:timing>
</p:sld>
</file>

<file path=ppt/theme/theme1.xml><?xml version="1.0" encoding="utf-8"?>
<a:theme xmlns:a="http://schemas.openxmlformats.org/drawingml/2006/main" name="blue-v">
  <a:themeElements>
    <a:clrScheme name="blue-v 1">
      <a:dk1>
        <a:srgbClr val="000000"/>
      </a:dk1>
      <a:lt1>
        <a:srgbClr val="FFFFFF"/>
      </a:lt1>
      <a:dk2>
        <a:srgbClr val="3333CC"/>
      </a:dk2>
      <a:lt2>
        <a:srgbClr val="B2B2B2"/>
      </a:lt2>
      <a:accent1>
        <a:srgbClr val="DC0A00"/>
      </a:accent1>
      <a:accent2>
        <a:srgbClr val="008000"/>
      </a:accent2>
      <a:accent3>
        <a:srgbClr val="FFFFFF"/>
      </a:accent3>
      <a:accent4>
        <a:srgbClr val="000000"/>
      </a:accent4>
      <a:accent5>
        <a:srgbClr val="EBAAAA"/>
      </a:accent5>
      <a:accent6>
        <a:srgbClr val="007300"/>
      </a:accent6>
      <a:hlink>
        <a:srgbClr val="BF23BF"/>
      </a:hlink>
      <a:folHlink>
        <a:srgbClr val="FF9632"/>
      </a:folHlink>
    </a:clrScheme>
    <a:fontScheme name="blue-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5000"/>
          </a:lnSpc>
          <a:spcBef>
            <a:spcPct val="5000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5000"/>
          </a:lnSpc>
          <a:spcBef>
            <a:spcPct val="5000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blue-v 1">
        <a:dk1>
          <a:srgbClr val="000000"/>
        </a:dk1>
        <a:lt1>
          <a:srgbClr val="FFFFFF"/>
        </a:lt1>
        <a:dk2>
          <a:srgbClr val="3333CC"/>
        </a:dk2>
        <a:lt2>
          <a:srgbClr val="B2B2B2"/>
        </a:lt2>
        <a:accent1>
          <a:srgbClr val="DC0A00"/>
        </a:accent1>
        <a:accent2>
          <a:srgbClr val="008000"/>
        </a:accent2>
        <a:accent3>
          <a:srgbClr val="FFFFFF"/>
        </a:accent3>
        <a:accent4>
          <a:srgbClr val="000000"/>
        </a:accent4>
        <a:accent5>
          <a:srgbClr val="EBAAAA"/>
        </a:accent5>
        <a:accent6>
          <a:srgbClr val="007300"/>
        </a:accent6>
        <a:hlink>
          <a:srgbClr val="BF23BF"/>
        </a:hlink>
        <a:folHlink>
          <a:srgbClr val="FF963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E:\witanworld\DAC\weblast\templates\blue-v.pot</Template>
  <TotalTime>16235968</TotalTime>
  <Pages>19</Pages>
  <Words>2464</Words>
  <Application>Microsoft Office PowerPoint</Application>
  <PresentationFormat>如螢幕大小 (4:3)</PresentationFormat>
  <Paragraphs>325</Paragraphs>
  <Slides>14</Slides>
  <Notes>12</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blue-v</vt:lpstr>
      <vt:lpstr>Attackboard:   A Novel Dependency-Aware Traffic Generator for Exploring NoC Design Space</vt:lpstr>
      <vt:lpstr>Problem Domain</vt:lpstr>
      <vt:lpstr>The BIG Problem Is: Size!</vt:lpstr>
      <vt:lpstr>Rebuild the State Machines</vt:lpstr>
      <vt:lpstr>Rebuild the State Machines (cont’d) </vt:lpstr>
      <vt:lpstr>Data Structure of an Attackboard</vt:lpstr>
      <vt:lpstr>Attackboard Traffic Generator</vt:lpstr>
      <vt:lpstr>An Illustration (Viewpoint of PE 4)</vt:lpstr>
      <vt:lpstr>Driving the Attackboards!</vt:lpstr>
      <vt:lpstr>Space Overhead and Accuracy</vt:lpstr>
      <vt:lpstr>Conclusion &amp; Future Works</vt:lpstr>
      <vt:lpstr>PowerPoint 簡報</vt:lpstr>
      <vt:lpstr>Selected References</vt:lpstr>
      <vt:lpstr>Backup: More Frames in POD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kit</dc:title>
  <dc:creator>Carla Otten</dc:creator>
  <cp:lastModifiedBy>yoshi</cp:lastModifiedBy>
  <cp:revision>367</cp:revision>
  <cp:lastPrinted>1998-03-19T00:23:44Z</cp:lastPrinted>
  <dcterms:created xsi:type="dcterms:W3CDTF">1995-04-19T10:16:14Z</dcterms:created>
  <dcterms:modified xsi:type="dcterms:W3CDTF">2012-06-05T20:33:24Z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cacou@xs4all.nl</vt:lpwstr>
  </property>
  <property fmtid="{D5CDD505-2E9C-101B-9397-08002B2CF9AE}" pid="8" name="HomePage">
    <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9043968</vt:i4>
  </property>
  <property fmtid="{D5CDD505-2E9C-101B-9397-08002B2CF9AE}" pid="14" name="TextColor">
    <vt:i4>16777215</vt:i4>
  </property>
  <property fmtid="{D5CDD505-2E9C-101B-9397-08002B2CF9AE}" pid="15" name="LinkColor">
    <vt:i4>16777088</vt:i4>
  </property>
  <property fmtid="{D5CDD505-2E9C-101B-9397-08002B2CF9AE}" pid="16" name="VisitedColor">
    <vt:i4>12615935</vt:i4>
  </property>
  <property fmtid="{D5CDD505-2E9C-101B-9397-08002B2CF9AE}" pid="17" name="TransparentButton">
    <vt:i4>-1</vt:i4>
  </property>
  <property fmtid="{D5CDD505-2E9C-101B-9397-08002B2CF9AE}" pid="18" name="ButtonType">
    <vt:i4>3</vt:i4>
  </property>
  <property fmtid="{D5CDD505-2E9C-101B-9397-08002B2CF9AE}" pid="19" name="ShowNotes">
    <vt:bool>false</vt:bool>
  </property>
  <property fmtid="{D5CDD505-2E9C-101B-9397-08002B2CF9AE}" pid="20" name="NavBtnPos">
    <vt:i4>2</vt:i4>
  </property>
  <property fmtid="{D5CDD505-2E9C-101B-9397-08002B2CF9AE}" pid="21" name="OutputDir">
    <vt:lpwstr>E:\Carla\DAC</vt:lpwstr>
  </property>
</Properties>
</file>