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35"/>
  </p:notesMasterIdLst>
  <p:handoutMasterIdLst>
    <p:handoutMasterId r:id="rId36"/>
  </p:handoutMasterIdLst>
  <p:sldIdLst>
    <p:sldId id="288" r:id="rId2"/>
    <p:sldId id="450" r:id="rId3"/>
    <p:sldId id="451" r:id="rId4"/>
    <p:sldId id="454" r:id="rId5"/>
    <p:sldId id="458" r:id="rId6"/>
    <p:sldId id="466" r:id="rId7"/>
    <p:sldId id="467" r:id="rId8"/>
    <p:sldId id="468" r:id="rId9"/>
    <p:sldId id="504" r:id="rId10"/>
    <p:sldId id="470" r:id="rId11"/>
    <p:sldId id="472" r:id="rId12"/>
    <p:sldId id="494" r:id="rId13"/>
    <p:sldId id="474" r:id="rId14"/>
    <p:sldId id="475" r:id="rId15"/>
    <p:sldId id="476" r:id="rId16"/>
    <p:sldId id="477" r:id="rId17"/>
    <p:sldId id="478" r:id="rId18"/>
    <p:sldId id="479" r:id="rId19"/>
    <p:sldId id="495" r:id="rId20"/>
    <p:sldId id="505" r:id="rId21"/>
    <p:sldId id="498" r:id="rId22"/>
    <p:sldId id="499" r:id="rId23"/>
    <p:sldId id="500" r:id="rId24"/>
    <p:sldId id="501" r:id="rId25"/>
    <p:sldId id="502" r:id="rId26"/>
    <p:sldId id="503" r:id="rId27"/>
    <p:sldId id="488" r:id="rId28"/>
    <p:sldId id="489" r:id="rId29"/>
    <p:sldId id="490" r:id="rId30"/>
    <p:sldId id="491" r:id="rId31"/>
    <p:sldId id="492" r:id="rId32"/>
    <p:sldId id="496" r:id="rId33"/>
    <p:sldId id="497" r:id="rId34"/>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5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a:srgbClr val="FF0000"/>
    <a:srgbClr val="339933"/>
    <a:srgbClr val="33CC33"/>
    <a:srgbClr val="FFCC66"/>
    <a:srgbClr val="FFCC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94660"/>
  </p:normalViewPr>
  <p:slideViewPr>
    <p:cSldViewPr>
      <p:cViewPr varScale="1">
        <p:scale>
          <a:sx n="47" d="100"/>
          <a:sy n="47" d="100"/>
        </p:scale>
        <p:origin x="1426" y="53"/>
      </p:cViewPr>
      <p:guideLst>
        <p:guide orient="horz" pos="31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0"/>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9D195005-3462-4FA6-87CB-1C7C94B3FEB9}" type="slidenum">
              <a:rPr lang="zh-TW" altLang="en-US"/>
              <a:pPr/>
              <a:t>‹#›</a:t>
            </a:fld>
            <a:endParaRPr lang="zh-TW" altLang="zh-TW"/>
          </a:p>
        </p:txBody>
      </p:sp>
    </p:spTree>
    <p:extLst>
      <p:ext uri="{BB962C8B-B14F-4D97-AF65-F5344CB8AC3E}">
        <p14:creationId xmlns:p14="http://schemas.microsoft.com/office/powerpoint/2010/main" val="186954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7A931DF-18EC-4525-9649-E7BA5D758270}" type="slidenum">
              <a:rPr lang="zh-TW" altLang="en-US"/>
              <a:pPr/>
              <a:t>‹#›</a:t>
            </a:fld>
            <a:endParaRPr lang="zh-TW" altLang="zh-TW"/>
          </a:p>
        </p:txBody>
      </p:sp>
    </p:spTree>
    <p:extLst>
      <p:ext uri="{BB962C8B-B14F-4D97-AF65-F5344CB8AC3E}">
        <p14:creationId xmlns:p14="http://schemas.microsoft.com/office/powerpoint/2010/main" val="2349525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a:t>
            </a:fld>
            <a:endParaRPr lang="zh-TW" altLang="zh-TW"/>
          </a:p>
        </p:txBody>
      </p:sp>
    </p:spTree>
    <p:extLst>
      <p:ext uri="{BB962C8B-B14F-4D97-AF65-F5344CB8AC3E}">
        <p14:creationId xmlns:p14="http://schemas.microsoft.com/office/powerpoint/2010/main" val="315380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t>
            </a:r>
            <a:r>
              <a:rPr lang="en-US" altLang="zh-TW" dirty="0" err="1" smtClean="0"/>
              <a:t>param</a:t>
            </a:r>
            <a:r>
              <a:rPr lang="en-US" altLang="zh-TW" dirty="0" smtClean="0"/>
              <a:t>[in]   </a:t>
            </a:r>
            <a:r>
              <a:rPr lang="en-US" altLang="zh-TW" dirty="0" err="1" smtClean="0"/>
              <a:t>gpio</a:t>
            </a:r>
            <a:r>
              <a:rPr lang="en-US" altLang="zh-TW" dirty="0" smtClean="0"/>
              <a:t>        GPIO port. It could be \ref PA, \ref PB, \ref PC, \ref PD, \ref PE or \ref PF.</a:t>
            </a:r>
          </a:p>
          <a:p>
            <a:r>
              <a:rPr lang="en-US" altLang="zh-TW" dirty="0" smtClean="0"/>
              <a:t> * @</a:t>
            </a:r>
            <a:r>
              <a:rPr lang="en-US" altLang="zh-TW" dirty="0" err="1" smtClean="0"/>
              <a:t>param</a:t>
            </a:r>
            <a:r>
              <a:rPr lang="en-US" altLang="zh-TW" dirty="0" smtClean="0"/>
              <a:t>[in]   u32PinMask  The single or multiple pins of specified GPIO port.</a:t>
            </a:r>
          </a:p>
          <a:p>
            <a:r>
              <a:rPr lang="en-US" altLang="zh-TW" dirty="0" smtClean="0"/>
              <a:t> * @</a:t>
            </a:r>
            <a:r>
              <a:rPr lang="en-US" altLang="zh-TW" dirty="0" err="1" smtClean="0"/>
              <a:t>param</a:t>
            </a:r>
            <a:r>
              <a:rPr lang="en-US" altLang="zh-TW" dirty="0" smtClean="0"/>
              <a:t>[in]   u32Mode     Operation mode. \ref GPIO_PMD_INPUT, \ref GPIO_PMD_OUTPUT, \ref GPIO_PMD_OPEN_DRAIN</a:t>
            </a:r>
          </a:p>
          <a:p>
            <a:r>
              <a:rPr lang="en-US" altLang="zh-TW" dirty="0" smtClean="0"/>
              <a:t> *</a:t>
            </a:r>
          </a:p>
          <a:p>
            <a:r>
              <a:rPr lang="en-US" altLang="zh-TW" dirty="0" smtClean="0"/>
              <a:t> * @return      None</a:t>
            </a:r>
          </a:p>
          <a:p>
            <a:r>
              <a:rPr lang="en-US" altLang="zh-TW" dirty="0" smtClean="0"/>
              <a:t> *</a:t>
            </a:r>
          </a:p>
          <a:p>
            <a:r>
              <a:rPr lang="en-US" altLang="zh-TW" dirty="0" smtClean="0"/>
              <a:t> * @details     This function is used to set specified GPIO operation mode.</a:t>
            </a:r>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5</a:t>
            </a:fld>
            <a:endParaRPr lang="zh-TW" altLang="zh-TW"/>
          </a:p>
        </p:txBody>
      </p:sp>
    </p:spTree>
    <p:extLst>
      <p:ext uri="{BB962C8B-B14F-4D97-AF65-F5344CB8AC3E}">
        <p14:creationId xmlns:p14="http://schemas.microsoft.com/office/powerpoint/2010/main" val="295875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8</a:t>
            </a:fld>
            <a:endParaRPr lang="zh-TW" altLang="zh-TW"/>
          </a:p>
        </p:txBody>
      </p:sp>
    </p:spTree>
    <p:extLst>
      <p:ext uri="{BB962C8B-B14F-4D97-AF65-F5344CB8AC3E}">
        <p14:creationId xmlns:p14="http://schemas.microsoft.com/office/powerpoint/2010/main" val="135489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TCMPR</a:t>
            </a:r>
            <a:r>
              <a:rPr lang="en-US" altLang="zh-TW" baseline="0" dirty="0" smtClean="0"/>
              <a:t>= timer compare register</a:t>
            </a:r>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10</a:t>
            </a:fld>
            <a:endParaRPr lang="zh-TW" altLang="zh-TW"/>
          </a:p>
        </p:txBody>
      </p:sp>
    </p:spTree>
    <p:extLst>
      <p:ext uri="{BB962C8B-B14F-4D97-AF65-F5344CB8AC3E}">
        <p14:creationId xmlns:p14="http://schemas.microsoft.com/office/powerpoint/2010/main" val="215751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Continuous</a:t>
            </a:r>
            <a:r>
              <a:rPr lang="en-US" altLang="zh-TW" baseline="0" dirty="0" smtClean="0"/>
              <a:t> mode </a:t>
            </a:r>
            <a:r>
              <a:rPr lang="zh-TW" altLang="en-US" baseline="0" dirty="0" smtClean="0"/>
              <a:t>就是當</a:t>
            </a:r>
            <a:r>
              <a:rPr lang="en-US" altLang="zh-TW" baseline="0" dirty="0" smtClean="0"/>
              <a:t>timer</a:t>
            </a:r>
            <a:r>
              <a:rPr lang="zh-TW" altLang="en-US" baseline="0" dirty="0" smtClean="0"/>
              <a:t>數到</a:t>
            </a:r>
            <a:r>
              <a:rPr lang="en-US" altLang="zh-TW" baseline="0" dirty="0" smtClean="0"/>
              <a:t>TMR_CMPR</a:t>
            </a:r>
            <a:r>
              <a:rPr lang="zh-TW" altLang="en-US" baseline="0" dirty="0" smtClean="0"/>
              <a:t>的時候，會發生</a:t>
            </a:r>
            <a:r>
              <a:rPr lang="en-US" altLang="zh-TW" baseline="0" dirty="0" smtClean="0"/>
              <a:t>interrupt</a:t>
            </a:r>
            <a:r>
              <a:rPr lang="zh-TW" altLang="en-US" baseline="0" dirty="0" smtClean="0"/>
              <a:t>，但</a:t>
            </a:r>
            <a:r>
              <a:rPr lang="en-US" altLang="zh-TW" baseline="0" dirty="0" smtClean="0"/>
              <a:t>interrupt</a:t>
            </a:r>
            <a:r>
              <a:rPr lang="zh-TW" altLang="en-US" baseline="0" dirty="0" smtClean="0"/>
              <a:t>結束後，</a:t>
            </a:r>
            <a:r>
              <a:rPr lang="en-US" altLang="zh-TW" baseline="0" dirty="0" smtClean="0"/>
              <a:t>counter</a:t>
            </a:r>
            <a:r>
              <a:rPr lang="zh-TW" altLang="en-US" baseline="0" dirty="0" smtClean="0"/>
              <a:t>不會歸</a:t>
            </a:r>
            <a:r>
              <a:rPr lang="en-US" altLang="zh-TW" baseline="0" dirty="0" smtClean="0"/>
              <a:t>0</a:t>
            </a:r>
            <a:r>
              <a:rPr lang="zh-TW" altLang="en-US" baseline="0" dirty="0" smtClean="0"/>
              <a:t>，而是往上數直到</a:t>
            </a:r>
            <a:r>
              <a:rPr lang="en-US" altLang="zh-TW" baseline="0" dirty="0" smtClean="0"/>
              <a:t>overflow (2^24-1)</a:t>
            </a:r>
          </a:p>
          <a:p>
            <a:r>
              <a:rPr lang="zh-TW" altLang="en-US" dirty="0" smtClean="0"/>
              <a:t>如這張圖，當</a:t>
            </a:r>
            <a:r>
              <a:rPr lang="en-US" altLang="zh-TW" dirty="0" smtClean="0"/>
              <a:t>TMR_DR</a:t>
            </a:r>
            <a:r>
              <a:rPr lang="zh-TW" altLang="en-US" dirty="0" smtClean="0"/>
              <a:t>數到</a:t>
            </a:r>
            <a:r>
              <a:rPr lang="en-US" altLang="zh-TW" dirty="0" smtClean="0"/>
              <a:t>TMR_CMPR</a:t>
            </a:r>
            <a:r>
              <a:rPr lang="zh-TW" altLang="en-US" dirty="0" smtClean="0"/>
              <a:t> </a:t>
            </a:r>
            <a:r>
              <a:rPr lang="en-US" altLang="zh-TW" dirty="0" smtClean="0"/>
              <a:t>(</a:t>
            </a:r>
            <a:r>
              <a:rPr lang="zh-TW" altLang="en-US" dirty="0" smtClean="0"/>
              <a:t> </a:t>
            </a:r>
            <a:r>
              <a:rPr lang="en-US" altLang="zh-TW" dirty="0" smtClean="0"/>
              <a:t>80</a:t>
            </a:r>
            <a:r>
              <a:rPr lang="zh-TW" altLang="en-US" dirty="0" smtClean="0"/>
              <a:t> </a:t>
            </a:r>
            <a:r>
              <a:rPr lang="en-US" altLang="zh-TW" dirty="0" smtClean="0"/>
              <a:t>)</a:t>
            </a:r>
            <a:r>
              <a:rPr lang="zh-TW" altLang="en-US" dirty="0" smtClean="0"/>
              <a:t> 的時候，會發生</a:t>
            </a:r>
            <a:r>
              <a:rPr lang="en-US" altLang="zh-TW" dirty="0" smtClean="0"/>
              <a:t>interrupt</a:t>
            </a:r>
            <a:r>
              <a:rPr lang="zh-TW" altLang="en-US" dirty="0" smtClean="0"/>
              <a:t>，並把</a:t>
            </a:r>
            <a:r>
              <a:rPr lang="en-US" altLang="zh-TW" dirty="0" smtClean="0"/>
              <a:t>TMR_IS</a:t>
            </a:r>
            <a:r>
              <a:rPr lang="zh-TW" altLang="en-US" dirty="0" smtClean="0"/>
              <a:t>設為 </a:t>
            </a:r>
            <a:r>
              <a:rPr lang="en-US" altLang="zh-TW" dirty="0" smtClean="0"/>
              <a:t>1</a:t>
            </a:r>
            <a:r>
              <a:rPr lang="zh-TW" altLang="en-US" dirty="0" smtClean="0"/>
              <a:t>，</a:t>
            </a:r>
            <a:endParaRPr lang="en-US" altLang="zh-TW" dirty="0" smtClean="0"/>
          </a:p>
          <a:p>
            <a:r>
              <a:rPr lang="zh-TW" altLang="en-US" dirty="0" smtClean="0"/>
              <a:t>在這個</a:t>
            </a:r>
            <a:r>
              <a:rPr lang="en-US" altLang="zh-TW" dirty="0" smtClean="0"/>
              <a:t>interrupt</a:t>
            </a:r>
            <a:r>
              <a:rPr lang="zh-TW" altLang="en-US" dirty="0" smtClean="0"/>
              <a:t>我們可以更改</a:t>
            </a:r>
            <a:r>
              <a:rPr lang="en-US" altLang="zh-TW" dirty="0" smtClean="0"/>
              <a:t>TMR_CMPR</a:t>
            </a:r>
            <a:r>
              <a:rPr lang="zh-TW" altLang="en-US" dirty="0" smtClean="0"/>
              <a:t>的值 </a:t>
            </a:r>
            <a:r>
              <a:rPr lang="en-US" altLang="zh-TW" dirty="0" smtClean="0"/>
              <a:t>(200)</a:t>
            </a:r>
            <a:r>
              <a:rPr lang="zh-TW" altLang="en-US" dirty="0" smtClean="0"/>
              <a:t>，並把</a:t>
            </a:r>
            <a:r>
              <a:rPr lang="en-US" altLang="zh-TW" dirty="0" smtClean="0"/>
              <a:t>TMR_IS</a:t>
            </a:r>
            <a:r>
              <a:rPr lang="zh-TW" altLang="en-US" dirty="0" smtClean="0"/>
              <a:t>設為 </a:t>
            </a:r>
            <a:r>
              <a:rPr lang="en-US" altLang="zh-TW" dirty="0" smtClean="0"/>
              <a:t>0</a:t>
            </a:r>
            <a:r>
              <a:rPr lang="zh-TW" altLang="en-US" dirty="0" smtClean="0"/>
              <a:t> ，這樣</a:t>
            </a:r>
            <a:r>
              <a:rPr lang="en-US" altLang="zh-TW" dirty="0" smtClean="0"/>
              <a:t>counter</a:t>
            </a:r>
            <a:r>
              <a:rPr lang="zh-TW" altLang="en-US" dirty="0" smtClean="0"/>
              <a:t>繼續數地的時候，到</a:t>
            </a:r>
            <a:r>
              <a:rPr lang="en-US" altLang="zh-TW" dirty="0" smtClean="0"/>
              <a:t>200</a:t>
            </a:r>
            <a:r>
              <a:rPr lang="zh-TW" altLang="en-US" dirty="0" smtClean="0"/>
              <a:t>又會發生一次</a:t>
            </a:r>
            <a:r>
              <a:rPr lang="en-US" altLang="zh-TW" dirty="0" smtClean="0"/>
              <a:t>interrupt</a:t>
            </a:r>
            <a:r>
              <a:rPr lang="zh-TW" altLang="en-US" dirty="0" smtClean="0"/>
              <a:t>。</a:t>
            </a:r>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11</a:t>
            </a:fld>
            <a:endParaRPr lang="zh-TW" altLang="zh-TW"/>
          </a:p>
        </p:txBody>
      </p:sp>
    </p:spTree>
    <p:extLst>
      <p:ext uri="{BB962C8B-B14F-4D97-AF65-F5344CB8AC3E}">
        <p14:creationId xmlns:p14="http://schemas.microsoft.com/office/powerpoint/2010/main" val="382034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b="0" i="0" kern="1200" dirty="0" smtClean="0">
                <a:solidFill>
                  <a:schemeClr val="tx1"/>
                </a:solidFill>
                <a:effectLst/>
                <a:latin typeface="Times New Roman" panose="02020603050405020304" pitchFamily="18" charset="0"/>
                <a:ea typeface="新細明體" panose="02020500000000000000" pitchFamily="18" charset="-120"/>
                <a:cs typeface="+mn-cs"/>
              </a:rPr>
              <a:t>它有指定發生</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interrupt</a:t>
            </a:r>
            <a:r>
              <a:rPr kumimoji="1" lang="zh-TW" altLang="en-US" sz="1200" b="0" i="0" kern="1200" dirty="0" smtClean="0">
                <a:solidFill>
                  <a:schemeClr val="tx1"/>
                </a:solidFill>
                <a:effectLst/>
                <a:latin typeface="Times New Roman" panose="02020603050405020304" pitchFamily="18" charset="0"/>
                <a:ea typeface="新細明體" panose="02020500000000000000" pitchFamily="18" charset="-120"/>
                <a:cs typeface="+mn-cs"/>
              </a:rPr>
              <a:t>的時候要去哪個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handler </a:t>
            </a:r>
            <a:r>
              <a:rPr kumimoji="1" lang="zh-TW" altLang="en-US" sz="1200" b="0" i="0" kern="1200" dirty="0" smtClean="0">
                <a:solidFill>
                  <a:schemeClr val="tx1"/>
                </a:solidFill>
                <a:effectLst/>
                <a:latin typeface="Times New Roman" panose="02020603050405020304" pitchFamily="18" charset="0"/>
                <a:ea typeface="新細明體" panose="02020500000000000000" pitchFamily="18" charset="-120"/>
                <a:cs typeface="+mn-cs"/>
              </a:rPr>
              <a:t>的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function name</a:t>
            </a:r>
            <a:r>
              <a:rPr kumimoji="1" lang="zh-TW" altLang="en-US" sz="1200" b="0" i="0" kern="1200" dirty="0" smtClean="0">
                <a:solidFill>
                  <a:schemeClr val="tx1"/>
                </a:solidFill>
                <a:effectLst/>
                <a:latin typeface="Times New Roman" panose="02020603050405020304" pitchFamily="18" charset="0"/>
                <a:ea typeface="新細明體" panose="02020500000000000000" pitchFamily="18" charset="-120"/>
                <a:cs typeface="+mn-cs"/>
              </a:rPr>
              <a:t>，除了</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enable timer</a:t>
            </a:r>
            <a:r>
              <a:rPr kumimoji="1" lang="zh-TW" altLang="en-US" sz="1200" b="0" i="0" kern="1200" dirty="0" smtClean="0">
                <a:solidFill>
                  <a:schemeClr val="tx1"/>
                </a:solidFill>
                <a:effectLst/>
                <a:latin typeface="Times New Roman" panose="02020603050405020304" pitchFamily="18" charset="0"/>
                <a:ea typeface="新細明體" panose="02020500000000000000" pitchFamily="18" charset="-120"/>
                <a:cs typeface="+mn-cs"/>
              </a:rPr>
              <a:t>本身的</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interrupt</a:t>
            </a:r>
            <a:r>
              <a:rPr kumimoji="1" lang="zh-TW" altLang="en-US" sz="1200" b="0" i="0" kern="1200" dirty="0" smtClean="0">
                <a:solidFill>
                  <a:schemeClr val="tx1"/>
                </a:solidFill>
                <a:effectLst/>
                <a:latin typeface="Times New Roman" panose="02020603050405020304" pitchFamily="18" charset="0"/>
                <a:ea typeface="新細明體" panose="02020500000000000000" pitchFamily="18" charset="-120"/>
                <a:cs typeface="+mn-cs"/>
              </a:rPr>
              <a:t>，同時也要</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enable</a:t>
            </a:r>
            <a:r>
              <a:rPr kumimoji="1" lang="zh-TW" altLang="en-US" sz="1200" b="0" i="0" kern="1200" dirty="0" smtClean="0">
                <a:solidFill>
                  <a:schemeClr val="tx1"/>
                </a:solidFill>
                <a:effectLst/>
                <a:latin typeface="Times New Roman" panose="02020603050405020304" pitchFamily="18" charset="0"/>
                <a:ea typeface="新細明體" panose="02020500000000000000" pitchFamily="18" charset="-120"/>
                <a:cs typeface="+mn-cs"/>
              </a:rPr>
              <a:t>在</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NVIC</a:t>
            </a:r>
            <a:r>
              <a:rPr kumimoji="1" lang="zh-TW" altLang="en-US" sz="1200" b="0" i="0" kern="1200" dirty="0" smtClean="0">
                <a:solidFill>
                  <a:schemeClr val="tx1"/>
                </a:solidFill>
                <a:effectLst/>
                <a:latin typeface="Times New Roman" panose="02020603050405020304" pitchFamily="18" charset="0"/>
                <a:ea typeface="新細明體" panose="02020500000000000000" pitchFamily="18" charset="-120"/>
                <a:cs typeface="+mn-cs"/>
              </a:rPr>
              <a:t>裡對應位置的</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interrupt </a:t>
            </a:r>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17</a:t>
            </a:fld>
            <a:endParaRPr lang="zh-TW" altLang="zh-TW"/>
          </a:p>
        </p:txBody>
      </p:sp>
    </p:spTree>
    <p:extLst>
      <p:ext uri="{BB962C8B-B14F-4D97-AF65-F5344CB8AC3E}">
        <p14:creationId xmlns:p14="http://schemas.microsoft.com/office/powerpoint/2010/main" val="253149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19</a:t>
            </a:fld>
            <a:endParaRPr lang="zh-TW" altLang="zh-TW"/>
          </a:p>
        </p:txBody>
      </p:sp>
    </p:spTree>
    <p:extLst>
      <p:ext uri="{BB962C8B-B14F-4D97-AF65-F5344CB8AC3E}">
        <p14:creationId xmlns:p14="http://schemas.microsoft.com/office/powerpoint/2010/main" val="179282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D479893-905B-4C2B-B1FF-56DC405904FD}" type="slidenum">
              <a:rPr lang="zh-TW" altLang="en-US" smtClean="0"/>
              <a:t>28</a:t>
            </a:fld>
            <a:endParaRPr lang="zh-TW" altLang="en-US"/>
          </a:p>
        </p:txBody>
      </p:sp>
    </p:spTree>
    <p:extLst>
      <p:ext uri="{BB962C8B-B14F-4D97-AF65-F5344CB8AC3E}">
        <p14:creationId xmlns:p14="http://schemas.microsoft.com/office/powerpoint/2010/main" val="275328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CD7D0A40-6508-499B-985C-5F82C5542146}"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59763130-7692-4E35-9307-F53DEBC9FEFB}" type="slidenum">
              <a:rPr lang="zh-TW" altLang="en-US"/>
              <a:pPr/>
              <a:t>‹#›</a:t>
            </a:fld>
            <a:endParaRPr lang="zh-TW" altLang="zh-TW"/>
          </a:p>
        </p:txBody>
      </p:sp>
    </p:spTree>
    <p:extLst>
      <p:ext uri="{BB962C8B-B14F-4D97-AF65-F5344CB8AC3E}">
        <p14:creationId xmlns:p14="http://schemas.microsoft.com/office/powerpoint/2010/main" val="364918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2708E78F-C586-4256-8204-724A2DF79C12}" type="slidenum">
              <a:rPr lang="zh-TW" altLang="en-US"/>
              <a:pPr/>
              <a:t>‹#›</a:t>
            </a:fld>
            <a:endParaRPr lang="zh-TW" altLang="zh-TW"/>
          </a:p>
        </p:txBody>
      </p:sp>
    </p:spTree>
    <p:extLst>
      <p:ext uri="{BB962C8B-B14F-4D97-AF65-F5344CB8AC3E}">
        <p14:creationId xmlns:p14="http://schemas.microsoft.com/office/powerpoint/2010/main" val="144595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8E0E5158-C86D-4FBE-8AA1-8CB99B8A8A8C}" type="slidenum">
              <a:rPr lang="zh-TW" altLang="en-US"/>
              <a:pPr/>
              <a:t>‹#›</a:t>
            </a:fld>
            <a:endParaRPr lang="zh-TW" altLang="zh-TW"/>
          </a:p>
        </p:txBody>
      </p:sp>
    </p:spTree>
    <p:extLst>
      <p:ext uri="{BB962C8B-B14F-4D97-AF65-F5344CB8AC3E}">
        <p14:creationId xmlns:p14="http://schemas.microsoft.com/office/powerpoint/2010/main" val="30379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3421DCBF-8D95-4C36-BB08-7CDDC5098F36}" type="slidenum">
              <a:rPr lang="zh-TW" altLang="en-US"/>
              <a:pPr/>
              <a:t>‹#›</a:t>
            </a:fld>
            <a:endParaRPr lang="zh-TW" altLang="zh-TW"/>
          </a:p>
        </p:txBody>
      </p:sp>
    </p:spTree>
    <p:extLst>
      <p:ext uri="{BB962C8B-B14F-4D97-AF65-F5344CB8AC3E}">
        <p14:creationId xmlns:p14="http://schemas.microsoft.com/office/powerpoint/2010/main" val="303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A1324483-AEEF-4708-ADC8-D9B2962EC30F}" type="slidenum">
              <a:rPr lang="zh-TW" altLang="en-US"/>
              <a:pPr/>
              <a:t>‹#›</a:t>
            </a:fld>
            <a:endParaRPr lang="zh-TW" altLang="zh-TW"/>
          </a:p>
        </p:txBody>
      </p:sp>
    </p:spTree>
    <p:extLst>
      <p:ext uri="{BB962C8B-B14F-4D97-AF65-F5344CB8AC3E}">
        <p14:creationId xmlns:p14="http://schemas.microsoft.com/office/powerpoint/2010/main" val="17051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7CF73F0B-92E5-4D38-B43B-62409BECA032}" type="slidenum">
              <a:rPr lang="zh-TW" altLang="en-US"/>
              <a:pPr/>
              <a:t>‹#›</a:t>
            </a:fld>
            <a:endParaRPr lang="zh-TW" altLang="zh-TW"/>
          </a:p>
        </p:txBody>
      </p:sp>
    </p:spTree>
    <p:extLst>
      <p:ext uri="{BB962C8B-B14F-4D97-AF65-F5344CB8AC3E}">
        <p14:creationId xmlns:p14="http://schemas.microsoft.com/office/powerpoint/2010/main" val="15810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74B3E00B-676D-46F7-957F-6C5FE337BE7D}" type="slidenum">
              <a:rPr lang="zh-TW" altLang="en-US"/>
              <a:pPr/>
              <a:t>‹#›</a:t>
            </a:fld>
            <a:endParaRPr lang="zh-TW" altLang="zh-TW"/>
          </a:p>
        </p:txBody>
      </p:sp>
    </p:spTree>
    <p:extLst>
      <p:ext uri="{BB962C8B-B14F-4D97-AF65-F5344CB8AC3E}">
        <p14:creationId xmlns:p14="http://schemas.microsoft.com/office/powerpoint/2010/main" val="40757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C2EA69BD-3100-4F66-AAE9-AFAD6C9AC616}" type="slidenum">
              <a:rPr lang="zh-TW" altLang="en-US"/>
              <a:pPr/>
              <a:t>‹#›</a:t>
            </a:fld>
            <a:endParaRPr lang="zh-TW" altLang="zh-TW"/>
          </a:p>
        </p:txBody>
      </p:sp>
    </p:spTree>
    <p:extLst>
      <p:ext uri="{BB962C8B-B14F-4D97-AF65-F5344CB8AC3E}">
        <p14:creationId xmlns:p14="http://schemas.microsoft.com/office/powerpoint/2010/main" val="146989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D3BA32E-31F7-4804-B287-688A661FE4A6}" type="slidenum">
              <a:rPr lang="zh-TW" altLang="en-US"/>
              <a:pPr/>
              <a:t>‹#›</a:t>
            </a:fld>
            <a:endParaRPr lang="zh-TW" altLang="zh-TW"/>
          </a:p>
        </p:txBody>
      </p:sp>
    </p:spTree>
    <p:extLst>
      <p:ext uri="{BB962C8B-B14F-4D97-AF65-F5344CB8AC3E}">
        <p14:creationId xmlns:p14="http://schemas.microsoft.com/office/powerpoint/2010/main" val="419443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643CC755-9EBC-493F-AD65-D57745B5FDEF}" type="slidenum">
              <a:rPr lang="zh-TW" altLang="en-US"/>
              <a:pPr/>
              <a:t>‹#›</a:t>
            </a:fld>
            <a:endParaRPr lang="zh-TW" altLang="zh-TW"/>
          </a:p>
        </p:txBody>
      </p:sp>
    </p:spTree>
    <p:extLst>
      <p:ext uri="{BB962C8B-B14F-4D97-AF65-F5344CB8AC3E}">
        <p14:creationId xmlns:p14="http://schemas.microsoft.com/office/powerpoint/2010/main" val="111015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052736"/>
            <a:ext cx="8178800" cy="5067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26500C80-D886-4696-8F1E-49A6AD6AAAEC}"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urceforge.net/projects/numicroedu/files/Tools/Nu-Link_Keil_Driver_V1.30.6491.zip/download" TargetMode="External"/><Relationship Id="rId2" Type="http://schemas.openxmlformats.org/officeDocument/2006/relationships/hyperlink" Target="https://www.keil.com/demo/eval/arm.htm" TargetMode="External"/><Relationship Id="rId1" Type="http://schemas.openxmlformats.org/officeDocument/2006/relationships/slideLayout" Target="../slideLayouts/slideLayout2.xml"/><Relationship Id="rId4" Type="http://schemas.openxmlformats.org/officeDocument/2006/relationships/hyperlink" Target="https://mega.nz/#!DlYWwbhY"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rgbClr val="C00000"/>
                </a:solidFill>
                <a:latin typeface="+mn-lt"/>
              </a:rPr>
              <a:t>CS4101 </a:t>
            </a:r>
            <a:r>
              <a:rPr lang="en-US" altLang="zh-TW" sz="3200" b="0" dirty="0" smtClean="0">
                <a:solidFill>
                  <a:srgbClr val="C00000"/>
                </a:solidFill>
                <a:latin typeface="+mn-lt"/>
              </a:rPr>
              <a:t>Introduction to Embedded Systems</a:t>
            </a:r>
            <a:r>
              <a:rPr lang="zh-TW" altLang="en-US" dirty="0">
                <a:solidFill>
                  <a:srgbClr val="C00000"/>
                </a:solidFill>
                <a:latin typeface="+mn-lt"/>
              </a:rPr>
              <a:t/>
            </a:r>
            <a:br>
              <a:rPr lang="zh-TW" altLang="en-US" dirty="0">
                <a:solidFill>
                  <a:srgbClr val="C00000"/>
                </a:solidFill>
                <a:latin typeface="+mn-lt"/>
              </a:rPr>
            </a:br>
            <a:r>
              <a:rPr lang="zh-TW" altLang="en-US" dirty="0"/>
              <a:t/>
            </a:r>
            <a:br>
              <a:rPr lang="zh-TW" altLang="en-US" dirty="0"/>
            </a:br>
            <a:r>
              <a:rPr lang="en-US" altLang="zh-TW" dirty="0" smtClean="0"/>
              <a:t>Lab </a:t>
            </a:r>
            <a:r>
              <a:rPr lang="en-US" altLang="zh-TW" dirty="0"/>
              <a:t>8: </a:t>
            </a:r>
            <a:r>
              <a:rPr lang="en-US" altLang="zh-TW" dirty="0" err="1"/>
              <a:t>NuMaker</a:t>
            </a:r>
            <a:r>
              <a:rPr lang="en-US" altLang="zh-TW" dirty="0"/>
              <a:t> TRIO</a:t>
            </a:r>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a:t>Timer </a:t>
            </a:r>
            <a:endParaRPr lang="zh-TW" altLang="en-US" dirty="0"/>
          </a:p>
        </p:txBody>
      </p:sp>
      <p:sp>
        <p:nvSpPr>
          <p:cNvPr id="3" name="內容版面配置區 2"/>
          <p:cNvSpPr>
            <a:spLocks noGrp="1"/>
          </p:cNvSpPr>
          <p:nvPr>
            <p:ph idx="1"/>
          </p:nvPr>
        </p:nvSpPr>
        <p:spPr/>
        <p:txBody>
          <a:bodyPr/>
          <a:lstStyle/>
          <a:p>
            <a:r>
              <a:rPr lang="en-US" altLang="zh-TW" dirty="0" smtClean="0"/>
              <a:t>Four timers: TIMER0</a:t>
            </a:r>
            <a:r>
              <a:rPr lang="en-US" altLang="zh-TW" dirty="0"/>
              <a:t>, TIMER1, </a:t>
            </a:r>
            <a:r>
              <a:rPr lang="en-US" altLang="zh-TW" dirty="0" smtClean="0"/>
              <a:t>TIMER2, TIMER3</a:t>
            </a:r>
          </a:p>
          <a:p>
            <a:r>
              <a:rPr lang="en-US" altLang="zh-TW" dirty="0" smtClean="0"/>
              <a:t>Four operating modes:</a:t>
            </a:r>
          </a:p>
          <a:p>
            <a:pPr lvl="1"/>
            <a:r>
              <a:rPr lang="en-US" altLang="zh-TW" dirty="0" smtClean="0"/>
              <a:t>One-shot mode</a:t>
            </a:r>
          </a:p>
          <a:p>
            <a:pPr lvl="1"/>
            <a:r>
              <a:rPr lang="en-US" altLang="zh-TW" dirty="0" smtClean="0"/>
              <a:t>Periodic mode</a:t>
            </a:r>
          </a:p>
          <a:p>
            <a:pPr lvl="1"/>
            <a:r>
              <a:rPr lang="en-US" altLang="zh-TW" dirty="0" smtClean="0"/>
              <a:t>Output Toggle mode</a:t>
            </a:r>
          </a:p>
          <a:p>
            <a:pPr lvl="1"/>
            <a:r>
              <a:rPr lang="en-US" altLang="zh-TW" dirty="0" smtClean="0"/>
              <a:t>Continuous </a:t>
            </a:r>
            <a:r>
              <a:rPr lang="en-US" altLang="zh-TW" dirty="0"/>
              <a:t> </a:t>
            </a:r>
            <a:r>
              <a:rPr lang="en-US" altLang="zh-TW" dirty="0" smtClean="0"/>
              <a:t>mode</a:t>
            </a:r>
          </a:p>
          <a:p>
            <a:r>
              <a:rPr lang="en-US" altLang="zh-TW" dirty="0"/>
              <a:t>Each timer is equipped with an 8-bit </a:t>
            </a:r>
            <a:r>
              <a:rPr lang="en-US" altLang="zh-TW" dirty="0" smtClean="0"/>
              <a:t>pre-scale counter</a:t>
            </a:r>
            <a:r>
              <a:rPr lang="en-US" altLang="zh-TW" dirty="0"/>
              <a:t>, a 24-bit up-counter, a 24-bit </a:t>
            </a:r>
            <a:r>
              <a:rPr lang="en-US" altLang="zh-TW" dirty="0" smtClean="0"/>
              <a:t>compare register </a:t>
            </a:r>
            <a:r>
              <a:rPr lang="en-US" altLang="zh-TW" dirty="0"/>
              <a:t>and an interrupt request signal</a:t>
            </a:r>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9</a:t>
            </a:fld>
            <a:endParaRPr lang="zh-TW" altLang="zh-TW"/>
          </a:p>
        </p:txBody>
      </p:sp>
    </p:spTree>
    <p:extLst>
      <p:ext uri="{BB962C8B-B14F-4D97-AF65-F5344CB8AC3E}">
        <p14:creationId xmlns:p14="http://schemas.microsoft.com/office/powerpoint/2010/main" val="2594930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
            </a:r>
            <a:br>
              <a:rPr lang="zh-TW" altLang="en-US" smtClean="0"/>
            </a:br>
            <a:r>
              <a:rPr lang="en-US" altLang="zh-TW" smtClean="0"/>
              <a:t>Timer Operating Modes </a:t>
            </a:r>
            <a:endParaRPr lang="zh-TW" altLang="en-US" dirty="0"/>
          </a:p>
        </p:txBody>
      </p:sp>
      <p:sp>
        <p:nvSpPr>
          <p:cNvPr id="3" name="內容版面配置區 2"/>
          <p:cNvSpPr>
            <a:spLocks noGrp="1"/>
          </p:cNvSpPr>
          <p:nvPr>
            <p:ph idx="1"/>
          </p:nvPr>
        </p:nvSpPr>
        <p:spPr/>
        <p:txBody>
          <a:bodyPr/>
          <a:lstStyle/>
          <a:p>
            <a:r>
              <a:rPr lang="en-US" altLang="zh-TW" dirty="0" smtClean="0"/>
              <a:t>Example: Timer Compare Register (TCMPR) = 100 </a:t>
            </a:r>
          </a:p>
          <a:p>
            <a:pPr marL="0" indent="0">
              <a:buNone/>
            </a:pPr>
            <a:r>
              <a:rPr lang="en-US" altLang="zh-TW" dirty="0" smtClean="0"/>
              <a:t> </a:t>
            </a:r>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10</a:t>
            </a:fld>
            <a:endParaRPr lang="zh-TW" altLang="zh-TW"/>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42608"/>
            <a:ext cx="6264696" cy="434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755576" y="2348880"/>
            <a:ext cx="1656184" cy="461665"/>
          </a:xfrm>
          <a:prstGeom prst="rect">
            <a:avLst/>
          </a:prstGeom>
          <a:noFill/>
        </p:spPr>
        <p:txBody>
          <a:bodyPr wrap="square" rtlCol="0">
            <a:spAutoFit/>
          </a:bodyPr>
          <a:lstStyle/>
          <a:p>
            <a:r>
              <a:rPr lang="en-US" altLang="zh-TW" dirty="0" smtClean="0">
                <a:latin typeface="+mn-lt"/>
              </a:rPr>
              <a:t>One-Shot</a:t>
            </a:r>
            <a:endParaRPr lang="zh-TW" altLang="en-US" dirty="0">
              <a:latin typeface="+mn-lt"/>
            </a:endParaRPr>
          </a:p>
        </p:txBody>
      </p:sp>
      <p:sp>
        <p:nvSpPr>
          <p:cNvPr id="7" name="文字方塊 6"/>
          <p:cNvSpPr txBox="1"/>
          <p:nvPr/>
        </p:nvSpPr>
        <p:spPr>
          <a:xfrm>
            <a:off x="704485" y="3297178"/>
            <a:ext cx="1779283" cy="830997"/>
          </a:xfrm>
          <a:prstGeom prst="rect">
            <a:avLst/>
          </a:prstGeom>
          <a:noFill/>
        </p:spPr>
        <p:txBody>
          <a:bodyPr wrap="square" rtlCol="0">
            <a:spAutoFit/>
          </a:bodyPr>
          <a:lstStyle/>
          <a:p>
            <a:r>
              <a:rPr lang="en-US" altLang="zh-TW" dirty="0" smtClean="0">
                <a:latin typeface="+mn-lt"/>
              </a:rPr>
              <a:t>Periodic/</a:t>
            </a:r>
          </a:p>
          <a:p>
            <a:r>
              <a:rPr lang="en-US" altLang="zh-TW" dirty="0" smtClean="0">
                <a:latin typeface="+mn-lt"/>
              </a:rPr>
              <a:t>Toggle</a:t>
            </a:r>
            <a:endParaRPr lang="zh-TW" altLang="en-US" dirty="0">
              <a:latin typeface="+mn-lt"/>
            </a:endParaRPr>
          </a:p>
        </p:txBody>
      </p:sp>
      <p:sp>
        <p:nvSpPr>
          <p:cNvPr id="8" name="文字方塊 7"/>
          <p:cNvSpPr txBox="1"/>
          <p:nvPr/>
        </p:nvSpPr>
        <p:spPr>
          <a:xfrm>
            <a:off x="539552" y="4437112"/>
            <a:ext cx="1656184" cy="461665"/>
          </a:xfrm>
          <a:prstGeom prst="rect">
            <a:avLst/>
          </a:prstGeom>
          <a:noFill/>
        </p:spPr>
        <p:txBody>
          <a:bodyPr wrap="square" rtlCol="0">
            <a:spAutoFit/>
          </a:bodyPr>
          <a:lstStyle/>
          <a:p>
            <a:r>
              <a:rPr lang="en-US" altLang="zh-TW" dirty="0" smtClean="0">
                <a:latin typeface="+mn-lt"/>
              </a:rPr>
              <a:t>Continuous</a:t>
            </a:r>
            <a:endParaRPr lang="zh-TW" altLang="en-US" dirty="0">
              <a:latin typeface="+mn-lt"/>
            </a:endParaRPr>
          </a:p>
        </p:txBody>
      </p:sp>
    </p:spTree>
    <p:extLst>
      <p:ext uri="{BB962C8B-B14F-4D97-AF65-F5344CB8AC3E}">
        <p14:creationId xmlns:p14="http://schemas.microsoft.com/office/powerpoint/2010/main" val="549906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 Using Continuous Mode</a:t>
            </a:r>
            <a:endParaRPr lang="zh-TW" altLang="en-US" dirty="0"/>
          </a:p>
        </p:txBody>
      </p:sp>
      <p:sp>
        <p:nvSpPr>
          <p:cNvPr id="3" name="內容版面配置區 2"/>
          <p:cNvSpPr>
            <a:spLocks noGrp="1"/>
          </p:cNvSpPr>
          <p:nvPr>
            <p:ph idx="1"/>
          </p:nvPr>
        </p:nvSpPr>
        <p:spPr/>
        <p:txBody>
          <a:bodyPr/>
          <a:lstStyle/>
          <a:p>
            <a:pPr marL="0" indent="0">
              <a:buNone/>
            </a:pPr>
            <a:r>
              <a:rPr lang="en-US" altLang="zh-TW" sz="2000" dirty="0"/>
              <a:t>TMR_CMPR </a:t>
            </a:r>
            <a:r>
              <a:rPr lang="en-US" altLang="zh-TW" sz="2000" dirty="0" smtClean="0"/>
              <a:t>(timer </a:t>
            </a:r>
            <a:r>
              <a:rPr lang="en-US" altLang="zh-TW" sz="2000" dirty="0"/>
              <a:t>compare </a:t>
            </a:r>
            <a:r>
              <a:rPr lang="en-US" altLang="zh-TW" sz="2000" dirty="0" smtClean="0"/>
              <a:t>register)      TMR_DR (timing </a:t>
            </a:r>
            <a:r>
              <a:rPr lang="en-US" altLang="zh-TW" sz="2000" dirty="0"/>
              <a:t>counter </a:t>
            </a:r>
            <a:r>
              <a:rPr lang="en-US" altLang="zh-TW" sz="2000" dirty="0" smtClean="0"/>
              <a:t>value) </a:t>
            </a:r>
            <a:endParaRPr lang="en-US" altLang="zh-TW" sz="2000" dirty="0"/>
          </a:p>
          <a:p>
            <a:pPr marL="0" indent="0">
              <a:buNone/>
            </a:pPr>
            <a:r>
              <a:rPr lang="en-US" altLang="zh-TW" sz="2000" dirty="0"/>
              <a:t>TMR_IS </a:t>
            </a:r>
            <a:r>
              <a:rPr lang="en-US" altLang="zh-TW" sz="2000" dirty="0" smtClean="0"/>
              <a:t>(timer </a:t>
            </a:r>
            <a:r>
              <a:rPr lang="en-US" altLang="zh-TW" sz="2000" dirty="0"/>
              <a:t>interrupt </a:t>
            </a:r>
            <a:r>
              <a:rPr lang="en-US" altLang="zh-TW" sz="2000" dirty="0" smtClean="0"/>
              <a:t>status)</a:t>
            </a:r>
            <a:endParaRPr lang="en-US" altLang="zh-TW" sz="2000"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11</a:t>
            </a:fld>
            <a:endParaRPr lang="zh-TW" altLang="zh-TW"/>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4" t="3548" r="2638" b="3509"/>
          <a:stretch/>
        </p:blipFill>
        <p:spPr bwMode="auto">
          <a:xfrm>
            <a:off x="400773" y="1844824"/>
            <a:ext cx="841969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95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MCU_init.h</a:t>
            </a:r>
            <a:r>
              <a:rPr lang="en-US" altLang="zh-TW" dirty="0" smtClean="0"/>
              <a:t> for Timer</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69758967"/>
              </p:ext>
            </p:extLst>
          </p:nvPr>
        </p:nvGraphicFramePr>
        <p:xfrm>
          <a:off x="467544" y="1196752"/>
          <a:ext cx="8280524" cy="4752528"/>
        </p:xfrm>
        <a:graphic>
          <a:graphicData uri="http://schemas.openxmlformats.org/drawingml/2006/table">
            <a:tbl>
              <a:tblPr/>
              <a:tblGrid>
                <a:gridCol w="8280524"/>
              </a:tblGrid>
              <a:tr h="4752528">
                <a:tc>
                  <a:txBody>
                    <a:bodyPr/>
                    <a:lstStyle/>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 Interfaces</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MCU_INTERFACE_TMR1</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TMR1_CLOCK_SOURCE_HIRC // HXT, LXT, LIRC, EXT, HCLK</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TMR1_CLOCK_DIVIDER    1</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TMR1_OPERATING_MODE   TIMER_PERIODIC_MODE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 ONESHOT, PERIODIC, TOGGLE, CONTINUOUS</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TMR1_OPERATING_FREQ   100 //Hz </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投影片編號版面配置區 3"/>
          <p:cNvSpPr>
            <a:spLocks noGrp="1"/>
          </p:cNvSpPr>
          <p:nvPr>
            <p:ph type="sldNum" sz="quarter" idx="11"/>
          </p:nvPr>
        </p:nvSpPr>
        <p:spPr/>
        <p:txBody>
          <a:bodyPr/>
          <a:lstStyle/>
          <a:p>
            <a:fld id="{AD7A0DC7-59DB-4FF4-A98F-253DCA5EE1C1}" type="slidenum">
              <a:rPr lang="zh-TW" altLang="en-US" smtClean="0"/>
              <a:pPr/>
              <a:t>12</a:t>
            </a:fld>
            <a:endParaRPr lang="zh-TW" altLang="zh-TW"/>
          </a:p>
        </p:txBody>
      </p:sp>
    </p:spTree>
    <p:extLst>
      <p:ext uri="{BB962C8B-B14F-4D97-AF65-F5344CB8AC3E}">
        <p14:creationId xmlns:p14="http://schemas.microsoft.com/office/powerpoint/2010/main" val="3975394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Interrupt Controller</a:t>
            </a:r>
            <a:endParaRPr lang="zh-TW" altLang="en-US" dirty="0"/>
          </a:p>
        </p:txBody>
      </p:sp>
      <p:sp>
        <p:nvSpPr>
          <p:cNvPr id="3" name="內容版面配置區 2"/>
          <p:cNvSpPr>
            <a:spLocks noGrp="1"/>
          </p:cNvSpPr>
          <p:nvPr>
            <p:ph idx="1"/>
          </p:nvPr>
        </p:nvSpPr>
        <p:spPr/>
        <p:txBody>
          <a:bodyPr/>
          <a:lstStyle/>
          <a:p>
            <a:r>
              <a:rPr lang="en-US" altLang="zh-TW" dirty="0" smtClean="0"/>
              <a:t>Nested Vectored Interrupt Controller (NVIC)</a:t>
            </a:r>
          </a:p>
          <a:p>
            <a:pPr lvl="1"/>
            <a:r>
              <a:rPr lang="en-US" altLang="zh-TW" dirty="0" smtClean="0"/>
              <a:t>Support 32 (IRQ[31:0]) discrete interrupts with 4 levels of priority</a:t>
            </a:r>
          </a:p>
          <a:p>
            <a:pPr lvl="1"/>
            <a:r>
              <a:rPr lang="en-US" altLang="zh-TW" dirty="0" smtClean="0"/>
              <a:t>When an interrupt is accepted, the starting address of the interrupt service routine (ISR) is fetched from a vector table in memory</a:t>
            </a:r>
          </a:p>
          <a:p>
            <a:pPr lvl="1"/>
            <a:r>
              <a:rPr lang="en-US" altLang="zh-TW" dirty="0" smtClean="0"/>
              <a:t>While the starting address is fetched, NVIC will also automatically save processor state to the stack</a:t>
            </a:r>
          </a:p>
          <a:p>
            <a:pPr lvl="1"/>
            <a:r>
              <a:rPr lang="en-US" altLang="zh-TW" dirty="0" smtClean="0"/>
              <a:t>At the end of the ISR, the NVIC will restore the saved registers from stack and resume the normal execution</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13</a:t>
            </a:fld>
            <a:endParaRPr lang="zh-TW" altLang="zh-TW"/>
          </a:p>
        </p:txBody>
      </p:sp>
    </p:spTree>
    <p:extLst>
      <p:ext uri="{BB962C8B-B14F-4D97-AF65-F5344CB8AC3E}">
        <p14:creationId xmlns:p14="http://schemas.microsoft.com/office/powerpoint/2010/main" val="2202512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System Interrupt Map</a:t>
            </a:r>
            <a:endParaRPr lang="zh-TW" alt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584" y="1080080"/>
            <a:ext cx="7272808" cy="5019986"/>
          </a:xfrm>
        </p:spPr>
      </p:pic>
      <p:sp>
        <p:nvSpPr>
          <p:cNvPr id="4" name="投影片編號版面配置區 3"/>
          <p:cNvSpPr>
            <a:spLocks noGrp="1"/>
          </p:cNvSpPr>
          <p:nvPr>
            <p:ph type="sldNum" sz="quarter" idx="11"/>
          </p:nvPr>
        </p:nvSpPr>
        <p:spPr/>
        <p:txBody>
          <a:bodyPr/>
          <a:lstStyle/>
          <a:p>
            <a:fld id="{AD7A0DC7-59DB-4FF4-A98F-253DCA5EE1C1}" type="slidenum">
              <a:rPr lang="zh-TW" altLang="en-US" smtClean="0"/>
              <a:pPr/>
              <a:t>14</a:t>
            </a:fld>
            <a:endParaRPr lang="zh-TW" altLang="zh-TW"/>
          </a:p>
        </p:txBody>
      </p:sp>
    </p:spTree>
    <p:extLst>
      <p:ext uri="{BB962C8B-B14F-4D97-AF65-F5344CB8AC3E}">
        <p14:creationId xmlns:p14="http://schemas.microsoft.com/office/powerpoint/2010/main" val="3107080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NVIC Interrupt Variable</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15</a:t>
            </a:fld>
            <a:endParaRPr lang="zh-TW" altLang="zh-TW"/>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411712" cy="425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8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Interrupt Handler Function Name</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16</a:t>
            </a:fld>
            <a:endParaRPr lang="zh-TW" altLang="zh-TW"/>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524" y="1144424"/>
            <a:ext cx="8396948" cy="480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2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Interrupt Sample Code</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01899140"/>
              </p:ext>
            </p:extLst>
          </p:nvPr>
        </p:nvGraphicFramePr>
        <p:xfrm>
          <a:off x="251520" y="1052736"/>
          <a:ext cx="8568952" cy="5065822"/>
        </p:xfrm>
        <a:graphic>
          <a:graphicData uri="http://schemas.openxmlformats.org/drawingml/2006/table">
            <a:tbl>
              <a:tblPr/>
              <a:tblGrid>
                <a:gridCol w="8568952"/>
              </a:tblGrid>
              <a:tr h="5065822">
                <a:tc>
                  <a:txBody>
                    <a:bodyPr/>
                    <a:lstStyle/>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&lt;</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stdio.h</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&gt;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"Nano1X2Series.h"</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MCU_init.h</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SYS_init.h</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volatile uint32_t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timer_count</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=0;</a:t>
                      </a:r>
                    </a:p>
                    <a:p>
                      <a:endPar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void Init_Timer1(void)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TIMER_Open</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(TIMER1,TMR1_OPERATING_MODE,TMR1_OPERATING_FREQ);</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TIMER_EnableInt</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(TIMER1);     //enable timer interrupt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NVIC_EnableIRQ</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(TMR1_IRQn);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TIMER_Start</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(TIMER1);</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endPar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int32_t main() {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SYS_Init</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Init_Timer1();</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while(1) {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投影片編號版面配置區 3"/>
          <p:cNvSpPr>
            <a:spLocks noGrp="1"/>
          </p:cNvSpPr>
          <p:nvPr>
            <p:ph type="sldNum" sz="quarter" idx="11"/>
          </p:nvPr>
        </p:nvSpPr>
        <p:spPr/>
        <p:txBody>
          <a:bodyPr/>
          <a:lstStyle/>
          <a:p>
            <a:fld id="{AD7A0DC7-59DB-4FF4-A98F-253DCA5EE1C1}" type="slidenum">
              <a:rPr lang="zh-TW" altLang="en-US" smtClean="0"/>
              <a:pPr/>
              <a:t>17</a:t>
            </a:fld>
            <a:endParaRPr lang="zh-TW" altLang="zh-TW"/>
          </a:p>
        </p:txBody>
      </p:sp>
      <p:sp>
        <p:nvSpPr>
          <p:cNvPr id="6" name="矩形 5"/>
          <p:cNvSpPr/>
          <p:nvPr/>
        </p:nvSpPr>
        <p:spPr bwMode="auto">
          <a:xfrm>
            <a:off x="539552" y="3284984"/>
            <a:ext cx="7416824" cy="57606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375458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Interrupt Sample </a:t>
            </a:r>
            <a:r>
              <a:rPr lang="en-US" altLang="zh-TW" dirty="0" smtClean="0"/>
              <a:t>Code</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944932980"/>
              </p:ext>
            </p:extLst>
          </p:nvPr>
        </p:nvGraphicFramePr>
        <p:xfrm>
          <a:off x="467544" y="1124744"/>
          <a:ext cx="8280524" cy="4968552"/>
        </p:xfrm>
        <a:graphic>
          <a:graphicData uri="http://schemas.openxmlformats.org/drawingml/2006/table">
            <a:tbl>
              <a:tblPr/>
              <a:tblGrid>
                <a:gridCol w="8280524"/>
              </a:tblGrid>
              <a:tr h="4968552">
                <a:tc>
                  <a:txBody>
                    <a:bodyPr/>
                    <a:lstStyle/>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void TMR1_IRQHandler(void)</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timer_count</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printf</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("Timer1 = %d, %d\n", timer_count,TIMER1-&gt;CMPR);</a:t>
                      </a:r>
                    </a:p>
                    <a:p>
                      <a:endPar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TIMER_ClearIntFlag</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(TIMER1); // clear timer interrupt flag</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endPar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投影片編號版面配置區 3"/>
          <p:cNvSpPr>
            <a:spLocks noGrp="1"/>
          </p:cNvSpPr>
          <p:nvPr>
            <p:ph type="sldNum" sz="quarter" idx="11"/>
          </p:nvPr>
        </p:nvSpPr>
        <p:spPr/>
        <p:txBody>
          <a:bodyPr/>
          <a:lstStyle/>
          <a:p>
            <a:fld id="{AD7A0DC7-59DB-4FF4-A98F-253DCA5EE1C1}" type="slidenum">
              <a:rPr lang="zh-TW" altLang="en-US" smtClean="0"/>
              <a:pPr/>
              <a:t>18</a:t>
            </a:fld>
            <a:endParaRPr lang="zh-TW" altLang="zh-TW"/>
          </a:p>
        </p:txBody>
      </p:sp>
    </p:spTree>
    <p:extLst>
      <p:ext uri="{BB962C8B-B14F-4D97-AF65-F5344CB8AC3E}">
        <p14:creationId xmlns:p14="http://schemas.microsoft.com/office/powerpoint/2010/main" val="2402093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Introduction</a:t>
            </a:r>
            <a:endParaRPr lang="zh-TW" altLang="en-US" dirty="0"/>
          </a:p>
        </p:txBody>
      </p:sp>
      <p:sp>
        <p:nvSpPr>
          <p:cNvPr id="3" name="內容版面配置區 2"/>
          <p:cNvSpPr>
            <a:spLocks noGrp="1"/>
          </p:cNvSpPr>
          <p:nvPr>
            <p:ph idx="1"/>
          </p:nvPr>
        </p:nvSpPr>
        <p:spPr/>
        <p:txBody>
          <a:bodyPr/>
          <a:lstStyle/>
          <a:p>
            <a:r>
              <a:rPr lang="en-US" altLang="zh-TW" dirty="0" smtClean="0"/>
              <a:t>In this lab, we will learn </a:t>
            </a:r>
          </a:p>
          <a:p>
            <a:pPr lvl="1"/>
            <a:r>
              <a:rPr lang="en-US" altLang="zh-TW" dirty="0" smtClean="0"/>
              <a:t>How </a:t>
            </a:r>
            <a:r>
              <a:rPr lang="en-US" altLang="zh-TW" dirty="0" smtClean="0"/>
              <a:t>to set up and use GPIO of </a:t>
            </a:r>
            <a:r>
              <a:rPr lang="en-US" altLang="zh-TW" dirty="0" err="1" smtClean="0"/>
              <a:t>NuMaker</a:t>
            </a:r>
            <a:r>
              <a:rPr lang="en-US" altLang="zh-TW" dirty="0" smtClean="0"/>
              <a:t> TRIO?</a:t>
            </a:r>
          </a:p>
          <a:p>
            <a:pPr lvl="1"/>
            <a:r>
              <a:rPr lang="en-US" altLang="zh-TW" dirty="0" smtClean="0"/>
              <a:t>How to use timer and interrupt in </a:t>
            </a:r>
            <a:r>
              <a:rPr lang="en-US" altLang="zh-TW" dirty="0" err="1" smtClean="0"/>
              <a:t>NuMaker</a:t>
            </a:r>
            <a:r>
              <a:rPr lang="en-US" altLang="zh-TW" dirty="0" smtClean="0"/>
              <a:t> TRIO</a:t>
            </a:r>
            <a:r>
              <a:rPr lang="en-US" altLang="zh-TW" dirty="0"/>
              <a:t>? </a:t>
            </a:r>
            <a:endParaRPr lang="en-US" altLang="zh-TW" dirty="0" smtClean="0"/>
          </a:p>
          <a:p>
            <a:pPr lvl="1"/>
            <a:r>
              <a:rPr lang="en-US" altLang="zh-TW" dirty="0" smtClean="0"/>
              <a:t>How </a:t>
            </a:r>
            <a:r>
              <a:rPr lang="en-US" altLang="zh-TW" dirty="0"/>
              <a:t>to set up the programming environment for </a:t>
            </a:r>
            <a:r>
              <a:rPr lang="en-US" altLang="zh-TW" dirty="0" err="1"/>
              <a:t>NuMaker</a:t>
            </a:r>
            <a:r>
              <a:rPr lang="en-US" altLang="zh-TW" dirty="0"/>
              <a:t> TRIO?</a:t>
            </a:r>
          </a:p>
          <a:p>
            <a:pPr lvl="1"/>
            <a:endParaRPr lang="en-US" altLang="zh-TW"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a:t>
            </a:fld>
            <a:endParaRPr lang="zh-TW" altLang="zh-TW"/>
          </a:p>
        </p:txBody>
      </p:sp>
    </p:spTree>
    <p:extLst>
      <p:ext uri="{BB962C8B-B14F-4D97-AF65-F5344CB8AC3E}">
        <p14:creationId xmlns:p14="http://schemas.microsoft.com/office/powerpoint/2010/main" val="2007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GPIO </a:t>
            </a:r>
            <a:r>
              <a:rPr lang="en-US" altLang="zh-TW" dirty="0" smtClean="0"/>
              <a:t>of </a:t>
            </a:r>
            <a:r>
              <a:rPr lang="en-US" altLang="zh-TW" dirty="0" err="1" smtClean="0"/>
              <a:t>NuMaker</a:t>
            </a:r>
            <a:r>
              <a:rPr lang="en-US" altLang="zh-TW" dirty="0" smtClean="0"/>
              <a:t> </a:t>
            </a:r>
            <a:r>
              <a:rPr lang="en-US" altLang="zh-TW" dirty="0" smtClean="0"/>
              <a:t>TRIO</a:t>
            </a:r>
            <a:endParaRPr lang="en-US" altLang="zh-TW" dirty="0" smtClean="0"/>
          </a:p>
          <a:p>
            <a:r>
              <a:rPr lang="en-US" altLang="zh-TW" dirty="0" smtClean="0"/>
              <a:t>Timer </a:t>
            </a:r>
            <a:r>
              <a:rPr lang="en-US" altLang="zh-TW" dirty="0" smtClean="0"/>
              <a:t>and interrupt in </a:t>
            </a:r>
            <a:r>
              <a:rPr lang="en-US" altLang="zh-TW" dirty="0" err="1" smtClean="0"/>
              <a:t>NuMaker</a:t>
            </a:r>
            <a:r>
              <a:rPr lang="en-US" altLang="zh-TW" dirty="0" smtClean="0"/>
              <a:t> </a:t>
            </a:r>
            <a:r>
              <a:rPr lang="en-US" altLang="zh-TW" dirty="0" smtClean="0"/>
              <a:t>TRIO</a:t>
            </a:r>
            <a:endParaRPr lang="en-US" altLang="zh-TW" dirty="0" smtClean="0"/>
          </a:p>
          <a:p>
            <a:r>
              <a:rPr lang="en-US" altLang="zh-TW" dirty="0" smtClean="0">
                <a:solidFill>
                  <a:srgbClr val="FF0000"/>
                </a:solidFill>
              </a:rPr>
              <a:t>Programming </a:t>
            </a:r>
            <a:r>
              <a:rPr lang="en-US" altLang="zh-TW" dirty="0">
                <a:solidFill>
                  <a:srgbClr val="FF0000"/>
                </a:solidFill>
              </a:rPr>
              <a:t>environment for </a:t>
            </a:r>
            <a:r>
              <a:rPr lang="en-US" altLang="zh-TW" dirty="0" err="1">
                <a:solidFill>
                  <a:srgbClr val="FF0000"/>
                </a:solidFill>
              </a:rPr>
              <a:t>NuMaker</a:t>
            </a:r>
            <a:r>
              <a:rPr lang="en-US" altLang="zh-TW" dirty="0">
                <a:solidFill>
                  <a:srgbClr val="FF0000"/>
                </a:solidFill>
              </a:rPr>
              <a:t> </a:t>
            </a:r>
            <a:r>
              <a:rPr lang="en-US" altLang="zh-TW" dirty="0" smtClean="0">
                <a:solidFill>
                  <a:srgbClr val="FF0000"/>
                </a:solidFill>
              </a:rPr>
              <a:t>TRIO</a:t>
            </a:r>
            <a:endParaRPr lang="en-US" altLang="zh-TW" dirty="0">
              <a:solidFill>
                <a:srgbClr val="FF0000"/>
              </a:solidFill>
            </a:endParaRPr>
          </a:p>
          <a:p>
            <a:pPr lvl="1"/>
            <a:endParaRPr lang="en-US" altLang="zh-TW"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19</a:t>
            </a:fld>
            <a:endParaRPr lang="zh-TW" altLang="zh-TW"/>
          </a:p>
        </p:txBody>
      </p:sp>
    </p:spTree>
    <p:extLst>
      <p:ext uri="{BB962C8B-B14F-4D97-AF65-F5344CB8AC3E}">
        <p14:creationId xmlns:p14="http://schemas.microsoft.com/office/powerpoint/2010/main" val="2723905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
            </a:r>
            <a:br>
              <a:rPr lang="zh-TW" altLang="en-US" smtClean="0"/>
            </a:br>
            <a:r>
              <a:rPr lang="en-US" altLang="zh-TW" smtClean="0"/>
              <a:t>Software Development Kit (SDK)</a:t>
            </a:r>
            <a:endParaRPr lang="zh-TW" altLang="en-US" dirty="0"/>
          </a:p>
        </p:txBody>
      </p:sp>
      <p:sp>
        <p:nvSpPr>
          <p:cNvPr id="3" name="內容版面配置區 2"/>
          <p:cNvSpPr>
            <a:spLocks noGrp="1"/>
          </p:cNvSpPr>
          <p:nvPr>
            <p:ph idx="1"/>
          </p:nvPr>
        </p:nvSpPr>
        <p:spPr/>
        <p:txBody>
          <a:bodyPr/>
          <a:lstStyle/>
          <a:p>
            <a:r>
              <a:rPr lang="en-US" altLang="zh-TW" dirty="0" smtClean="0"/>
              <a:t>ARM </a:t>
            </a:r>
            <a:r>
              <a:rPr lang="en-US" altLang="zh-TW" dirty="0" err="1" smtClean="0"/>
              <a:t>Keil</a:t>
            </a:r>
            <a:r>
              <a:rPr lang="en-US" altLang="zh-TW" dirty="0" smtClean="0"/>
              <a:t> Microcontroller Development Kit (MDK)</a:t>
            </a:r>
          </a:p>
          <a:p>
            <a:pPr lvl="1"/>
            <a:r>
              <a:rPr lang="en-US" altLang="zh-TW" dirty="0" smtClean="0"/>
              <a:t>IDE, C/C++ compiler, debugger for ARM Cortex-M</a:t>
            </a:r>
          </a:p>
          <a:p>
            <a:pPr lvl="1"/>
            <a:r>
              <a:rPr lang="en-US" altLang="zh-TW" dirty="0" smtClean="0">
                <a:hlinkClick r:id="rId2"/>
              </a:rPr>
              <a:t>https://www.keil.com/demo/eval/arm.htm </a:t>
            </a:r>
            <a:endParaRPr lang="zh-TW" altLang="en-US" dirty="0" smtClean="0"/>
          </a:p>
          <a:p>
            <a:pPr lvl="1"/>
            <a:r>
              <a:rPr lang="en-US" altLang="zh-TW" dirty="0" smtClean="0"/>
              <a:t>Register and download MDK517.exe </a:t>
            </a:r>
          </a:p>
          <a:p>
            <a:r>
              <a:rPr lang="en-US" altLang="zh-TW" dirty="0" err="1" smtClean="0"/>
              <a:t>NuLink</a:t>
            </a:r>
            <a:r>
              <a:rPr lang="en-US" altLang="zh-TW" dirty="0" smtClean="0"/>
              <a:t> Driver </a:t>
            </a:r>
          </a:p>
          <a:p>
            <a:pPr lvl="1"/>
            <a:r>
              <a:rPr lang="en-US" altLang="zh-TW" dirty="0" smtClean="0">
                <a:hlinkClick r:id="rId3"/>
              </a:rPr>
              <a:t>Nu-Link_Keil_Driver_V1.30.6491.zip</a:t>
            </a:r>
            <a:endParaRPr lang="en-US" altLang="zh-TW" dirty="0" smtClean="0"/>
          </a:p>
          <a:p>
            <a:pPr lvl="1"/>
            <a:r>
              <a:rPr lang="en-US" altLang="zh-TW" dirty="0" smtClean="0"/>
              <a:t>Driver to link PC to </a:t>
            </a:r>
            <a:r>
              <a:rPr lang="en-US" altLang="zh-TW" dirty="0" err="1" smtClean="0"/>
              <a:t>NuMaker</a:t>
            </a:r>
            <a:r>
              <a:rPr lang="en-US" altLang="zh-TW" dirty="0" smtClean="0"/>
              <a:t> TRIO board through USB</a:t>
            </a:r>
            <a:endParaRPr lang="fr-FR" altLang="zh-TW" dirty="0" smtClean="0"/>
          </a:p>
          <a:p>
            <a:r>
              <a:rPr lang="en-US" altLang="zh-TW" dirty="0" smtClean="0"/>
              <a:t>Board Support Package (</a:t>
            </a:r>
            <a:r>
              <a:rPr lang="fr-FR" altLang="zh-TW" dirty="0" smtClean="0"/>
              <a:t>BSP): MCU device driver and sample code</a:t>
            </a:r>
          </a:p>
          <a:p>
            <a:pPr lvl="1"/>
            <a:r>
              <a:rPr lang="fr-FR" altLang="zh-TW" dirty="0" smtClean="0">
                <a:hlinkClick r:id="rId4"/>
              </a:rPr>
              <a:t>Nano102_BSPv3.02_EDU </a:t>
            </a:r>
            <a:endParaRPr lang="fr-FR" altLang="zh-TW" dirty="0" smtClean="0"/>
          </a:p>
          <a:p>
            <a:pPr lvl="1"/>
            <a:endParaRPr lang="fr-FR" altLang="zh-TW"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20</a:t>
            </a:fld>
            <a:endParaRPr lang="zh-TW" altLang="zh-TW"/>
          </a:p>
        </p:txBody>
      </p:sp>
    </p:spTree>
    <p:extLst>
      <p:ext uri="{BB962C8B-B14F-4D97-AF65-F5344CB8AC3E}">
        <p14:creationId xmlns:p14="http://schemas.microsoft.com/office/powerpoint/2010/main" val="4107705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smtClean="0"/>
              <a:t>NANO102 BSP </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21</a:t>
            </a:fld>
            <a:endParaRPr lang="zh-TW" altLang="zh-TW"/>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196752"/>
            <a:ext cx="807643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951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SampleCode</a:t>
            </a:r>
            <a:r>
              <a:rPr lang="en-US" altLang="zh-TW" dirty="0"/>
              <a:t> </a:t>
            </a:r>
            <a:r>
              <a:rPr lang="en-US" altLang="zh-TW" dirty="0" smtClean="0"/>
              <a:t>Folder </a:t>
            </a:r>
            <a:endParaRPr lang="zh-TW" alt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56797" y="1466503"/>
            <a:ext cx="8779699" cy="419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22</a:t>
            </a:fld>
            <a:endParaRPr lang="zh-TW" altLang="zh-TW"/>
          </a:p>
        </p:txBody>
      </p:sp>
    </p:spTree>
    <p:extLst>
      <p:ext uri="{BB962C8B-B14F-4D97-AF65-F5344CB8AC3E}">
        <p14:creationId xmlns:p14="http://schemas.microsoft.com/office/powerpoint/2010/main" val="1419815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pt-BR" altLang="zh-TW" dirty="0"/>
              <a:t>NuMaker TRIO </a:t>
            </a:r>
            <a:r>
              <a:rPr lang="pt-BR" altLang="zh-TW" dirty="0" smtClean="0"/>
              <a:t>Folder</a:t>
            </a:r>
            <a:endParaRPr lang="zh-TW" alt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27585" y="1124744"/>
            <a:ext cx="7475472" cy="490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23</a:t>
            </a:fld>
            <a:endParaRPr lang="zh-TW" altLang="zh-TW"/>
          </a:p>
        </p:txBody>
      </p:sp>
      <p:sp>
        <p:nvSpPr>
          <p:cNvPr id="4" name="橢圓 3"/>
          <p:cNvSpPr/>
          <p:nvPr/>
        </p:nvSpPr>
        <p:spPr bwMode="auto">
          <a:xfrm>
            <a:off x="827585" y="2420888"/>
            <a:ext cx="2088231" cy="36004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5" name="文字方塊 4"/>
          <p:cNvSpPr txBox="1"/>
          <p:nvPr/>
        </p:nvSpPr>
        <p:spPr>
          <a:xfrm>
            <a:off x="4499992" y="5343599"/>
            <a:ext cx="4467954" cy="461665"/>
          </a:xfrm>
          <a:prstGeom prst="rect">
            <a:avLst/>
          </a:prstGeom>
          <a:noFill/>
        </p:spPr>
        <p:txBody>
          <a:bodyPr wrap="none" rtlCol="0">
            <a:spAutoFit/>
          </a:bodyPr>
          <a:lstStyle/>
          <a:p>
            <a:r>
              <a:rPr lang="en-US" altLang="zh-TW" dirty="0" smtClean="0">
                <a:latin typeface="+mn-lt"/>
              </a:rPr>
              <a:t>Use </a:t>
            </a:r>
            <a:r>
              <a:rPr lang="en-US" altLang="zh-TW" dirty="0" err="1" smtClean="0">
                <a:latin typeface="+mn-lt"/>
              </a:rPr>
              <a:t>Smpl_Debug</a:t>
            </a:r>
            <a:r>
              <a:rPr lang="en-US" altLang="zh-TW" dirty="0" smtClean="0">
                <a:latin typeface="+mn-lt"/>
              </a:rPr>
              <a:t> as the template  </a:t>
            </a:r>
            <a:endParaRPr lang="zh-TW" altLang="en-US" dirty="0">
              <a:latin typeface="+mn-lt"/>
            </a:endParaRPr>
          </a:p>
        </p:txBody>
      </p:sp>
      <p:cxnSp>
        <p:nvCxnSpPr>
          <p:cNvPr id="7" name="直線單箭頭接點 6"/>
          <p:cNvCxnSpPr>
            <a:stCxn id="5" idx="1"/>
            <a:endCxn id="4" idx="6"/>
          </p:cNvCxnSpPr>
          <p:nvPr/>
        </p:nvCxnSpPr>
        <p:spPr bwMode="auto">
          <a:xfrm flipH="1" flipV="1">
            <a:off x="2915816" y="2600908"/>
            <a:ext cx="1584176" cy="29735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24235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smtClean="0"/>
              <a:t>Smpl_Debug</a:t>
            </a:r>
            <a:r>
              <a:rPr lang="en-US" altLang="zh-TW" dirty="0" smtClean="0"/>
              <a:t> Folder </a:t>
            </a:r>
            <a:endParaRPr lang="zh-TW" alt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95536" y="1680245"/>
            <a:ext cx="8380466" cy="340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24</a:t>
            </a:fld>
            <a:endParaRPr lang="zh-TW" altLang="zh-TW"/>
          </a:p>
        </p:txBody>
      </p:sp>
    </p:spTree>
    <p:extLst>
      <p:ext uri="{BB962C8B-B14F-4D97-AF65-F5344CB8AC3E}">
        <p14:creationId xmlns:p14="http://schemas.microsoft.com/office/powerpoint/2010/main" val="1495592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Keil</a:t>
            </a:r>
            <a:r>
              <a:rPr lang="en-US" altLang="zh-TW" dirty="0"/>
              <a:t> </a:t>
            </a:r>
            <a:r>
              <a:rPr lang="en-US" altLang="zh-TW" dirty="0" smtClean="0"/>
              <a:t>Folder</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a:p>
          <a:p>
            <a:endParaRPr lang="en-US" altLang="zh-TW" dirty="0" smtClean="0"/>
          </a:p>
          <a:p>
            <a:pPr marL="0" indent="0">
              <a:buNone/>
            </a:pPr>
            <a:endParaRPr lang="zh-TW" altLang="en-US" dirty="0"/>
          </a:p>
          <a:p>
            <a:r>
              <a:rPr lang="en-US" altLang="zh-TW" dirty="0"/>
              <a:t>Double </a:t>
            </a:r>
            <a:r>
              <a:rPr lang="en-US" altLang="zh-TW" dirty="0" smtClean="0"/>
              <a:t>click on </a:t>
            </a:r>
            <a:r>
              <a:rPr lang="en-US" altLang="zh-TW" dirty="0"/>
              <a:t>.</a:t>
            </a:r>
            <a:r>
              <a:rPr lang="en-US" altLang="zh-TW" dirty="0" err="1"/>
              <a:t>uvproj</a:t>
            </a:r>
            <a:r>
              <a:rPr lang="en-US" altLang="zh-TW" dirty="0"/>
              <a:t> file to </a:t>
            </a:r>
            <a:r>
              <a:rPr lang="en-US" altLang="zh-TW" dirty="0" smtClean="0"/>
              <a:t>open a </a:t>
            </a:r>
            <a:r>
              <a:rPr lang="en-US" altLang="zh-TW" dirty="0" err="1"/>
              <a:t>Keil</a:t>
            </a:r>
            <a:r>
              <a:rPr lang="en-US" altLang="zh-TW" dirty="0"/>
              <a:t> project </a:t>
            </a:r>
          </a:p>
          <a:p>
            <a:endParaRPr lang="zh-TW"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397091"/>
            <a:ext cx="8208912" cy="203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1"/>
          </p:nvPr>
        </p:nvSpPr>
        <p:spPr/>
        <p:txBody>
          <a:bodyPr/>
          <a:lstStyle/>
          <a:p>
            <a:fld id="{AD7A0DC7-59DB-4FF4-A98F-253DCA5EE1C1}" type="slidenum">
              <a:rPr lang="zh-TW" altLang="en-US" smtClean="0"/>
              <a:pPr/>
              <a:t>25</a:t>
            </a:fld>
            <a:endParaRPr lang="zh-TW" altLang="zh-TW"/>
          </a:p>
        </p:txBody>
      </p:sp>
    </p:spTree>
    <p:extLst>
      <p:ext uri="{BB962C8B-B14F-4D97-AF65-F5344CB8AC3E}">
        <p14:creationId xmlns:p14="http://schemas.microsoft.com/office/powerpoint/2010/main" val="1263840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Keil</a:t>
            </a:r>
            <a:r>
              <a:rPr lang="en-US" altLang="zh-TW" dirty="0"/>
              <a:t> MCU Development Environment </a:t>
            </a:r>
            <a:endParaRPr lang="zh-TW" altLang="en-US" dirty="0"/>
          </a:p>
        </p:txBody>
      </p:sp>
      <p:pic>
        <p:nvPicPr>
          <p:cNvPr id="14338"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l="1000"/>
          <a:stretch/>
        </p:blipFill>
        <p:spPr bwMode="auto">
          <a:xfrm>
            <a:off x="471055" y="1268760"/>
            <a:ext cx="817075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26</a:t>
            </a:fld>
            <a:endParaRPr lang="zh-TW" altLang="zh-TW"/>
          </a:p>
        </p:txBody>
      </p:sp>
    </p:spTree>
    <p:extLst>
      <p:ext uri="{BB962C8B-B14F-4D97-AF65-F5344CB8AC3E}">
        <p14:creationId xmlns:p14="http://schemas.microsoft.com/office/powerpoint/2010/main" val="2626877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err="1"/>
              <a:t>Keil</a:t>
            </a:r>
            <a:r>
              <a:rPr lang="en-US" altLang="zh-TW" dirty="0"/>
              <a:t> MDK Configuration </a:t>
            </a:r>
            <a:endParaRPr lang="zh-TW" alt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3568" y="1124744"/>
            <a:ext cx="7776864" cy="492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27</a:t>
            </a:fld>
            <a:endParaRPr lang="zh-TW" altLang="zh-TW"/>
          </a:p>
        </p:txBody>
      </p:sp>
    </p:spTree>
    <p:extLst>
      <p:ext uri="{BB962C8B-B14F-4D97-AF65-F5344CB8AC3E}">
        <p14:creationId xmlns:p14="http://schemas.microsoft.com/office/powerpoint/2010/main" val="2634622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Build and Execute</a:t>
            </a: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8023" y="1124744"/>
            <a:ext cx="8696465" cy="4896544"/>
          </a:xfrm>
        </p:spPr>
      </p:pic>
      <p:sp>
        <p:nvSpPr>
          <p:cNvPr id="5" name="橢圓 4"/>
          <p:cNvSpPr/>
          <p:nvPr/>
        </p:nvSpPr>
        <p:spPr bwMode="auto">
          <a:xfrm>
            <a:off x="971600" y="2780928"/>
            <a:ext cx="5256584" cy="50405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 name="文字方塊 5"/>
          <p:cNvSpPr txBox="1"/>
          <p:nvPr/>
        </p:nvSpPr>
        <p:spPr>
          <a:xfrm>
            <a:off x="863588" y="2319262"/>
            <a:ext cx="4860540" cy="461665"/>
          </a:xfrm>
          <a:prstGeom prst="rect">
            <a:avLst/>
          </a:prstGeom>
          <a:noFill/>
        </p:spPr>
        <p:txBody>
          <a:bodyPr wrap="square" rtlCol="0">
            <a:spAutoFit/>
          </a:bodyPr>
          <a:lstStyle/>
          <a:p>
            <a:r>
              <a:rPr lang="en-US" altLang="zh-TW" sz="2400" b="1" dirty="0" smtClean="0">
                <a:solidFill>
                  <a:srgbClr val="FF0000"/>
                </a:solidFill>
              </a:rPr>
              <a:t>1. Build your project</a:t>
            </a:r>
            <a:endParaRPr lang="zh-TW" altLang="en-US" sz="2400" b="1" dirty="0">
              <a:solidFill>
                <a:srgbClr val="FF0000"/>
              </a:solidFill>
            </a:endParaRPr>
          </a:p>
        </p:txBody>
      </p:sp>
      <p:sp>
        <p:nvSpPr>
          <p:cNvPr id="3" name="投影片編號版面配置區 2"/>
          <p:cNvSpPr>
            <a:spLocks noGrp="1"/>
          </p:cNvSpPr>
          <p:nvPr>
            <p:ph type="sldNum" sz="quarter" idx="11"/>
          </p:nvPr>
        </p:nvSpPr>
        <p:spPr/>
        <p:txBody>
          <a:bodyPr/>
          <a:lstStyle/>
          <a:p>
            <a:fld id="{AD7A0DC7-59DB-4FF4-A98F-253DCA5EE1C1}" type="slidenum">
              <a:rPr lang="zh-TW" altLang="en-US" smtClean="0"/>
              <a:pPr/>
              <a:t>28</a:t>
            </a:fld>
            <a:endParaRPr lang="zh-TW" altLang="zh-TW"/>
          </a:p>
        </p:txBody>
      </p:sp>
    </p:spTree>
    <p:extLst>
      <p:ext uri="{BB962C8B-B14F-4D97-AF65-F5344CB8AC3E}">
        <p14:creationId xmlns:p14="http://schemas.microsoft.com/office/powerpoint/2010/main" val="93754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NuMaker</a:t>
            </a:r>
            <a:r>
              <a:rPr lang="en-US" altLang="zh-TW" dirty="0" smtClean="0"/>
              <a:t> TRIO </a:t>
            </a:r>
            <a:endParaRPr lang="zh-TW" altLang="en-US" dirty="0"/>
          </a:p>
        </p:txBody>
      </p:sp>
      <p:sp>
        <p:nvSpPr>
          <p:cNvPr id="3" name="內容版面配置區 2"/>
          <p:cNvSpPr>
            <a:spLocks noGrp="1"/>
          </p:cNvSpPr>
          <p:nvPr>
            <p:ph idx="1"/>
          </p:nvPr>
        </p:nvSpPr>
        <p:spPr/>
        <p:txBody>
          <a:bodyPr/>
          <a:lstStyle/>
          <a:p>
            <a:r>
              <a:rPr lang="en-US" altLang="zh-TW" dirty="0" smtClean="0"/>
              <a:t>Based on </a:t>
            </a:r>
            <a:r>
              <a:rPr lang="en-US" altLang="zh-TW" dirty="0" err="1" smtClean="0"/>
              <a:t>Nuvoton</a:t>
            </a:r>
            <a:r>
              <a:rPr lang="en-US" altLang="zh-TW" dirty="0" smtClean="0"/>
              <a:t> Cortex®-M0 NANO102 MCU</a:t>
            </a:r>
          </a:p>
          <a:p>
            <a:pPr lvl="1"/>
            <a:r>
              <a:rPr lang="en-US" altLang="zh-TW" dirty="0" smtClean="0"/>
              <a:t>Cortex-M0: 32-bit ARMv6 RISC processor</a:t>
            </a:r>
          </a:p>
          <a:p>
            <a:r>
              <a:rPr lang="en-US" altLang="zh-TW" dirty="0" smtClean="0"/>
              <a:t>Run up to 32Mhz, 32KB Flash ROM, 8KB SRAM </a:t>
            </a:r>
          </a:p>
          <a:p>
            <a:endParaRPr lang="en-US" altLang="zh-TW" dirty="0" smtClean="0"/>
          </a:p>
          <a:p>
            <a:endParaRPr lang="en-US" altLang="zh-TW" dirty="0" smtClean="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a:t>
            </a:fld>
            <a:endParaRPr lang="zh-TW" altLang="zh-TW"/>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481"/>
          <a:stretch/>
        </p:blipFill>
        <p:spPr bwMode="auto">
          <a:xfrm>
            <a:off x="1486472" y="2492896"/>
            <a:ext cx="6636957" cy="358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793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Build </a:t>
            </a:r>
            <a:r>
              <a:rPr lang="en-US" altLang="zh-TW" dirty="0" smtClean="0"/>
              <a:t>and </a:t>
            </a:r>
            <a:r>
              <a:rPr lang="en-US" altLang="zh-TW" dirty="0"/>
              <a:t>Execute</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2388" y="1124744"/>
            <a:ext cx="8824354" cy="4968551"/>
          </a:xfrm>
        </p:spPr>
      </p:pic>
      <p:sp>
        <p:nvSpPr>
          <p:cNvPr id="5" name="橢圓 4"/>
          <p:cNvSpPr/>
          <p:nvPr/>
        </p:nvSpPr>
        <p:spPr bwMode="auto">
          <a:xfrm>
            <a:off x="1403648" y="1366710"/>
            <a:ext cx="1868697" cy="258415"/>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 name="文字方塊 5"/>
          <p:cNvSpPr txBox="1"/>
          <p:nvPr/>
        </p:nvSpPr>
        <p:spPr>
          <a:xfrm>
            <a:off x="3272345" y="1124744"/>
            <a:ext cx="4436761" cy="461665"/>
          </a:xfrm>
          <a:prstGeom prst="rect">
            <a:avLst/>
          </a:prstGeom>
          <a:noFill/>
        </p:spPr>
        <p:txBody>
          <a:bodyPr wrap="square" rtlCol="0">
            <a:spAutoFit/>
          </a:bodyPr>
          <a:lstStyle/>
          <a:p>
            <a:r>
              <a:rPr lang="en-US" altLang="zh-TW" sz="2400" b="1" dirty="0" smtClean="0">
                <a:solidFill>
                  <a:srgbClr val="FF0000"/>
                </a:solidFill>
              </a:rPr>
              <a:t>2. Change to </a:t>
            </a:r>
            <a:r>
              <a:rPr lang="en-US" altLang="zh-TW" sz="2400" b="1" dirty="0">
                <a:solidFill>
                  <a:srgbClr val="FF0000"/>
                </a:solidFill>
              </a:rPr>
              <a:t>d</a:t>
            </a:r>
            <a:r>
              <a:rPr lang="en-US" altLang="zh-TW" sz="2400" b="1" dirty="0" smtClean="0">
                <a:solidFill>
                  <a:srgbClr val="FF0000"/>
                </a:solidFill>
              </a:rPr>
              <a:t>ebug mode </a:t>
            </a:r>
            <a:endParaRPr lang="zh-TW" altLang="en-US" sz="2400" b="1" dirty="0">
              <a:solidFill>
                <a:srgbClr val="FF0000"/>
              </a:solidFill>
            </a:endParaRPr>
          </a:p>
        </p:txBody>
      </p:sp>
      <p:sp>
        <p:nvSpPr>
          <p:cNvPr id="7" name="橢圓 6"/>
          <p:cNvSpPr/>
          <p:nvPr/>
        </p:nvSpPr>
        <p:spPr bwMode="auto">
          <a:xfrm>
            <a:off x="1403648" y="1730425"/>
            <a:ext cx="1868697" cy="258415"/>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8" name="文字方塊 7"/>
          <p:cNvSpPr txBox="1"/>
          <p:nvPr/>
        </p:nvSpPr>
        <p:spPr>
          <a:xfrm>
            <a:off x="3307306" y="1820364"/>
            <a:ext cx="3753728" cy="461665"/>
          </a:xfrm>
          <a:prstGeom prst="rect">
            <a:avLst/>
          </a:prstGeom>
          <a:noFill/>
        </p:spPr>
        <p:txBody>
          <a:bodyPr wrap="square" rtlCol="0">
            <a:spAutoFit/>
          </a:bodyPr>
          <a:lstStyle/>
          <a:p>
            <a:r>
              <a:rPr lang="en-US" altLang="zh-TW" sz="2400" b="1" dirty="0" smtClean="0">
                <a:solidFill>
                  <a:srgbClr val="FF0000"/>
                </a:solidFill>
              </a:rPr>
              <a:t>3. Run your project</a:t>
            </a:r>
            <a:endParaRPr lang="zh-TW" altLang="en-US" sz="2400" b="1" dirty="0">
              <a:solidFill>
                <a:srgbClr val="FF0000"/>
              </a:solidFill>
            </a:endParaRPr>
          </a:p>
        </p:txBody>
      </p:sp>
      <p:sp>
        <p:nvSpPr>
          <p:cNvPr id="3" name="投影片編號版面配置區 2"/>
          <p:cNvSpPr>
            <a:spLocks noGrp="1"/>
          </p:cNvSpPr>
          <p:nvPr>
            <p:ph type="sldNum" sz="quarter" idx="11"/>
          </p:nvPr>
        </p:nvSpPr>
        <p:spPr/>
        <p:txBody>
          <a:bodyPr/>
          <a:lstStyle/>
          <a:p>
            <a:fld id="{AD7A0DC7-59DB-4FF4-A98F-253DCA5EE1C1}" type="slidenum">
              <a:rPr lang="zh-TW" altLang="en-US" smtClean="0"/>
              <a:pPr/>
              <a:t>29</a:t>
            </a:fld>
            <a:endParaRPr lang="zh-TW" altLang="zh-TW"/>
          </a:p>
        </p:txBody>
      </p:sp>
    </p:spTree>
    <p:extLst>
      <p:ext uri="{BB962C8B-B14F-4D97-AF65-F5344CB8AC3E}">
        <p14:creationId xmlns:p14="http://schemas.microsoft.com/office/powerpoint/2010/main" val="4183435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
            </a:r>
            <a:br>
              <a:rPr lang="zh-TW" altLang="en-US" b="0" dirty="0"/>
            </a:br>
            <a:r>
              <a:rPr lang="en-US" altLang="zh-TW" dirty="0"/>
              <a:t>Debug Session </a:t>
            </a:r>
            <a:endParaRPr lang="zh-TW" alt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66495" y="1052736"/>
            <a:ext cx="803795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30</a:t>
            </a:fld>
            <a:endParaRPr lang="zh-TW" altLang="zh-TW"/>
          </a:p>
        </p:txBody>
      </p:sp>
    </p:spTree>
    <p:extLst>
      <p:ext uri="{BB962C8B-B14F-4D97-AF65-F5344CB8AC3E}">
        <p14:creationId xmlns:p14="http://schemas.microsoft.com/office/powerpoint/2010/main" val="730074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Lab</a:t>
            </a:r>
            <a:endParaRPr lang="zh-TW" altLang="en-US" dirty="0"/>
          </a:p>
        </p:txBody>
      </p:sp>
      <p:sp>
        <p:nvSpPr>
          <p:cNvPr id="3" name="內容版面配置區 2"/>
          <p:cNvSpPr>
            <a:spLocks noGrp="1"/>
          </p:cNvSpPr>
          <p:nvPr>
            <p:ph idx="1"/>
          </p:nvPr>
        </p:nvSpPr>
        <p:spPr/>
        <p:txBody>
          <a:bodyPr/>
          <a:lstStyle/>
          <a:p>
            <a:r>
              <a:rPr lang="en-US" altLang="zh-TW" b="1" dirty="0" smtClean="0"/>
              <a:t>Basic 1:</a:t>
            </a:r>
            <a:endParaRPr lang="zh-TW" altLang="en-US" b="1" dirty="0" smtClean="0"/>
          </a:p>
          <a:p>
            <a:pPr lvl="1"/>
            <a:r>
              <a:rPr lang="en-US" altLang="zh-TW" dirty="0" smtClean="0"/>
              <a:t>Flash both red and green LEDs at 1 Hz. The red LED should be on for 0.7 sec and off for 0.3 sec, which is controlled by polling TIMER1 sourced by HIRC. The green LED should be on for 0.3 sec and off for 0.7 sec, which is controlled by polling TIMER0 sourced by LIRC, the divider of TIMER0 should be 2.</a:t>
            </a:r>
          </a:p>
          <a:p>
            <a:pPr lvl="1"/>
            <a:r>
              <a:rPr lang="en-US" altLang="zh-TW" b="1" dirty="0" smtClean="0"/>
              <a:t>Hint: </a:t>
            </a:r>
            <a:r>
              <a:rPr lang="en-US" altLang="zh-TW" dirty="0" err="1" smtClean="0"/>
              <a:t>TIMER_Open</a:t>
            </a:r>
            <a:r>
              <a:rPr lang="en-US" altLang="zh-TW" dirty="0" smtClean="0"/>
              <a:t>() will start counting compare register (TIMERX-&gt;CMPR) according to TMRX_OPERATING_FREQ </a:t>
            </a:r>
            <a:r>
              <a:rPr lang="en-US" altLang="zh-TW" dirty="0"/>
              <a:t>in </a:t>
            </a:r>
            <a:r>
              <a:rPr lang="en-US" altLang="zh-TW" dirty="0" err="1" smtClean="0"/>
              <a:t>MCU_init.h</a:t>
            </a:r>
            <a:r>
              <a:rPr lang="en-US" altLang="zh-TW" dirty="0" smtClean="0"/>
              <a:t> (</a:t>
            </a:r>
            <a:r>
              <a:rPr lang="en-US" altLang="zh-TW" dirty="0"/>
              <a:t>X=0,1,2,3</a:t>
            </a:r>
            <a:r>
              <a:rPr lang="en-US" altLang="zh-TW" dirty="0" smtClean="0"/>
              <a:t>). You can trace the function or print the variable to find the relationship between TMR1_OPERATING_FREQ and TIMERX-&gt;CMPR. Use TIMERX-&gt;CMPR to change the value of compare register. </a:t>
            </a:r>
          </a:p>
          <a:p>
            <a:endParaRPr lang="en-US" altLang="zh-TW" dirty="0" smtClean="0"/>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31</a:t>
            </a:fld>
            <a:endParaRPr lang="zh-TW" altLang="zh-TW"/>
          </a:p>
        </p:txBody>
      </p:sp>
    </p:spTree>
    <p:extLst>
      <p:ext uri="{BB962C8B-B14F-4D97-AF65-F5344CB8AC3E}">
        <p14:creationId xmlns:p14="http://schemas.microsoft.com/office/powerpoint/2010/main" val="1054255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Lab</a:t>
            </a:r>
            <a:endParaRPr lang="zh-TW" altLang="en-US" dirty="0"/>
          </a:p>
        </p:txBody>
      </p:sp>
      <p:sp>
        <p:nvSpPr>
          <p:cNvPr id="3" name="內容版面配置區 2"/>
          <p:cNvSpPr>
            <a:spLocks noGrp="1"/>
          </p:cNvSpPr>
          <p:nvPr>
            <p:ph idx="1"/>
          </p:nvPr>
        </p:nvSpPr>
        <p:spPr>
          <a:xfrm>
            <a:off x="425450" y="1052736"/>
            <a:ext cx="8467030" cy="4967287"/>
          </a:xfrm>
        </p:spPr>
        <p:txBody>
          <a:bodyPr/>
          <a:lstStyle/>
          <a:p>
            <a:r>
              <a:rPr lang="en-US" altLang="zh-TW" b="1" dirty="0" smtClean="0"/>
              <a:t>Basic 2:</a:t>
            </a:r>
          </a:p>
          <a:p>
            <a:pPr lvl="1"/>
            <a:r>
              <a:rPr lang="en-US" altLang="zh-TW" dirty="0" smtClean="0"/>
              <a:t>The traffic light will change to the green light when there is an ambulance passing. </a:t>
            </a:r>
          </a:p>
          <a:p>
            <a:pPr lvl="1"/>
            <a:r>
              <a:rPr lang="en-US" altLang="zh-TW" dirty="0" smtClean="0"/>
              <a:t>Let the blue LED represent the yellow traffic light, and the buzzer indicates the passing of an ambulance. </a:t>
            </a:r>
          </a:p>
          <a:p>
            <a:pPr lvl="1"/>
            <a:r>
              <a:rPr lang="en-US" altLang="zh-TW" dirty="0" smtClean="0"/>
              <a:t>Normally the red LED is on for 3 sec, then the blue LED is on for 2 sec, then the green LED is on for  4 sec, and repeat. </a:t>
            </a:r>
          </a:p>
          <a:p>
            <a:pPr lvl="1"/>
            <a:r>
              <a:rPr lang="en-US" altLang="zh-TW" dirty="0" smtClean="0"/>
              <a:t>The </a:t>
            </a:r>
            <a:r>
              <a:rPr lang="en-US" altLang="zh-TW" dirty="0"/>
              <a:t>buzzer will be turned </a:t>
            </a:r>
            <a:r>
              <a:rPr lang="en-US" altLang="zh-TW" dirty="0" smtClean="0"/>
              <a:t>on for 4 sec </a:t>
            </a:r>
            <a:r>
              <a:rPr lang="en-US" altLang="zh-TW" dirty="0" smtClean="0"/>
              <a:t>at</a:t>
            </a:r>
            <a:r>
              <a:rPr lang="en-US" altLang="zh-TW" dirty="0" smtClean="0"/>
              <a:t> </a:t>
            </a:r>
            <a:r>
              <a:rPr lang="en-US" altLang="zh-TW" dirty="0" smtClean="0"/>
              <a:t>2 </a:t>
            </a:r>
            <a:r>
              <a:rPr lang="en-US" altLang="zh-TW" dirty="0" smtClean="0"/>
              <a:t>Hz (0.5 sec on and 0.5 sec off). </a:t>
            </a:r>
            <a:r>
              <a:rPr lang="en-US" altLang="zh-TW" dirty="0" smtClean="0"/>
              <a:t>The </a:t>
            </a:r>
            <a:r>
              <a:rPr lang="en-US" altLang="zh-TW" dirty="0" smtClean="0"/>
              <a:t>starting</a:t>
            </a:r>
            <a:r>
              <a:rPr lang="en-US" altLang="zh-TW" dirty="0" smtClean="0"/>
              <a:t> </a:t>
            </a:r>
            <a:r>
              <a:rPr lang="en-US" altLang="zh-TW" dirty="0" smtClean="0"/>
              <a:t>time is set randomly between 6 and 15 sec. </a:t>
            </a:r>
            <a:r>
              <a:rPr lang="en-US" altLang="zh-TW" dirty="0" smtClean="0"/>
              <a:t>During the 4 sec that the </a:t>
            </a:r>
            <a:r>
              <a:rPr lang="en-US" altLang="zh-TW" dirty="0" smtClean="0"/>
              <a:t>buzzer </a:t>
            </a:r>
            <a:r>
              <a:rPr lang="en-US" altLang="zh-TW" dirty="0" smtClean="0"/>
              <a:t>sounds</a:t>
            </a:r>
            <a:r>
              <a:rPr lang="en-US" altLang="zh-TW" dirty="0" smtClean="0"/>
              <a:t>, </a:t>
            </a:r>
            <a:r>
              <a:rPr lang="en-US" altLang="zh-TW" dirty="0" smtClean="0"/>
              <a:t>the traffic light will be turned to the green LED. After </a:t>
            </a:r>
            <a:r>
              <a:rPr lang="en-US" altLang="zh-TW" dirty="0" smtClean="0"/>
              <a:t>the 4 sec, </a:t>
            </a:r>
            <a:r>
              <a:rPr lang="en-US" altLang="zh-TW" dirty="0" smtClean="0"/>
              <a:t>the traffic light </a:t>
            </a:r>
            <a:r>
              <a:rPr lang="en-US" altLang="zh-TW" dirty="0" smtClean="0"/>
              <a:t>returns </a:t>
            </a:r>
            <a:r>
              <a:rPr lang="en-US" altLang="zh-TW" dirty="0" smtClean="0"/>
              <a:t>to normal. </a:t>
            </a:r>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32</a:t>
            </a:fld>
            <a:endParaRPr lang="zh-TW" altLang="zh-TW"/>
          </a:p>
        </p:txBody>
      </p:sp>
    </p:spTree>
    <p:extLst>
      <p:ext uri="{BB962C8B-B14F-4D97-AF65-F5344CB8AC3E}">
        <p14:creationId xmlns:p14="http://schemas.microsoft.com/office/powerpoint/2010/main" val="328565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NANO102 MCU</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99592" y="1052736"/>
            <a:ext cx="7318167" cy="4967287"/>
          </a:xfrm>
        </p:spPr>
      </p:pic>
      <p:sp>
        <p:nvSpPr>
          <p:cNvPr id="3" name="投影片編號版面配置區 2"/>
          <p:cNvSpPr>
            <a:spLocks noGrp="1"/>
          </p:cNvSpPr>
          <p:nvPr>
            <p:ph type="sldNum" sz="quarter" idx="11"/>
          </p:nvPr>
        </p:nvSpPr>
        <p:spPr/>
        <p:txBody>
          <a:bodyPr/>
          <a:lstStyle/>
          <a:p>
            <a:fld id="{AD7A0DC7-59DB-4FF4-A98F-253DCA5EE1C1}" type="slidenum">
              <a:rPr lang="zh-TW" altLang="en-US" smtClean="0"/>
              <a:pPr/>
              <a:t>3</a:t>
            </a:fld>
            <a:endParaRPr lang="zh-TW" altLang="zh-TW"/>
          </a:p>
        </p:txBody>
      </p:sp>
    </p:spTree>
    <p:extLst>
      <p:ext uri="{BB962C8B-B14F-4D97-AF65-F5344CB8AC3E}">
        <p14:creationId xmlns:p14="http://schemas.microsoft.com/office/powerpoint/2010/main" val="89604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Sources for Clock Controller</a:t>
            </a:r>
            <a:endParaRPr lang="zh-TW" altLang="en-US" dirty="0"/>
          </a:p>
        </p:txBody>
      </p:sp>
      <p:sp>
        <p:nvSpPr>
          <p:cNvPr id="3" name="內容版面配置區 2"/>
          <p:cNvSpPr>
            <a:spLocks noGrp="1"/>
          </p:cNvSpPr>
          <p:nvPr>
            <p:ph idx="1"/>
          </p:nvPr>
        </p:nvSpPr>
        <p:spPr/>
        <p:txBody>
          <a:bodyPr/>
          <a:lstStyle/>
          <a:p>
            <a:r>
              <a:rPr lang="en-US" altLang="zh-TW" smtClean="0"/>
              <a:t>32768Hz external low-speed crystal oscillator (LXT)</a:t>
            </a:r>
          </a:p>
          <a:p>
            <a:r>
              <a:rPr lang="en-US" altLang="zh-TW" smtClean="0"/>
              <a:t>4~ 24 MHz external high-speed crystal oscillator (HXT)</a:t>
            </a:r>
          </a:p>
          <a:p>
            <a:r>
              <a:rPr lang="en-US" altLang="zh-TW" smtClean="0"/>
              <a:t>12/16 MHz internal high-speed RC oscillator (HIRC)</a:t>
            </a:r>
          </a:p>
          <a:p>
            <a:r>
              <a:rPr lang="en-US" altLang="zh-TW" smtClean="0"/>
              <a:t>10 kHz internal low-speed RC oscillator (LIRC)</a:t>
            </a:r>
            <a:endParaRPr lang="zh-TW" altLang="en-US" smtClean="0"/>
          </a:p>
          <a:p>
            <a:r>
              <a:rPr lang="en-US" altLang="zh-TW" smtClean="0"/>
              <a:t>Programmable PLL FOUT (PLL source can be selected from HXT or HIRC)</a:t>
            </a:r>
            <a:endParaRPr lang="en-US" altLang="zh-TW" dirty="0" smtClean="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4</a:t>
            </a:fld>
            <a:endParaRPr lang="zh-TW" altLang="zh-TW"/>
          </a:p>
        </p:txBody>
      </p:sp>
      <p:graphicFrame>
        <p:nvGraphicFramePr>
          <p:cNvPr id="5" name="表格 4"/>
          <p:cNvGraphicFramePr>
            <a:graphicFrameLocks noGrp="1"/>
          </p:cNvGraphicFramePr>
          <p:nvPr>
            <p:extLst>
              <p:ext uri="{D42A27DB-BD31-4B8C-83A1-F6EECF244321}">
                <p14:modId xmlns:p14="http://schemas.microsoft.com/office/powerpoint/2010/main" val="1562448821"/>
              </p:ext>
            </p:extLst>
          </p:nvPr>
        </p:nvGraphicFramePr>
        <p:xfrm>
          <a:off x="539948" y="4437112"/>
          <a:ext cx="8280524" cy="1584176"/>
        </p:xfrm>
        <a:graphic>
          <a:graphicData uri="http://schemas.openxmlformats.org/drawingml/2006/table">
            <a:tbl>
              <a:tblPr/>
              <a:tblGrid>
                <a:gridCol w="8280524"/>
              </a:tblGrid>
              <a:tr h="1584176">
                <a:tc>
                  <a:txBody>
                    <a:bodyPr/>
                    <a:lstStyle/>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Clock source </a:t>
                      </a:r>
                      <a:endParaRPr lang="en-US" altLang="zh-TW" sz="1800" b="0"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MCU_CLOCK_SOURCE </a:t>
                      </a:r>
                      <a:endParaRPr lang="en-US" altLang="zh-TW" sz="1800" b="0"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MCU_CLOCK_SOURCE_HIRC // HXT, LXT, HIRC, LIRC </a:t>
                      </a:r>
                      <a:endParaRPr lang="en-US" altLang="zh-TW" sz="1800" b="0"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MCU_CLOCK_SOURCE_LXT </a:t>
                      </a:r>
                      <a:endParaRPr lang="en-US" altLang="zh-TW" sz="1800" b="0"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#define MCU_CLOCK_FREQUENCY 32000000 //Hz range 16MHZ~32MHZ         </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257477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17946" y="981993"/>
            <a:ext cx="8718550" cy="4967287"/>
          </a:xfrm>
        </p:spPr>
        <p:txBody>
          <a:bodyPr/>
          <a:lstStyle/>
          <a:p>
            <a:pPr marL="0" indent="0">
              <a:buNone/>
            </a:pPr>
            <a:r>
              <a:rPr lang="en-US" altLang="zh-TW" sz="2000" dirty="0" smtClean="0"/>
              <a:t>Library/</a:t>
            </a:r>
            <a:r>
              <a:rPr lang="en-US" altLang="zh-TW" sz="2000" dirty="0" err="1" smtClean="0"/>
              <a:t>StdDriver</a:t>
            </a:r>
            <a:r>
              <a:rPr lang="en-US" altLang="zh-TW" sz="2000" dirty="0" smtClean="0"/>
              <a:t>/</a:t>
            </a:r>
            <a:r>
              <a:rPr lang="en-US" altLang="zh-TW" sz="2000" dirty="0" err="1" smtClean="0"/>
              <a:t>src</a:t>
            </a:r>
            <a:r>
              <a:rPr lang="en-US" altLang="zh-TW" sz="2000" dirty="0" smtClean="0"/>
              <a:t>/</a:t>
            </a:r>
            <a:r>
              <a:rPr lang="en-US" altLang="zh-TW" sz="2000" dirty="0" err="1" smtClean="0"/>
              <a:t>gpio.c</a:t>
            </a:r>
            <a:endParaRPr lang="en-US" altLang="zh-TW" sz="2000" dirty="0" smtClean="0"/>
          </a:p>
          <a:p>
            <a:r>
              <a:rPr lang="en-US" altLang="zh-TW" sz="2400" dirty="0" smtClean="0"/>
              <a:t>GPIO </a:t>
            </a:r>
            <a:r>
              <a:rPr lang="en-US" altLang="zh-TW" sz="2400" dirty="0"/>
              <a:t>set </a:t>
            </a:r>
            <a:r>
              <a:rPr lang="en-US" altLang="zh-TW" sz="2400" dirty="0" smtClean="0"/>
              <a:t>mode: </a:t>
            </a:r>
            <a:r>
              <a:rPr lang="en-US" altLang="zh-TW" sz="2400" dirty="0" err="1"/>
              <a:t>GPIO_SetMode</a:t>
            </a:r>
            <a:r>
              <a:rPr lang="en-US" altLang="zh-TW" sz="2400" dirty="0"/>
              <a:t>(PA, BIT12, </a:t>
            </a:r>
            <a:r>
              <a:rPr lang="en-US" altLang="zh-TW" sz="2400" dirty="0" smtClean="0"/>
              <a:t>GPIO_PMD_OUTPUT</a:t>
            </a:r>
            <a:r>
              <a:rPr lang="en-US" altLang="zh-TW" sz="2400" dirty="0"/>
              <a:t>);</a:t>
            </a:r>
          </a:p>
          <a:p>
            <a:r>
              <a:rPr lang="en-US" altLang="zh-TW" sz="2400" dirty="0" smtClean="0"/>
              <a:t>GPIO port:</a:t>
            </a:r>
            <a:endParaRPr lang="en-US" altLang="zh-TW" sz="2400" dirty="0"/>
          </a:p>
          <a:p>
            <a:pPr lvl="1"/>
            <a:r>
              <a:rPr lang="en-US" altLang="zh-TW" sz="2000" dirty="0" smtClean="0"/>
              <a:t>NANO102 </a:t>
            </a:r>
            <a:r>
              <a:rPr lang="en-US" altLang="zh-TW" sz="2000" dirty="0"/>
              <a:t>= PA, PB, PC, PD, PE, PF</a:t>
            </a:r>
          </a:p>
          <a:p>
            <a:r>
              <a:rPr lang="en-US" altLang="zh-TW" sz="2400" dirty="0" smtClean="0"/>
              <a:t>Pin mask </a:t>
            </a:r>
            <a:r>
              <a:rPr lang="en-US" altLang="zh-TW" sz="2400" dirty="0"/>
              <a:t>= </a:t>
            </a:r>
            <a:r>
              <a:rPr lang="en-US" altLang="zh-TW" sz="2400" dirty="0" smtClean="0"/>
              <a:t>BIT0~15</a:t>
            </a:r>
          </a:p>
          <a:p>
            <a:pPr lvl="1"/>
            <a:r>
              <a:rPr lang="en-US" altLang="zh-TW" sz="2000" dirty="0" smtClean="0"/>
              <a:t>Single or multiple pins of specified GPIO port</a:t>
            </a:r>
            <a:endParaRPr lang="en-US" altLang="zh-TW" sz="2000" dirty="0"/>
          </a:p>
          <a:p>
            <a:r>
              <a:rPr lang="en-US" altLang="zh-TW" sz="2400" dirty="0" smtClean="0"/>
              <a:t>I/O modes:</a:t>
            </a:r>
            <a:endParaRPr lang="en-US" altLang="zh-TW" sz="2400" dirty="0"/>
          </a:p>
          <a:p>
            <a:pPr lvl="1"/>
            <a:r>
              <a:rPr lang="en-US" altLang="zh-TW" sz="2000" dirty="0" smtClean="0"/>
              <a:t>GPIO_PMD_INPUT: </a:t>
            </a:r>
            <a:r>
              <a:rPr lang="en-US" altLang="zh-TW" sz="2000" dirty="0"/>
              <a:t>input only mode</a:t>
            </a:r>
          </a:p>
          <a:p>
            <a:pPr lvl="1"/>
            <a:r>
              <a:rPr lang="en-US" altLang="zh-TW" sz="2000" dirty="0" smtClean="0"/>
              <a:t>GPIO_PMD_OUTPUT: </a:t>
            </a:r>
            <a:r>
              <a:rPr lang="en-US" altLang="zh-TW" sz="2000" dirty="0"/>
              <a:t>push-pull output mode</a:t>
            </a:r>
          </a:p>
          <a:p>
            <a:pPr lvl="1"/>
            <a:r>
              <a:rPr lang="en-US" altLang="zh-TW" sz="2000" dirty="0" smtClean="0"/>
              <a:t>GPIO_PMD_OPEN_DRAIN: </a:t>
            </a:r>
            <a:r>
              <a:rPr lang="en-US" altLang="zh-TW" sz="2000" dirty="0"/>
              <a:t>open-drain output </a:t>
            </a:r>
            <a:r>
              <a:rPr lang="en-US" altLang="zh-TW" sz="2000" dirty="0" smtClean="0"/>
              <a:t>mode</a:t>
            </a:r>
            <a:endParaRPr lang="en-US" altLang="zh-TW" sz="2000" dirty="0"/>
          </a:p>
          <a:p>
            <a:r>
              <a:rPr lang="en-US" altLang="zh-TW" sz="2400" dirty="0" smtClean="0"/>
              <a:t>To write to pin 12 of port PA: </a:t>
            </a:r>
            <a:r>
              <a:rPr lang="en-US" altLang="zh-TW" sz="2400" dirty="0"/>
              <a:t>PA12 = 0;</a:t>
            </a:r>
          </a:p>
          <a:p>
            <a:r>
              <a:rPr lang="en-US" altLang="zh-TW" sz="2400" dirty="0" smtClean="0"/>
              <a:t>To read from pin 12 of port PA: </a:t>
            </a:r>
            <a:r>
              <a:rPr lang="en-US" altLang="zh-TW" sz="2400" dirty="0"/>
              <a:t>if (PA12 !=0) { </a:t>
            </a:r>
            <a:r>
              <a:rPr lang="en-US" altLang="zh-TW" sz="2400" dirty="0" smtClean="0"/>
              <a:t>}</a:t>
            </a:r>
            <a:endParaRPr lang="en-US" altLang="zh-TW" sz="2400" dirty="0"/>
          </a:p>
        </p:txBody>
      </p:sp>
      <p:cxnSp>
        <p:nvCxnSpPr>
          <p:cNvPr id="13" name="直線單箭頭接點 12"/>
          <p:cNvCxnSpPr/>
          <p:nvPr/>
        </p:nvCxnSpPr>
        <p:spPr bwMode="auto">
          <a:xfrm flipV="1">
            <a:off x="3203846" y="1772816"/>
            <a:ext cx="2376266" cy="94406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單箭頭接點 14"/>
          <p:cNvCxnSpPr>
            <a:stCxn id="7" idx="3"/>
          </p:cNvCxnSpPr>
          <p:nvPr/>
        </p:nvCxnSpPr>
        <p:spPr bwMode="auto">
          <a:xfrm flipV="1">
            <a:off x="2339752" y="2060848"/>
            <a:ext cx="4391248" cy="140415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標題 1"/>
          <p:cNvSpPr>
            <a:spLocks noGrp="1"/>
          </p:cNvSpPr>
          <p:nvPr>
            <p:ph type="title"/>
          </p:nvPr>
        </p:nvSpPr>
        <p:spPr/>
        <p:txBody>
          <a:bodyPr/>
          <a:lstStyle/>
          <a:p>
            <a:r>
              <a:rPr lang="zh-TW" altLang="en-US" b="0" dirty="0"/>
              <a:t/>
            </a:r>
            <a:br>
              <a:rPr lang="zh-TW" altLang="en-US" b="0" dirty="0"/>
            </a:br>
            <a:r>
              <a:rPr lang="en-US" altLang="zh-TW" dirty="0"/>
              <a:t>GPIO Set Mode </a:t>
            </a:r>
            <a:endParaRPr lang="zh-TW" altLang="en-US" dirty="0"/>
          </a:p>
        </p:txBody>
      </p:sp>
      <p:sp>
        <p:nvSpPr>
          <p:cNvPr id="5" name="圓角矩形 4"/>
          <p:cNvSpPr/>
          <p:nvPr/>
        </p:nvSpPr>
        <p:spPr bwMode="auto">
          <a:xfrm>
            <a:off x="683568" y="1772816"/>
            <a:ext cx="1440160" cy="360040"/>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 name="圓角矩形 5"/>
          <p:cNvSpPr/>
          <p:nvPr/>
        </p:nvSpPr>
        <p:spPr bwMode="auto">
          <a:xfrm>
            <a:off x="683568" y="2564904"/>
            <a:ext cx="2520279" cy="358105"/>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7" name="圓角矩形 6"/>
          <p:cNvSpPr/>
          <p:nvPr/>
        </p:nvSpPr>
        <p:spPr bwMode="auto">
          <a:xfrm>
            <a:off x="683567" y="3284984"/>
            <a:ext cx="1656185" cy="360040"/>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cxnSp>
        <p:nvCxnSpPr>
          <p:cNvPr id="9" name="直線單箭頭接點 8"/>
          <p:cNvCxnSpPr>
            <a:stCxn id="5" idx="3"/>
          </p:cNvCxnSpPr>
          <p:nvPr/>
        </p:nvCxnSpPr>
        <p:spPr bwMode="auto">
          <a:xfrm flipV="1">
            <a:off x="2123728" y="1700808"/>
            <a:ext cx="2808312" cy="252028"/>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投影片編號版面配置區 3"/>
          <p:cNvSpPr>
            <a:spLocks noGrp="1"/>
          </p:cNvSpPr>
          <p:nvPr>
            <p:ph type="sldNum" sz="quarter" idx="11"/>
          </p:nvPr>
        </p:nvSpPr>
        <p:spPr/>
        <p:txBody>
          <a:bodyPr/>
          <a:lstStyle/>
          <a:p>
            <a:fld id="{AD7A0DC7-59DB-4FF4-A98F-253DCA5EE1C1}" type="slidenum">
              <a:rPr lang="zh-TW" altLang="en-US" smtClean="0"/>
              <a:pPr/>
              <a:t>5</a:t>
            </a:fld>
            <a:endParaRPr lang="zh-TW" altLang="zh-TW"/>
          </a:p>
        </p:txBody>
      </p:sp>
    </p:spTree>
    <p:extLst>
      <p:ext uri="{BB962C8B-B14F-4D97-AF65-F5344CB8AC3E}">
        <p14:creationId xmlns:p14="http://schemas.microsoft.com/office/powerpoint/2010/main" val="3230824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Code</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594735306"/>
              </p:ext>
            </p:extLst>
          </p:nvPr>
        </p:nvGraphicFramePr>
        <p:xfrm>
          <a:off x="467544" y="1196752"/>
          <a:ext cx="8280524" cy="4752528"/>
        </p:xfrm>
        <a:graphic>
          <a:graphicData uri="http://schemas.openxmlformats.org/drawingml/2006/table">
            <a:tbl>
              <a:tblPr/>
              <a:tblGrid>
                <a:gridCol w="8280524"/>
              </a:tblGrid>
              <a:tr h="4752528">
                <a:tc>
                  <a:txBody>
                    <a:bodyPr/>
                    <a:lstStyle/>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&lt;</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stdio.h</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&gt;</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"Nano1X2Series.h"</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MCU_init.h</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#include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SYS_init.h</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endPar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endPar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endParaRP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void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Init_RGBLED</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(void) {</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GPIO_SetMode</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(PB, BIT15, GPIO_PMD_OUTPUT); </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GPIO_SetMode</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(PA, BIT14, GPIO_PMD_OUTPUT); </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20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GPIO_SetMode</a:t>
                      </a:r>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(PD, BIT10, GPIO_PMD_OUTPUT); 	</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PB15=1;  // red LED off</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PA14=1;  // green LED off</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PD10=1;  // blue LED off</a:t>
                      </a:r>
                    </a:p>
                    <a:p>
                      <a:r>
                        <a:rPr lang="en-US" altLang="zh-TW" sz="20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投影片編號版面配置區 3"/>
          <p:cNvSpPr>
            <a:spLocks noGrp="1"/>
          </p:cNvSpPr>
          <p:nvPr>
            <p:ph type="sldNum" sz="quarter" idx="11"/>
          </p:nvPr>
        </p:nvSpPr>
        <p:spPr/>
        <p:txBody>
          <a:bodyPr/>
          <a:lstStyle/>
          <a:p>
            <a:fld id="{AD7A0DC7-59DB-4FF4-A98F-253DCA5EE1C1}" type="slidenum">
              <a:rPr lang="zh-TW" altLang="en-US" smtClean="0"/>
              <a:pPr/>
              <a:t>6</a:t>
            </a:fld>
            <a:endParaRPr lang="zh-TW" altLang="zh-TW"/>
          </a:p>
        </p:txBody>
      </p:sp>
    </p:spTree>
    <p:extLst>
      <p:ext uri="{BB962C8B-B14F-4D97-AF65-F5344CB8AC3E}">
        <p14:creationId xmlns:p14="http://schemas.microsoft.com/office/powerpoint/2010/main" val="3004171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Code</a:t>
            </a:r>
            <a:endParaRPr lang="zh-TW" altLang="en-US" dirty="0"/>
          </a:p>
        </p:txBody>
      </p:sp>
      <p:graphicFrame>
        <p:nvGraphicFramePr>
          <p:cNvPr id="5" name="表格 4"/>
          <p:cNvGraphicFramePr>
            <a:graphicFrameLocks noGrp="1"/>
          </p:cNvGraphicFramePr>
          <p:nvPr>
            <p:extLst/>
          </p:nvPr>
        </p:nvGraphicFramePr>
        <p:xfrm>
          <a:off x="467544" y="1052736"/>
          <a:ext cx="8280524" cy="5065822"/>
        </p:xfrm>
        <a:graphic>
          <a:graphicData uri="http://schemas.openxmlformats.org/drawingml/2006/table">
            <a:tbl>
              <a:tblPr/>
              <a:tblGrid>
                <a:gridCol w="8280524"/>
              </a:tblGrid>
              <a:tr h="5065822">
                <a:tc>
                  <a:txBody>
                    <a:bodyPr/>
                    <a:lstStyle/>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int32_t main() {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SYS_Init</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Init_RGBLED</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while(1)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PB15=0;         // Red LED on</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PB15=1;         // Red LED off</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PA14=0;         // Green LED on</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PA14=1;        // Green LED off</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PD10=0;        // Blue LED on</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PD10=1;        // Blue LED off</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r>
                        <a:rPr lang="en-US" altLang="zh-TW" sz="1800" b="1" i="0" u="none" strike="noStrike" kern="1200" baseline="0" dirty="0" err="1" smtClean="0">
                          <a:solidFill>
                            <a:schemeClr val="tx1"/>
                          </a:solidFill>
                          <a:latin typeface="Courier New" panose="02070309020205020404" pitchFamily="49" charset="0"/>
                          <a:ea typeface="+mn-ea"/>
                          <a:cs typeface="Courier New" panose="02070309020205020404" pitchFamily="49" charset="0"/>
                        </a:rPr>
                        <a:t>CLK_SysTickDelay</a:t>
                      </a:r>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(200000);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   }</a:t>
                      </a:r>
                    </a:p>
                    <a:p>
                      <a:r>
                        <a:rPr lang="en-US" altLang="zh-TW" sz="1800" b="1" i="0" u="none" strike="noStrike" kern="1200" baseline="0" dirty="0" smtClean="0">
                          <a:solidFill>
                            <a:schemeClr val="tx1"/>
                          </a:solidFill>
                          <a:latin typeface="Courier New" panose="02070309020205020404" pitchFamily="49" charset="0"/>
                          <a:ea typeface="+mn-ea"/>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投影片編號版面配置區 3"/>
          <p:cNvSpPr>
            <a:spLocks noGrp="1"/>
          </p:cNvSpPr>
          <p:nvPr>
            <p:ph type="sldNum" sz="quarter" idx="11"/>
          </p:nvPr>
        </p:nvSpPr>
        <p:spPr/>
        <p:txBody>
          <a:bodyPr/>
          <a:lstStyle/>
          <a:p>
            <a:fld id="{AD7A0DC7-59DB-4FF4-A98F-253DCA5EE1C1}" type="slidenum">
              <a:rPr lang="zh-TW" altLang="en-US" smtClean="0"/>
              <a:pPr/>
              <a:t>7</a:t>
            </a:fld>
            <a:endParaRPr lang="zh-TW" altLang="zh-TW"/>
          </a:p>
        </p:txBody>
      </p:sp>
    </p:spTree>
    <p:extLst>
      <p:ext uri="{BB962C8B-B14F-4D97-AF65-F5344CB8AC3E}">
        <p14:creationId xmlns:p14="http://schemas.microsoft.com/office/powerpoint/2010/main" val="3654956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GPIO </a:t>
            </a:r>
            <a:r>
              <a:rPr lang="en-US" altLang="zh-TW" dirty="0" smtClean="0"/>
              <a:t>of </a:t>
            </a:r>
            <a:r>
              <a:rPr lang="en-US" altLang="zh-TW" dirty="0" err="1" smtClean="0"/>
              <a:t>NuMaker</a:t>
            </a:r>
            <a:r>
              <a:rPr lang="en-US" altLang="zh-TW" dirty="0" smtClean="0"/>
              <a:t> </a:t>
            </a:r>
            <a:r>
              <a:rPr lang="en-US" altLang="zh-TW" dirty="0" smtClean="0"/>
              <a:t>TRIO</a:t>
            </a:r>
            <a:endParaRPr lang="en-US" altLang="zh-TW" dirty="0" smtClean="0"/>
          </a:p>
          <a:p>
            <a:r>
              <a:rPr lang="en-US" altLang="zh-TW" dirty="0" smtClean="0">
                <a:solidFill>
                  <a:srgbClr val="FF0000"/>
                </a:solidFill>
              </a:rPr>
              <a:t>Timer </a:t>
            </a:r>
            <a:r>
              <a:rPr lang="en-US" altLang="zh-TW" dirty="0" smtClean="0">
                <a:solidFill>
                  <a:srgbClr val="FF0000"/>
                </a:solidFill>
              </a:rPr>
              <a:t>and interrupt in </a:t>
            </a:r>
            <a:r>
              <a:rPr lang="en-US" altLang="zh-TW" dirty="0" err="1" smtClean="0">
                <a:solidFill>
                  <a:srgbClr val="FF0000"/>
                </a:solidFill>
              </a:rPr>
              <a:t>NuMaker</a:t>
            </a:r>
            <a:r>
              <a:rPr lang="en-US" altLang="zh-TW" dirty="0" smtClean="0">
                <a:solidFill>
                  <a:srgbClr val="FF0000"/>
                </a:solidFill>
              </a:rPr>
              <a:t> </a:t>
            </a:r>
            <a:r>
              <a:rPr lang="en-US" altLang="zh-TW" dirty="0" smtClean="0">
                <a:solidFill>
                  <a:srgbClr val="FF0000"/>
                </a:solidFill>
              </a:rPr>
              <a:t>TRIO</a:t>
            </a:r>
            <a:endParaRPr lang="en-US" altLang="zh-TW" dirty="0" smtClean="0">
              <a:solidFill>
                <a:srgbClr val="FF0000"/>
              </a:solidFill>
            </a:endParaRPr>
          </a:p>
          <a:p>
            <a:r>
              <a:rPr lang="en-US" altLang="zh-TW" dirty="0" smtClean="0"/>
              <a:t>Programming </a:t>
            </a:r>
            <a:r>
              <a:rPr lang="en-US" altLang="zh-TW" dirty="0"/>
              <a:t>environment for </a:t>
            </a:r>
            <a:r>
              <a:rPr lang="en-US" altLang="zh-TW" dirty="0" err="1"/>
              <a:t>NuMaker</a:t>
            </a:r>
            <a:r>
              <a:rPr lang="en-US" altLang="zh-TW" dirty="0"/>
              <a:t> </a:t>
            </a:r>
            <a:r>
              <a:rPr lang="en-US" altLang="zh-TW" dirty="0" smtClean="0"/>
              <a:t>TRIO</a:t>
            </a:r>
            <a:endParaRPr lang="en-US" altLang="zh-TW" dirty="0"/>
          </a:p>
          <a:p>
            <a:pPr lvl="1"/>
            <a:endParaRPr lang="en-US" altLang="zh-TW"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8</a:t>
            </a:fld>
            <a:endParaRPr lang="zh-TW" altLang="zh-TW"/>
          </a:p>
        </p:txBody>
      </p:sp>
    </p:spTree>
    <p:extLst>
      <p:ext uri="{BB962C8B-B14F-4D97-AF65-F5344CB8AC3E}">
        <p14:creationId xmlns:p14="http://schemas.microsoft.com/office/powerpoint/2010/main" val="2320802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a:defRPr dirty="0"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7802</TotalTime>
  <Words>1258</Words>
  <Application>Microsoft Office PowerPoint</Application>
  <PresentationFormat>如螢幕大小 (4:3)</PresentationFormat>
  <Paragraphs>234</Paragraphs>
  <Slides>33</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33</vt:i4>
      </vt:variant>
    </vt:vector>
  </HeadingPairs>
  <TitlesOfParts>
    <vt:vector size="43" baseType="lpstr">
      <vt:lpstr>新細明體</vt:lpstr>
      <vt:lpstr>標楷體</vt:lpstr>
      <vt:lpstr>Arial</vt:lpstr>
      <vt:lpstr>Calibri</vt:lpstr>
      <vt:lpstr>Courier New</vt:lpstr>
      <vt:lpstr>Symbol</vt:lpstr>
      <vt:lpstr>Tahoma</vt:lpstr>
      <vt:lpstr>Times New Roman</vt:lpstr>
      <vt:lpstr>Wingdings</vt:lpstr>
      <vt:lpstr>Contemporary Portrait</vt:lpstr>
      <vt:lpstr>CS4101 Introduction to Embedded Systems  Lab 8: NuMaker TRIO</vt:lpstr>
      <vt:lpstr>Introduction</vt:lpstr>
      <vt:lpstr>NuMaker TRIO </vt:lpstr>
      <vt:lpstr>NANO102 MCU</vt:lpstr>
      <vt:lpstr>Sources for Clock Controller</vt:lpstr>
      <vt:lpstr> GPIO Set Mode </vt:lpstr>
      <vt:lpstr>Sample Code</vt:lpstr>
      <vt:lpstr>Sample Code</vt:lpstr>
      <vt:lpstr>Outline</vt:lpstr>
      <vt:lpstr> Timer </vt:lpstr>
      <vt:lpstr> Timer Operating Modes </vt:lpstr>
      <vt:lpstr>Example Using Continuous Mode</vt:lpstr>
      <vt:lpstr>MCU_init.h for Timer</vt:lpstr>
      <vt:lpstr>Interrupt Controller</vt:lpstr>
      <vt:lpstr>System Interrupt Map</vt:lpstr>
      <vt:lpstr>NVIC Interrupt Variable</vt:lpstr>
      <vt:lpstr>Interrupt Handler Function Name</vt:lpstr>
      <vt:lpstr>Interrupt Sample Code</vt:lpstr>
      <vt:lpstr>Interrupt Sample Code</vt:lpstr>
      <vt:lpstr>Outline</vt:lpstr>
      <vt:lpstr> Software Development Kit (SDK)</vt:lpstr>
      <vt:lpstr> NANO102 BSP </vt:lpstr>
      <vt:lpstr> SampleCode Folder </vt:lpstr>
      <vt:lpstr> NuMaker TRIO Folder</vt:lpstr>
      <vt:lpstr> Smpl_Debug Folder </vt:lpstr>
      <vt:lpstr> Keil Folder</vt:lpstr>
      <vt:lpstr> Keil MCU Development Environment </vt:lpstr>
      <vt:lpstr> Keil MDK Configuration </vt:lpstr>
      <vt:lpstr>Build and Execute</vt:lpstr>
      <vt:lpstr>Build and Execute</vt:lpstr>
      <vt:lpstr> Debug Session </vt:lpstr>
      <vt:lpstr>Lab</vt:lpstr>
      <vt:lpstr>Lab</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for Embedded Systems</dc:title>
  <dc:creator>Preferred Customer</dc:creator>
  <cp:lastModifiedBy>Chung-Ta King</cp:lastModifiedBy>
  <cp:revision>640</cp:revision>
  <dcterms:created xsi:type="dcterms:W3CDTF">2000-02-07T23:54:30Z</dcterms:created>
  <dcterms:modified xsi:type="dcterms:W3CDTF">2015-12-01T12:37:35Z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