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8" r:id="rId9"/>
    <p:sldId id="262" r:id="rId10"/>
    <p:sldId id="269" r:id="rId11"/>
    <p:sldId id="263" r:id="rId12"/>
    <p:sldId id="264" r:id="rId13"/>
    <p:sldId id="265" r:id="rId14"/>
    <p:sldId id="267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oshi\AppData\Local\Temp\JAVA&#25104;&#32318;&#26399;&#20013;&#32771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TW"/>
  <c:chart>
    <c:plotArea>
      <c:layout>
        <c:manualLayout>
          <c:layoutTarget val="inner"/>
          <c:xMode val="edge"/>
          <c:yMode val="edge"/>
          <c:x val="7.0599518810148768E-2"/>
          <c:y val="2.1702346183511086E-2"/>
          <c:w val="0.90733559346748338"/>
          <c:h val="0.90701555067799999"/>
        </c:manualLayout>
      </c:layout>
      <c:barChart>
        <c:barDir val="col"/>
        <c:grouping val="clustered"/>
        <c:ser>
          <c:idx val="0"/>
          <c:order val="0"/>
          <c:cat>
            <c:numRef>
              <c:f>'7229662827STU_LIST'!$K$6:$K$15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'7229662827STU_LIST'!$L$6:$L$15</c:f>
              <c:numCache>
                <c:formatCode>General</c:formatCode>
                <c:ptCount val="10"/>
                <c:pt idx="0">
                  <c:v>1</c:v>
                </c:pt>
                <c:pt idx="1">
                  <c:v>4</c:v>
                </c:pt>
                <c:pt idx="2">
                  <c:v>3</c:v>
                </c:pt>
                <c:pt idx="3">
                  <c:v>7</c:v>
                </c:pt>
                <c:pt idx="4">
                  <c:v>11</c:v>
                </c:pt>
                <c:pt idx="5">
                  <c:v>24</c:v>
                </c:pt>
                <c:pt idx="6">
                  <c:v>27</c:v>
                </c:pt>
                <c:pt idx="7">
                  <c:v>22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</c:ser>
        <c:axId val="59619584"/>
        <c:axId val="66076672"/>
      </c:barChart>
      <c:catAx>
        <c:axId val="59619584"/>
        <c:scaling>
          <c:orientation val="minMax"/>
        </c:scaling>
        <c:axPos val="b"/>
        <c:numFmt formatCode="General" sourceLinked="1"/>
        <c:tickLblPos val="nextTo"/>
        <c:crossAx val="66076672"/>
        <c:crosses val="autoZero"/>
        <c:auto val="1"/>
        <c:lblAlgn val="ctr"/>
        <c:lblOffset val="100"/>
      </c:catAx>
      <c:valAx>
        <c:axId val="66076672"/>
        <c:scaling>
          <c:orientation val="minMax"/>
        </c:scaling>
        <c:axPos val="l"/>
        <c:majorGridlines/>
        <c:numFmt formatCode="General" sourceLinked="1"/>
        <c:tickLblPos val="nextTo"/>
        <c:crossAx val="59619584"/>
        <c:crosses val="autoZero"/>
        <c:crossBetween val="between"/>
      </c:valAx>
    </c:plotArea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3D3F-347A-47CF-B2D7-B07F0515E8D0}" type="datetimeFigureOut">
              <a:rPr lang="zh-TW" altLang="en-US" smtClean="0"/>
              <a:pPr/>
              <a:t>2009/5/3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3D3F-347A-47CF-B2D7-B07F0515E8D0}" type="datetimeFigureOut">
              <a:rPr lang="zh-TW" altLang="en-US" smtClean="0"/>
              <a:pPr/>
              <a:t>2009/5/3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3D3F-347A-47CF-B2D7-B07F0515E8D0}" type="datetimeFigureOut">
              <a:rPr lang="zh-TW" altLang="en-US" smtClean="0"/>
              <a:pPr/>
              <a:t>2009/5/3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fld id="{4CEF3D3F-347A-47CF-B2D7-B07F0515E8D0}" type="datetimeFigureOut">
              <a:rPr lang="zh-TW" altLang="en-US" smtClean="0"/>
              <a:pPr/>
              <a:t>2009/5/3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3D3F-347A-47CF-B2D7-B07F0515E8D0}" type="datetimeFigureOut">
              <a:rPr lang="zh-TW" altLang="en-US" smtClean="0"/>
              <a:pPr/>
              <a:t>2009/5/3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3D3F-347A-47CF-B2D7-B07F0515E8D0}" type="datetimeFigureOut">
              <a:rPr lang="zh-TW" altLang="en-US" smtClean="0"/>
              <a:pPr/>
              <a:t>2009/5/3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3D3F-347A-47CF-B2D7-B07F0515E8D0}" type="datetimeFigureOut">
              <a:rPr lang="zh-TW" altLang="en-US" smtClean="0"/>
              <a:pPr/>
              <a:t>2009/5/3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3D3F-347A-47CF-B2D7-B07F0515E8D0}" type="datetimeFigureOut">
              <a:rPr lang="zh-TW" altLang="en-US" smtClean="0"/>
              <a:pPr/>
              <a:t>2009/5/3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3D3F-347A-47CF-B2D7-B07F0515E8D0}" type="datetimeFigureOut">
              <a:rPr lang="zh-TW" altLang="en-US" smtClean="0"/>
              <a:pPr/>
              <a:t>2009/5/3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3D3F-347A-47CF-B2D7-B07F0515E8D0}" type="datetimeFigureOut">
              <a:rPr lang="zh-TW" altLang="en-US" smtClean="0"/>
              <a:pPr/>
              <a:t>2009/5/3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3D3F-347A-47CF-B2D7-B07F0515E8D0}" type="datetimeFigureOut">
              <a:rPr lang="zh-TW" altLang="en-US" smtClean="0"/>
              <a:pPr/>
              <a:t>2009/5/3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4CEF3D3F-347A-47CF-B2D7-B07F0515E8D0}" type="datetimeFigureOut">
              <a:rPr lang="zh-TW" altLang="en-US" smtClean="0"/>
              <a:pPr/>
              <a:t>2009/5/3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ortbay.org/jetty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j2se/1.5.0/docs/api/java/net/package-summary.html" TargetMode="External"/><Relationship Id="rId2" Type="http://schemas.openxmlformats.org/officeDocument/2006/relationships/hyperlink" Target="http://java.sun.com/j2se/1.5.0/docs/api/java/io/package-summary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HTT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Java Networking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err="1" smtClean="0"/>
              <a:t>Yoshi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Threaded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1857356" y="2928934"/>
            <a:ext cx="2143140" cy="185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Wait for connection</a:t>
            </a:r>
            <a:endParaRPr lang="zh-TW" altLang="en-US" dirty="0"/>
          </a:p>
        </p:txBody>
      </p:sp>
      <p:cxnSp>
        <p:nvCxnSpPr>
          <p:cNvPr id="6" name="直線單箭頭接點 5"/>
          <p:cNvCxnSpPr>
            <a:stCxn id="4" idx="3"/>
          </p:cNvCxnSpPr>
          <p:nvPr/>
        </p:nvCxnSpPr>
        <p:spPr>
          <a:xfrm flipV="1">
            <a:off x="4000496" y="2428868"/>
            <a:ext cx="2143140" cy="1428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單箭頭接點 10"/>
          <p:cNvCxnSpPr>
            <a:stCxn id="4" idx="3"/>
          </p:cNvCxnSpPr>
          <p:nvPr/>
        </p:nvCxnSpPr>
        <p:spPr>
          <a:xfrm>
            <a:off x="4000496" y="3857628"/>
            <a:ext cx="221457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/>
          <p:cNvCxnSpPr>
            <a:stCxn id="4" idx="3"/>
          </p:cNvCxnSpPr>
          <p:nvPr/>
        </p:nvCxnSpPr>
        <p:spPr>
          <a:xfrm>
            <a:off x="4000496" y="3857628"/>
            <a:ext cx="2286016" cy="13573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群組 37"/>
          <p:cNvGrpSpPr/>
          <p:nvPr/>
        </p:nvGrpSpPr>
        <p:grpSpPr>
          <a:xfrm>
            <a:off x="8001024" y="3143248"/>
            <a:ext cx="571504" cy="1357322"/>
            <a:chOff x="642910" y="3071810"/>
            <a:chExt cx="571504" cy="1357322"/>
          </a:xfrm>
        </p:grpSpPr>
        <p:sp>
          <p:nvSpPr>
            <p:cNvPr id="20" name="橢圓 19"/>
            <p:cNvSpPr/>
            <p:nvPr/>
          </p:nvSpPr>
          <p:spPr>
            <a:xfrm>
              <a:off x="642910" y="3071810"/>
              <a:ext cx="571504" cy="5715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2" name="直線接點 21"/>
            <p:cNvCxnSpPr>
              <a:stCxn id="20" idx="4"/>
            </p:cNvCxnSpPr>
            <p:nvPr/>
          </p:nvCxnSpPr>
          <p:spPr>
            <a:xfrm rot="5400000">
              <a:off x="678629" y="3893347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接點 22"/>
            <p:cNvCxnSpPr/>
            <p:nvPr/>
          </p:nvCxnSpPr>
          <p:spPr>
            <a:xfrm rot="10800000">
              <a:off x="714348" y="3929066"/>
              <a:ext cx="4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接點 25"/>
            <p:cNvCxnSpPr/>
            <p:nvPr/>
          </p:nvCxnSpPr>
          <p:spPr>
            <a:xfrm rot="5400000">
              <a:off x="678629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接點 26"/>
            <p:cNvCxnSpPr/>
            <p:nvPr/>
          </p:nvCxnSpPr>
          <p:spPr>
            <a:xfrm rot="16200000" flipH="1">
              <a:off x="892943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直線單箭頭接點 30"/>
          <p:cNvCxnSpPr>
            <a:endCxn id="4" idx="1"/>
          </p:cNvCxnSpPr>
          <p:nvPr/>
        </p:nvCxnSpPr>
        <p:spPr>
          <a:xfrm>
            <a:off x="1142976" y="3857628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矩形 32"/>
          <p:cNvSpPr/>
          <p:nvPr/>
        </p:nvSpPr>
        <p:spPr>
          <a:xfrm>
            <a:off x="6357950" y="2214554"/>
            <a:ext cx="157163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New Thread!</a:t>
            </a:r>
            <a:endParaRPr lang="zh-TW" altLang="en-US" dirty="0"/>
          </a:p>
        </p:txBody>
      </p:sp>
      <p:sp>
        <p:nvSpPr>
          <p:cNvPr id="35" name="矩形 34"/>
          <p:cNvSpPr/>
          <p:nvPr/>
        </p:nvSpPr>
        <p:spPr>
          <a:xfrm>
            <a:off x="6357950" y="3643314"/>
            <a:ext cx="157163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New Thread!</a:t>
            </a:r>
            <a:endParaRPr lang="zh-TW" altLang="en-US" dirty="0"/>
          </a:p>
        </p:txBody>
      </p:sp>
      <p:sp>
        <p:nvSpPr>
          <p:cNvPr id="37" name="矩形 36"/>
          <p:cNvSpPr/>
          <p:nvPr/>
        </p:nvSpPr>
        <p:spPr>
          <a:xfrm>
            <a:off x="6357950" y="5072074"/>
            <a:ext cx="157163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New Thread!</a:t>
            </a:r>
            <a:endParaRPr lang="zh-TW" altLang="en-US" dirty="0"/>
          </a:p>
        </p:txBody>
      </p:sp>
      <p:grpSp>
        <p:nvGrpSpPr>
          <p:cNvPr id="5" name="群組 38"/>
          <p:cNvGrpSpPr/>
          <p:nvPr/>
        </p:nvGrpSpPr>
        <p:grpSpPr>
          <a:xfrm>
            <a:off x="500034" y="3071810"/>
            <a:ext cx="571504" cy="1357322"/>
            <a:chOff x="642910" y="3071810"/>
            <a:chExt cx="571504" cy="1357322"/>
          </a:xfrm>
        </p:grpSpPr>
        <p:sp>
          <p:nvSpPr>
            <p:cNvPr id="40" name="橢圓 39"/>
            <p:cNvSpPr/>
            <p:nvPr/>
          </p:nvSpPr>
          <p:spPr>
            <a:xfrm>
              <a:off x="642910" y="3071810"/>
              <a:ext cx="571504" cy="5715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1" name="直線接點 40"/>
            <p:cNvCxnSpPr>
              <a:stCxn id="40" idx="4"/>
            </p:cNvCxnSpPr>
            <p:nvPr/>
          </p:nvCxnSpPr>
          <p:spPr>
            <a:xfrm rot="5400000">
              <a:off x="678629" y="3893347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接點 41"/>
            <p:cNvCxnSpPr/>
            <p:nvPr/>
          </p:nvCxnSpPr>
          <p:spPr>
            <a:xfrm rot="10800000">
              <a:off x="714348" y="3929066"/>
              <a:ext cx="4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接點 42"/>
            <p:cNvCxnSpPr/>
            <p:nvPr/>
          </p:nvCxnSpPr>
          <p:spPr>
            <a:xfrm rot="5400000">
              <a:off x="678629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接點 43"/>
            <p:cNvCxnSpPr/>
            <p:nvPr/>
          </p:nvCxnSpPr>
          <p:spPr>
            <a:xfrm rot="16200000" flipH="1">
              <a:off x="892943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群組 44"/>
          <p:cNvGrpSpPr/>
          <p:nvPr/>
        </p:nvGrpSpPr>
        <p:grpSpPr>
          <a:xfrm>
            <a:off x="8001024" y="4786322"/>
            <a:ext cx="571504" cy="1357322"/>
            <a:chOff x="642910" y="3071810"/>
            <a:chExt cx="571504" cy="1357322"/>
          </a:xfrm>
        </p:grpSpPr>
        <p:sp>
          <p:nvSpPr>
            <p:cNvPr id="46" name="橢圓 45"/>
            <p:cNvSpPr/>
            <p:nvPr/>
          </p:nvSpPr>
          <p:spPr>
            <a:xfrm>
              <a:off x="642910" y="3071810"/>
              <a:ext cx="571504" cy="5715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7" name="直線接點 46"/>
            <p:cNvCxnSpPr>
              <a:stCxn id="46" idx="4"/>
            </p:cNvCxnSpPr>
            <p:nvPr/>
          </p:nvCxnSpPr>
          <p:spPr>
            <a:xfrm rot="5400000">
              <a:off x="678629" y="3893347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接點 47"/>
            <p:cNvCxnSpPr/>
            <p:nvPr/>
          </p:nvCxnSpPr>
          <p:spPr>
            <a:xfrm rot="10800000">
              <a:off x="714348" y="3929066"/>
              <a:ext cx="4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接點 48"/>
            <p:cNvCxnSpPr/>
            <p:nvPr/>
          </p:nvCxnSpPr>
          <p:spPr>
            <a:xfrm rot="5400000">
              <a:off x="678629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接點 49"/>
            <p:cNvCxnSpPr/>
            <p:nvPr/>
          </p:nvCxnSpPr>
          <p:spPr>
            <a:xfrm rot="16200000" flipH="1">
              <a:off x="892943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群組 56"/>
          <p:cNvGrpSpPr/>
          <p:nvPr/>
        </p:nvGrpSpPr>
        <p:grpSpPr>
          <a:xfrm>
            <a:off x="7929586" y="1357298"/>
            <a:ext cx="571504" cy="1357322"/>
            <a:chOff x="642910" y="3071810"/>
            <a:chExt cx="571504" cy="1357322"/>
          </a:xfrm>
        </p:grpSpPr>
        <p:sp>
          <p:nvSpPr>
            <p:cNvPr id="58" name="橢圓 57"/>
            <p:cNvSpPr/>
            <p:nvPr/>
          </p:nvSpPr>
          <p:spPr>
            <a:xfrm>
              <a:off x="642910" y="3071810"/>
              <a:ext cx="571504" cy="5715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9" name="直線接點 58"/>
            <p:cNvCxnSpPr>
              <a:stCxn id="58" idx="4"/>
            </p:cNvCxnSpPr>
            <p:nvPr/>
          </p:nvCxnSpPr>
          <p:spPr>
            <a:xfrm rot="5400000">
              <a:off x="678629" y="3893347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接點 59"/>
            <p:cNvCxnSpPr/>
            <p:nvPr/>
          </p:nvCxnSpPr>
          <p:spPr>
            <a:xfrm rot="10800000">
              <a:off x="714348" y="3929066"/>
              <a:ext cx="4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接點 60"/>
            <p:cNvCxnSpPr/>
            <p:nvPr/>
          </p:nvCxnSpPr>
          <p:spPr>
            <a:xfrm rot="5400000">
              <a:off x="678629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接點 61"/>
            <p:cNvCxnSpPr/>
            <p:nvPr/>
          </p:nvCxnSpPr>
          <p:spPr>
            <a:xfrm rot="16200000" flipH="1">
              <a:off x="892943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Can we make it better?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Can we run web-based application?</a:t>
            </a:r>
          </a:p>
          <a:p>
            <a:pPr lvl="1"/>
            <a:r>
              <a:rPr lang="en-US" altLang="zh-TW" dirty="0" smtClean="0"/>
              <a:t>PHP, ASP, </a:t>
            </a:r>
            <a:r>
              <a:rPr lang="en-US" altLang="zh-TW" dirty="0" smtClean="0"/>
              <a:t>JSP…etc</a:t>
            </a:r>
          </a:p>
          <a:p>
            <a:pPr lvl="1"/>
            <a:r>
              <a:rPr lang="en-US" altLang="zh-TW" dirty="0" smtClean="0"/>
              <a:t>Is it hard?</a:t>
            </a:r>
          </a:p>
          <a:p>
            <a:r>
              <a:rPr lang="en-US" altLang="zh-TW" dirty="0" smtClean="0"/>
              <a:t>We have a competitor</a:t>
            </a:r>
          </a:p>
          <a:p>
            <a:pPr lvl="1"/>
            <a:r>
              <a:rPr lang="en-US" altLang="zh-TW" dirty="0" smtClean="0"/>
              <a:t>Jetty</a:t>
            </a:r>
          </a:p>
          <a:p>
            <a:pPr lvl="2"/>
            <a:r>
              <a:rPr lang="en-US" altLang="zh-TW" dirty="0" smtClean="0">
                <a:hlinkClick r:id="rId2"/>
              </a:rPr>
              <a:t>http://www.mortbay.org/jetty</a:t>
            </a:r>
            <a:r>
              <a:rPr lang="en-US" altLang="zh-TW" dirty="0" smtClean="0">
                <a:hlinkClick r:id="rId2"/>
              </a:rPr>
              <a:t>/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Tools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Firefox add-on plug-in</a:t>
            </a:r>
          </a:p>
          <a:p>
            <a:pPr lvl="1"/>
            <a:r>
              <a:rPr lang="en-US" altLang="zh-TW" dirty="0" err="1" smtClean="0"/>
              <a:t>HttpFox</a:t>
            </a:r>
            <a:endParaRPr lang="en-US" altLang="zh-TW" dirty="0" smtClean="0"/>
          </a:p>
          <a:p>
            <a:r>
              <a:rPr lang="en-US" altLang="zh-TW" dirty="0" err="1" smtClean="0"/>
              <a:t>Wireshark</a:t>
            </a:r>
            <a:r>
              <a:rPr lang="en-US" altLang="zh-TW" dirty="0" smtClean="0"/>
              <a:t> (known as Ethereal before)</a:t>
            </a:r>
          </a:p>
          <a:p>
            <a:pPr lvl="1"/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Summary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java.io.*</a:t>
            </a:r>
          </a:p>
          <a:p>
            <a:pPr lvl="1"/>
            <a:r>
              <a:rPr lang="en-US" altLang="zh-TW" dirty="0" smtClean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java.sun.com/j2se/1.5.0/docs/api/java/io/package-summary.html</a:t>
            </a:r>
            <a:endParaRPr lang="en-US" altLang="zh-TW" dirty="0" smtClean="0"/>
          </a:p>
          <a:p>
            <a:r>
              <a:rPr lang="en-US" altLang="zh-TW" dirty="0" smtClean="0"/>
              <a:t>java.net.*</a:t>
            </a:r>
          </a:p>
          <a:p>
            <a:pPr lvl="1"/>
            <a:r>
              <a:rPr lang="en-US" altLang="zh-TW" dirty="0" smtClean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java.sun.com/j2se/1.5.0/docs/api/java/net/package-summary.html</a:t>
            </a:r>
            <a:endParaRPr lang="en-US" altLang="zh-TW" dirty="0" smtClean="0"/>
          </a:p>
          <a:p>
            <a:r>
              <a:rPr lang="en-US" altLang="zh-TW" dirty="0" smtClean="0"/>
              <a:t>Check it out!</a:t>
            </a:r>
            <a:endParaRPr lang="zh-TW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Exercise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Expand the functionalities of this Tiny HTTP Server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期中考成績分佈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43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0"/>
            <a:ext cx="47933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What we have learnt before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Java I/O</a:t>
            </a:r>
          </a:p>
          <a:p>
            <a:pPr lvl="1"/>
            <a:r>
              <a:rPr lang="en-US" altLang="zh-TW" dirty="0" smtClean="0"/>
              <a:t>Decorator pattern (Very important!)</a:t>
            </a:r>
          </a:p>
          <a:p>
            <a:r>
              <a:rPr lang="en-US" altLang="zh-TW" dirty="0" smtClean="0"/>
              <a:t>Use </a:t>
            </a:r>
            <a:r>
              <a:rPr lang="en-US" altLang="zh-TW" i="1" dirty="0" err="1" smtClean="0"/>
              <a:t>java.net.Socket</a:t>
            </a:r>
            <a:r>
              <a:rPr lang="en-US" altLang="zh-TW" dirty="0" smtClean="0"/>
              <a:t> to connect to a server</a:t>
            </a:r>
          </a:p>
          <a:p>
            <a:pPr lvl="1"/>
            <a:r>
              <a:rPr lang="en-US" altLang="zh-TW" dirty="0" smtClean="0"/>
              <a:t>Have you tried it?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 Case Study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Let’s implement a Tiny HTTP Server</a:t>
            </a:r>
          </a:p>
          <a:p>
            <a:r>
              <a:rPr lang="en-US" altLang="zh-TW" dirty="0" smtClean="0"/>
              <a:t>First, we have to know something about HTTP protocol</a:t>
            </a:r>
          </a:p>
          <a:p>
            <a:pPr lvl="1"/>
            <a:r>
              <a:rPr lang="en-US" altLang="zh-TW" dirty="0" smtClean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en.wikipedia.org/wiki/HTTP</a:t>
            </a:r>
            <a:endParaRPr lang="en-US" altLang="zh-TW" dirty="0" smtClean="0"/>
          </a:p>
          <a:p>
            <a:pPr lvl="1"/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Tiny HTTP Server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Method outline</a:t>
            </a:r>
          </a:p>
          <a:p>
            <a:pPr lvl="1"/>
            <a:r>
              <a:rPr lang="en-US" altLang="zh-TW" dirty="0" err="1" smtClean="0"/>
              <a:t>startServer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Waiting for client request</a:t>
            </a:r>
          </a:p>
          <a:p>
            <a:pPr lvl="1"/>
            <a:r>
              <a:rPr lang="en-US" altLang="zh-TW" dirty="0" err="1" smtClean="0"/>
              <a:t>makeGUI</a:t>
            </a:r>
            <a:r>
              <a:rPr lang="en-US" altLang="zh-TW" dirty="0" smtClean="0"/>
              <a:t> (Not important here)</a:t>
            </a:r>
          </a:p>
          <a:p>
            <a:pPr lvl="2"/>
            <a:r>
              <a:rPr lang="en-US" altLang="zh-TW" dirty="0" smtClean="0"/>
              <a:t>Draw a close button on the screen</a:t>
            </a:r>
          </a:p>
          <a:p>
            <a:pPr lvl="1"/>
            <a:r>
              <a:rPr lang="en-US" altLang="zh-TW" dirty="0" err="1" smtClean="0"/>
              <a:t>processClient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Handle the HTTP Request</a:t>
            </a:r>
          </a:p>
          <a:p>
            <a:pPr lvl="1"/>
            <a:r>
              <a:rPr lang="en-US" altLang="zh-TW" dirty="0" smtClean="0"/>
              <a:t>r</a:t>
            </a:r>
            <a:r>
              <a:rPr lang="en-US" altLang="zh-TW" dirty="0" smtClean="0"/>
              <a:t>elease</a:t>
            </a:r>
          </a:p>
          <a:p>
            <a:pPr lvl="2"/>
            <a:r>
              <a:rPr lang="en-US" altLang="zh-TW" dirty="0" smtClean="0"/>
              <a:t>Release the port 80</a:t>
            </a:r>
          </a:p>
          <a:p>
            <a:pPr lvl="1"/>
            <a:r>
              <a:rPr lang="en-US" altLang="zh-TW" dirty="0" smtClean="0"/>
              <a:t>m</a:t>
            </a:r>
            <a:r>
              <a:rPr lang="en-US" altLang="zh-TW" dirty="0" smtClean="0"/>
              <a:t>ain</a:t>
            </a:r>
          </a:p>
          <a:p>
            <a:r>
              <a:rPr lang="en-US" altLang="zh-TW" dirty="0" smtClean="0"/>
              <a:t>Check the source code!</a:t>
            </a:r>
          </a:p>
          <a:p>
            <a:pPr lvl="1"/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Tiny HTTP Server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What’s the problem with this version?</a:t>
            </a:r>
          </a:p>
          <a:p>
            <a:pPr lvl="1"/>
            <a:r>
              <a:rPr lang="en-US" altLang="zh-TW" dirty="0" smtClean="0"/>
              <a:t>How many connections can it handle at the same time?</a:t>
            </a:r>
          </a:p>
          <a:p>
            <a:pPr lvl="1"/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Threadless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2714612" y="2928934"/>
            <a:ext cx="2143140" cy="185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Wait for connection</a:t>
            </a:r>
            <a:endParaRPr lang="zh-TW" altLang="en-US" dirty="0"/>
          </a:p>
        </p:txBody>
      </p:sp>
      <p:cxnSp>
        <p:nvCxnSpPr>
          <p:cNvPr id="11" name="直線單箭頭接點 10"/>
          <p:cNvCxnSpPr>
            <a:stCxn id="4" idx="3"/>
          </p:cNvCxnSpPr>
          <p:nvPr/>
        </p:nvCxnSpPr>
        <p:spPr>
          <a:xfrm>
            <a:off x="4857752" y="3857628"/>
            <a:ext cx="221457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群組 37"/>
          <p:cNvGrpSpPr/>
          <p:nvPr/>
        </p:nvGrpSpPr>
        <p:grpSpPr>
          <a:xfrm>
            <a:off x="8358214" y="2357430"/>
            <a:ext cx="571504" cy="1357322"/>
            <a:chOff x="642910" y="3071810"/>
            <a:chExt cx="571504" cy="1357322"/>
          </a:xfrm>
        </p:grpSpPr>
        <p:sp>
          <p:nvSpPr>
            <p:cNvPr id="20" name="橢圓 19"/>
            <p:cNvSpPr/>
            <p:nvPr/>
          </p:nvSpPr>
          <p:spPr>
            <a:xfrm>
              <a:off x="642910" y="3071810"/>
              <a:ext cx="571504" cy="5715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2" name="直線接點 21"/>
            <p:cNvCxnSpPr>
              <a:stCxn id="20" idx="4"/>
            </p:cNvCxnSpPr>
            <p:nvPr/>
          </p:nvCxnSpPr>
          <p:spPr>
            <a:xfrm rot="5400000">
              <a:off x="678629" y="3893347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接點 22"/>
            <p:cNvCxnSpPr/>
            <p:nvPr/>
          </p:nvCxnSpPr>
          <p:spPr>
            <a:xfrm rot="10800000">
              <a:off x="714348" y="3929066"/>
              <a:ext cx="4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接點 25"/>
            <p:cNvCxnSpPr/>
            <p:nvPr/>
          </p:nvCxnSpPr>
          <p:spPr>
            <a:xfrm rot="5400000">
              <a:off x="678629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接點 26"/>
            <p:cNvCxnSpPr/>
            <p:nvPr/>
          </p:nvCxnSpPr>
          <p:spPr>
            <a:xfrm rot="16200000" flipH="1">
              <a:off x="892943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直線單箭頭接點 30"/>
          <p:cNvCxnSpPr>
            <a:endCxn id="4" idx="1"/>
          </p:cNvCxnSpPr>
          <p:nvPr/>
        </p:nvCxnSpPr>
        <p:spPr>
          <a:xfrm>
            <a:off x="2000232" y="3857628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7215206" y="3643314"/>
            <a:ext cx="157163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Handle</a:t>
            </a:r>
            <a:endParaRPr lang="zh-TW" altLang="en-US" dirty="0"/>
          </a:p>
        </p:txBody>
      </p:sp>
      <p:grpSp>
        <p:nvGrpSpPr>
          <p:cNvPr id="39" name="群組 38"/>
          <p:cNvGrpSpPr/>
          <p:nvPr/>
        </p:nvGrpSpPr>
        <p:grpSpPr>
          <a:xfrm>
            <a:off x="1357290" y="3071810"/>
            <a:ext cx="571504" cy="1357322"/>
            <a:chOff x="642910" y="3071810"/>
            <a:chExt cx="571504" cy="1357322"/>
          </a:xfrm>
        </p:grpSpPr>
        <p:sp>
          <p:nvSpPr>
            <p:cNvPr id="40" name="橢圓 39"/>
            <p:cNvSpPr/>
            <p:nvPr/>
          </p:nvSpPr>
          <p:spPr>
            <a:xfrm>
              <a:off x="642910" y="3071810"/>
              <a:ext cx="571504" cy="5715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1" name="直線接點 40"/>
            <p:cNvCxnSpPr>
              <a:stCxn id="40" idx="4"/>
            </p:cNvCxnSpPr>
            <p:nvPr/>
          </p:nvCxnSpPr>
          <p:spPr>
            <a:xfrm rot="5400000">
              <a:off x="678629" y="3893347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接點 41"/>
            <p:cNvCxnSpPr/>
            <p:nvPr/>
          </p:nvCxnSpPr>
          <p:spPr>
            <a:xfrm rot="10800000">
              <a:off x="714348" y="3929066"/>
              <a:ext cx="4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接點 42"/>
            <p:cNvCxnSpPr/>
            <p:nvPr/>
          </p:nvCxnSpPr>
          <p:spPr>
            <a:xfrm rot="5400000">
              <a:off x="678629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接點 43"/>
            <p:cNvCxnSpPr/>
            <p:nvPr/>
          </p:nvCxnSpPr>
          <p:spPr>
            <a:xfrm rot="16200000" flipH="1">
              <a:off x="892943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群組 63"/>
          <p:cNvGrpSpPr/>
          <p:nvPr/>
        </p:nvGrpSpPr>
        <p:grpSpPr>
          <a:xfrm>
            <a:off x="1071538" y="3000372"/>
            <a:ext cx="571504" cy="1357322"/>
            <a:chOff x="642910" y="3071810"/>
            <a:chExt cx="571504" cy="1357322"/>
          </a:xfrm>
        </p:grpSpPr>
        <p:sp>
          <p:nvSpPr>
            <p:cNvPr id="65" name="橢圓 64"/>
            <p:cNvSpPr/>
            <p:nvPr/>
          </p:nvSpPr>
          <p:spPr>
            <a:xfrm>
              <a:off x="642910" y="3071810"/>
              <a:ext cx="571504" cy="5715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6" name="直線接點 65"/>
            <p:cNvCxnSpPr>
              <a:stCxn id="65" idx="4"/>
            </p:cNvCxnSpPr>
            <p:nvPr/>
          </p:nvCxnSpPr>
          <p:spPr>
            <a:xfrm rot="5400000">
              <a:off x="678629" y="3893347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接點 66"/>
            <p:cNvCxnSpPr/>
            <p:nvPr/>
          </p:nvCxnSpPr>
          <p:spPr>
            <a:xfrm rot="10800000">
              <a:off x="714348" y="3929066"/>
              <a:ext cx="4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接點 67"/>
            <p:cNvCxnSpPr/>
            <p:nvPr/>
          </p:nvCxnSpPr>
          <p:spPr>
            <a:xfrm rot="5400000">
              <a:off x="678629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接點 68"/>
            <p:cNvCxnSpPr/>
            <p:nvPr/>
          </p:nvCxnSpPr>
          <p:spPr>
            <a:xfrm rot="16200000" flipH="1">
              <a:off x="892943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群組 69"/>
          <p:cNvGrpSpPr/>
          <p:nvPr/>
        </p:nvGrpSpPr>
        <p:grpSpPr>
          <a:xfrm>
            <a:off x="857224" y="3071810"/>
            <a:ext cx="571504" cy="1357322"/>
            <a:chOff x="642910" y="3071810"/>
            <a:chExt cx="571504" cy="1357322"/>
          </a:xfrm>
        </p:grpSpPr>
        <p:sp>
          <p:nvSpPr>
            <p:cNvPr id="71" name="橢圓 70"/>
            <p:cNvSpPr/>
            <p:nvPr/>
          </p:nvSpPr>
          <p:spPr>
            <a:xfrm>
              <a:off x="642910" y="3071810"/>
              <a:ext cx="571504" cy="5715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72" name="直線接點 71"/>
            <p:cNvCxnSpPr>
              <a:stCxn id="71" idx="4"/>
            </p:cNvCxnSpPr>
            <p:nvPr/>
          </p:nvCxnSpPr>
          <p:spPr>
            <a:xfrm rot="5400000">
              <a:off x="678629" y="3893347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接點 72"/>
            <p:cNvCxnSpPr/>
            <p:nvPr/>
          </p:nvCxnSpPr>
          <p:spPr>
            <a:xfrm rot="10800000">
              <a:off x="714348" y="3929066"/>
              <a:ext cx="4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接點 73"/>
            <p:cNvCxnSpPr/>
            <p:nvPr/>
          </p:nvCxnSpPr>
          <p:spPr>
            <a:xfrm rot="5400000">
              <a:off x="678629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接點 74"/>
            <p:cNvCxnSpPr/>
            <p:nvPr/>
          </p:nvCxnSpPr>
          <p:spPr>
            <a:xfrm rot="16200000" flipH="1">
              <a:off x="892943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群組 75"/>
          <p:cNvGrpSpPr/>
          <p:nvPr/>
        </p:nvGrpSpPr>
        <p:grpSpPr>
          <a:xfrm>
            <a:off x="642910" y="2928934"/>
            <a:ext cx="571504" cy="1357322"/>
            <a:chOff x="642910" y="3071810"/>
            <a:chExt cx="571504" cy="1357322"/>
          </a:xfrm>
        </p:grpSpPr>
        <p:sp>
          <p:nvSpPr>
            <p:cNvPr id="77" name="橢圓 76"/>
            <p:cNvSpPr/>
            <p:nvPr/>
          </p:nvSpPr>
          <p:spPr>
            <a:xfrm>
              <a:off x="642910" y="3071810"/>
              <a:ext cx="571504" cy="5715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78" name="直線接點 77"/>
            <p:cNvCxnSpPr>
              <a:stCxn id="77" idx="4"/>
            </p:cNvCxnSpPr>
            <p:nvPr/>
          </p:nvCxnSpPr>
          <p:spPr>
            <a:xfrm rot="5400000">
              <a:off x="678629" y="3893347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接點 78"/>
            <p:cNvCxnSpPr/>
            <p:nvPr/>
          </p:nvCxnSpPr>
          <p:spPr>
            <a:xfrm rot="10800000">
              <a:off x="714348" y="3929066"/>
              <a:ext cx="4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接點 79"/>
            <p:cNvCxnSpPr/>
            <p:nvPr/>
          </p:nvCxnSpPr>
          <p:spPr>
            <a:xfrm rot="5400000">
              <a:off x="678629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接點 80"/>
            <p:cNvCxnSpPr/>
            <p:nvPr/>
          </p:nvCxnSpPr>
          <p:spPr>
            <a:xfrm rot="16200000" flipH="1">
              <a:off x="892943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群組 81"/>
          <p:cNvGrpSpPr/>
          <p:nvPr/>
        </p:nvGrpSpPr>
        <p:grpSpPr>
          <a:xfrm>
            <a:off x="285720" y="3143248"/>
            <a:ext cx="571504" cy="1357322"/>
            <a:chOff x="642910" y="3071810"/>
            <a:chExt cx="571504" cy="1357322"/>
          </a:xfrm>
        </p:grpSpPr>
        <p:sp>
          <p:nvSpPr>
            <p:cNvPr id="83" name="橢圓 82"/>
            <p:cNvSpPr/>
            <p:nvPr/>
          </p:nvSpPr>
          <p:spPr>
            <a:xfrm>
              <a:off x="642910" y="3071810"/>
              <a:ext cx="571504" cy="5715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84" name="直線接點 83"/>
            <p:cNvCxnSpPr>
              <a:stCxn id="83" idx="4"/>
            </p:cNvCxnSpPr>
            <p:nvPr/>
          </p:nvCxnSpPr>
          <p:spPr>
            <a:xfrm rot="5400000">
              <a:off x="678629" y="3893347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接點 84"/>
            <p:cNvCxnSpPr/>
            <p:nvPr/>
          </p:nvCxnSpPr>
          <p:spPr>
            <a:xfrm rot="10800000">
              <a:off x="714348" y="3929066"/>
              <a:ext cx="4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線接點 85"/>
            <p:cNvCxnSpPr/>
            <p:nvPr/>
          </p:nvCxnSpPr>
          <p:spPr>
            <a:xfrm rot="5400000">
              <a:off x="678629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接點 86"/>
            <p:cNvCxnSpPr/>
            <p:nvPr/>
          </p:nvCxnSpPr>
          <p:spPr>
            <a:xfrm rot="16200000" flipH="1">
              <a:off x="892943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8" name="直線單箭頭接點 87"/>
          <p:cNvCxnSpPr/>
          <p:nvPr/>
        </p:nvCxnSpPr>
        <p:spPr>
          <a:xfrm rot="10800000">
            <a:off x="5000628" y="4071942"/>
            <a:ext cx="207170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Threaded Version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Review </a:t>
            </a:r>
            <a:r>
              <a:rPr lang="en-US" altLang="zh-TW" i="1" dirty="0" err="1" smtClean="0"/>
              <a:t>java.lang.Thread</a:t>
            </a:r>
            <a:r>
              <a:rPr lang="en-US" altLang="zh-TW" dirty="0" smtClean="0"/>
              <a:t> and </a:t>
            </a:r>
            <a:r>
              <a:rPr lang="en-US" altLang="zh-TW" i="1" dirty="0" err="1" smtClean="0"/>
              <a:t>java.lang.Runnable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Remember that we have two ways to create threads!</a:t>
            </a:r>
          </a:p>
          <a:p>
            <a:pPr lvl="2"/>
            <a:r>
              <a:rPr lang="en-US" altLang="zh-TW" dirty="0" smtClean="0"/>
              <a:t>Why?</a:t>
            </a:r>
          </a:p>
          <a:p>
            <a:r>
              <a:rPr lang="en-US" altLang="zh-TW" dirty="0" smtClean="0"/>
              <a:t>Check the source code!</a:t>
            </a:r>
          </a:p>
          <a:p>
            <a:pPr lvl="1"/>
            <a:r>
              <a:rPr lang="en-US" altLang="zh-TW" dirty="0" smtClean="0"/>
              <a:t>What the difference parts?</a:t>
            </a:r>
            <a:endParaRPr lang="zh-TW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撲面">
  <a:themeElements>
    <a:clrScheme name="暗香撲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撲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撲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741</TotalTime>
  <Words>225</Words>
  <Application>Microsoft Office PowerPoint</Application>
  <PresentationFormat>如螢幕大小 (4:3)</PresentationFormat>
  <Paragraphs>60</Paragraphs>
  <Slides>14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暗香撲面</vt:lpstr>
      <vt:lpstr>Java Networking</vt:lpstr>
      <vt:lpstr>期中考成績分佈</vt:lpstr>
      <vt:lpstr>投影片 3</vt:lpstr>
      <vt:lpstr>What we have learnt before</vt:lpstr>
      <vt:lpstr>A Case Study</vt:lpstr>
      <vt:lpstr>Tiny HTTP Server</vt:lpstr>
      <vt:lpstr>Tiny HTTP Server</vt:lpstr>
      <vt:lpstr>Threadless</vt:lpstr>
      <vt:lpstr>Threaded Version</vt:lpstr>
      <vt:lpstr>Threaded</vt:lpstr>
      <vt:lpstr>Can we make it better?</vt:lpstr>
      <vt:lpstr>Tools</vt:lpstr>
      <vt:lpstr>Summary</vt:lpstr>
      <vt:lpstr>Exercise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Networking</dc:title>
  <dc:creator>yoshi</dc:creator>
  <cp:lastModifiedBy>yoshi</cp:lastModifiedBy>
  <cp:revision>68</cp:revision>
  <dcterms:created xsi:type="dcterms:W3CDTF">2009-05-02T09:23:02Z</dcterms:created>
  <dcterms:modified xsi:type="dcterms:W3CDTF">2009-05-03T17:59:22Z</dcterms:modified>
</cp:coreProperties>
</file>