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95" r:id="rId6"/>
    <p:sldId id="260" r:id="rId7"/>
    <p:sldId id="275" r:id="rId8"/>
    <p:sldId id="261" r:id="rId9"/>
    <p:sldId id="292" r:id="rId10"/>
    <p:sldId id="262" r:id="rId11"/>
    <p:sldId id="264" r:id="rId12"/>
    <p:sldId id="268" r:id="rId13"/>
    <p:sldId id="265" r:id="rId14"/>
    <p:sldId id="266" r:id="rId15"/>
    <p:sldId id="269" r:id="rId16"/>
    <p:sldId id="273" r:id="rId17"/>
    <p:sldId id="274" r:id="rId18"/>
    <p:sldId id="280" r:id="rId19"/>
    <p:sldId id="286" r:id="rId20"/>
    <p:sldId id="287" r:id="rId21"/>
    <p:sldId id="288" r:id="rId22"/>
    <p:sldId id="270" r:id="rId23"/>
    <p:sldId id="271" r:id="rId24"/>
    <p:sldId id="272" r:id="rId25"/>
    <p:sldId id="278" r:id="rId26"/>
    <p:sldId id="277" r:id="rId27"/>
    <p:sldId id="281" r:id="rId28"/>
    <p:sldId id="296" r:id="rId29"/>
    <p:sldId id="279" r:id="rId30"/>
    <p:sldId id="282" r:id="rId31"/>
    <p:sldId id="283" r:id="rId32"/>
    <p:sldId id="284" r:id="rId33"/>
    <p:sldId id="285" r:id="rId34"/>
    <p:sldId id="289" r:id="rId35"/>
    <p:sldId id="290" r:id="rId36"/>
    <p:sldId id="293" r:id="rId37"/>
    <p:sldId id="294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big5"/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323" autoAdjust="0"/>
    <p:restoredTop sz="90929"/>
  </p:normalViewPr>
  <p:slideViewPr>
    <p:cSldViewPr>
      <p:cViewPr varScale="1">
        <p:scale>
          <a:sx n="77" d="100"/>
          <a:sy n="77" d="100"/>
        </p:scale>
        <p:origin x="-1080" y="-102"/>
      </p:cViewPr>
      <p:guideLst>
        <p:guide orient="horz" pos="288"/>
        <p:guide pos="542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1.xml"/><Relationship Id="rId2" Type="http://schemas.openxmlformats.org/officeDocument/2006/relationships/slide" Target="slides/slide20.xml"/><Relationship Id="rId1" Type="http://schemas.openxmlformats.org/officeDocument/2006/relationships/slide" Target="slides/slide19.xml"/><Relationship Id="rId4" Type="http://schemas.openxmlformats.org/officeDocument/2006/relationships/slide" Target="slides/slide3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32114-DD77-4F66-8B51-6B62E8B0439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8215B-F56B-433F-9E3E-5EE60E4FF4A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A086B-D1A6-49B1-83B8-8FC5D2A4B82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0EFDD-5A6F-4494-9F0A-B6FD500D658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38B04-3EDA-4F34-A5DA-E31FD6D9482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64A2-B199-409B-B1E2-1270E0BEFE3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1B05C-E7E2-42FD-8B24-1CD268E2DAF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A5ABF-1F39-4000-911E-1B01A244D7E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0BA81-800B-400C-A03E-0ACAAA74B2F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07C45-9C73-4B02-B19D-C91B9310CB5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6AC6B-7E71-4E64-994C-0C33FE0AC2C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charset="-120"/>
              </a:defRPr>
            </a:lvl1pPr>
          </a:lstStyle>
          <a:p>
            <a:fld id="{1215D458-DB40-4D32-B26F-9CE4F7B0035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docs/books/tutorial/uiswing/layout/box.html" TargetMode="External"/><Relationship Id="rId2" Type="http://schemas.openxmlformats.org/officeDocument/2006/relationships/hyperlink" Target="http://java.sun.com/docs/books/tutorial/uiswing/layout/border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ava.sun.com/docs/books/tutorial/uiswing/layout/gridbag.html" TargetMode="External"/><Relationship Id="rId5" Type="http://schemas.openxmlformats.org/officeDocument/2006/relationships/hyperlink" Target="http://java.sun.com/docs/books/tutorial/uiswing/layout/grid.html" TargetMode="External"/><Relationship Id="rId4" Type="http://schemas.openxmlformats.org/officeDocument/2006/relationships/hyperlink" Target="http://java.sun.com/docs/books/tutorial/uiswing/layout/flow.html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docs/books/tutorial/uiswing/events/index.html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docs/books/tutorial/uiswing/components/components_pic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Introduction to JFC Swing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Written by</a:t>
            </a:r>
          </a:p>
          <a:p>
            <a:r>
              <a:rPr lang="en-US" altLang="zh-TW">
                <a:ea typeface="新細明體" charset="-120"/>
              </a:rPr>
              <a:t>Adam Carmi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JFrame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A frame implemented as an instance of the JFrame class, is a window that has decorations such as a border, a title and buttons for closing and iconifying the window.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The decorations on a frame are platform dependent.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Applications with a GUI typically use at least one frame.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Example 1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import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javax.swing.*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endParaRPr lang="en-US" altLang="zh-TW" sz="1600" b="1">
              <a:latin typeface="Courier New" pitchFamily="49" charset="0"/>
              <a:ea typeface="新細明體" charset="-120"/>
            </a:endParaRP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public class HelloWorldSwing {</a:t>
            </a:r>
          </a:p>
          <a:p>
            <a:pPr>
              <a:buFontTx/>
              <a:buNone/>
            </a:pPr>
            <a:endParaRPr lang="en-US" altLang="zh-TW" sz="1600" b="1">
              <a:latin typeface="Courier New" pitchFamily="49" charset="0"/>
              <a:ea typeface="新細明體" charset="-120"/>
            </a:endParaRP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public static void main(String[] args) {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JFrame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 frame = new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JFrame(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"HelloWorldSwing"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final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JLabel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 label = new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JLabel(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"Hello World"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frame.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getContentPane().add(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label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frame.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setDefaultCloseOperation(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JFrame.EXIT_ON_CLOSE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frame.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pack()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frame.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setVisible(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true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}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}</a:t>
            </a:r>
          </a:p>
          <a:p>
            <a:pPr>
              <a:buFontTx/>
              <a:buNone/>
            </a:pPr>
            <a:endParaRPr lang="en-US" altLang="zh-TW" sz="1600" b="1">
              <a:latin typeface="Courier New" pitchFamily="49" charset="0"/>
              <a:ea typeface="新細明體" charset="-120"/>
            </a:endParaRP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4343400" y="4876800"/>
            <a:ext cx="2895600" cy="914400"/>
          </a:xfrm>
          <a:prstGeom prst="wedgeRectCallout">
            <a:avLst>
              <a:gd name="adj1" fmla="val -55593"/>
              <a:gd name="adj2" fmla="val -52431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600">
                <a:ea typeface="新細明體" charset="-120"/>
              </a:rPr>
              <a:t>pack() causes a window to be sized to fit the preferred size and layouts of its sub-components</a:t>
            </a:r>
          </a:p>
        </p:txBody>
      </p:sp>
      <p:pic>
        <p:nvPicPr>
          <p:cNvPr id="10248" name="Picture 8" descr="The HelloWorldSwing application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07025" y="1981200"/>
            <a:ext cx="3203575" cy="942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Example 2</a:t>
            </a:r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import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javax.swing.*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endParaRPr lang="en-US" altLang="zh-TW" sz="1600" b="1">
              <a:latin typeface="Courier New" pitchFamily="49" charset="0"/>
              <a:ea typeface="新細明體" charset="-120"/>
            </a:endParaRP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public class HelloWorldFrame extends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JFrame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 {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public HelloWorldFrame() {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super(“HelloWorldSwing”);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final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JLabel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 label = new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JLabel(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"Hello World"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getContentPane().add(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label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setDefaultCloseOperation(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JFrame.EXIT_ON_CLOSE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pack()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setVisible(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true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}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public static void main(String[] args) {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HelloWorldFrame frame = new HelloWorldFrame();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}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}</a:t>
            </a:r>
          </a:p>
          <a:p>
            <a:pPr>
              <a:buFontTx/>
              <a:buNone/>
            </a:pPr>
            <a:endParaRPr lang="en-US" altLang="zh-TW" sz="1600" b="1">
              <a:latin typeface="Courier New" pitchFamily="49" charset="0"/>
              <a:ea typeface="新細明體" charset="-120"/>
            </a:endParaRPr>
          </a:p>
        </p:txBody>
      </p:sp>
      <p:sp>
        <p:nvSpPr>
          <p:cNvPr id="14342" name="AutoShape 1030"/>
          <p:cNvSpPr>
            <a:spLocks noChangeArrowheads="1"/>
          </p:cNvSpPr>
          <p:nvPr/>
        </p:nvSpPr>
        <p:spPr bwMode="auto">
          <a:xfrm>
            <a:off x="6858000" y="1981200"/>
            <a:ext cx="1752600" cy="914400"/>
          </a:xfrm>
          <a:prstGeom prst="wedgeRectCallout">
            <a:avLst>
              <a:gd name="adj1" fmla="val -63134"/>
              <a:gd name="adj2" fmla="val 36981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sz="1800">
                <a:ea typeface="新細明體" charset="-120"/>
              </a:rPr>
              <a:t>In this example a custom frame is created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JDialog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>
                <a:ea typeface="新細明體" charset="-120"/>
              </a:rPr>
              <a:t>Every dialog is dependent on a frame</a:t>
            </a:r>
          </a:p>
          <a:p>
            <a:pPr lvl="1"/>
            <a:r>
              <a:rPr lang="en-US" altLang="zh-TW" sz="2400">
                <a:ea typeface="新細明體" charset="-120"/>
              </a:rPr>
              <a:t>Destroying a frame destroys all its dependent dialogs.</a:t>
            </a:r>
          </a:p>
          <a:p>
            <a:pPr lvl="1"/>
            <a:r>
              <a:rPr lang="en-US" altLang="zh-TW" sz="2400">
                <a:ea typeface="新細明體" charset="-120"/>
              </a:rPr>
              <a:t>When the frame is iconified, its dependent dialogs disappear from the screen.</a:t>
            </a:r>
          </a:p>
          <a:p>
            <a:pPr lvl="1"/>
            <a:r>
              <a:rPr lang="en-US" altLang="zh-TW" sz="2400">
                <a:ea typeface="新細明體" charset="-120"/>
              </a:rPr>
              <a:t>When the frame is deiconified, its dependent dialogs return to the screen.</a:t>
            </a:r>
          </a:p>
          <a:p>
            <a:r>
              <a:rPr lang="en-US" altLang="zh-TW" sz="2800">
                <a:ea typeface="新細明體" charset="-120"/>
              </a:rPr>
              <a:t>A dialog can be </a:t>
            </a:r>
            <a:r>
              <a:rPr lang="en-US" altLang="zh-TW" sz="2800" b="1">
                <a:ea typeface="新細明體" charset="-120"/>
              </a:rPr>
              <a:t>modal</a:t>
            </a:r>
            <a:r>
              <a:rPr lang="en-US" altLang="zh-TW" sz="2800">
                <a:ea typeface="新細明體" charset="-120"/>
              </a:rPr>
              <a:t>. When a modal dialog is visible it blocks user input to all other windows in the program.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JDialog (cont)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To create custom dialogs, use the JDialog class directly (as in the previous examples).</a:t>
            </a:r>
          </a:p>
          <a:p>
            <a:r>
              <a:rPr lang="en-US" altLang="zh-TW">
                <a:ea typeface="新細明體" charset="-120"/>
              </a:rPr>
              <a:t>Swing provides several standard dialogs</a:t>
            </a:r>
          </a:p>
          <a:p>
            <a:pPr lvl="1"/>
            <a:r>
              <a:rPr lang="en-US" altLang="zh-TW">
                <a:ea typeface="新細明體" charset="-120"/>
              </a:rPr>
              <a:t>JProgressBar, JFileChooser, JColorChooser, ...</a:t>
            </a:r>
          </a:p>
          <a:p>
            <a:r>
              <a:rPr lang="en-US" altLang="zh-TW">
                <a:ea typeface="新細明體" charset="-120"/>
              </a:rPr>
              <a:t>The JOptionPane class can be used to create simple modal dialogs</a:t>
            </a:r>
          </a:p>
          <a:p>
            <a:pPr lvl="1"/>
            <a:r>
              <a:rPr lang="en-US" altLang="zh-TW">
                <a:ea typeface="新細明體" charset="-120"/>
              </a:rPr>
              <a:t>icons, title, text and buttons can be customized.</a:t>
            </a:r>
          </a:p>
          <a:p>
            <a:endParaRPr lang="en-US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Example 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Object[] options = {"Yes!", "No, I'll pass", </a:t>
            </a:r>
          </a:p>
          <a:p>
            <a:pPr lvl="1"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                "Well, if I must"}; </a:t>
            </a:r>
          </a:p>
          <a:p>
            <a:pPr lvl="1"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int n =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JOptionPane.showOptionDialog(</a:t>
            </a:r>
          </a:p>
          <a:p>
            <a:pPr lvl="1"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    frame, "Duke is a cartoon mascot. \n" + </a:t>
            </a:r>
          </a:p>
          <a:p>
            <a:pPr lvl="1"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    "Do you still want to cast your vote?", </a:t>
            </a:r>
          </a:p>
          <a:p>
            <a:pPr lvl="1"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    "A Follow-up Question",</a:t>
            </a:r>
          </a:p>
          <a:p>
            <a:pPr lvl="1"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   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JOptionPane.YES_NO_CANCEL_OPTION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,</a:t>
            </a:r>
          </a:p>
          <a:p>
            <a:pPr lvl="1"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    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JOptionPane.QUESTION_MESSAGE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,</a:t>
            </a:r>
          </a:p>
          <a:p>
            <a:pPr lvl="1"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    null, </a:t>
            </a:r>
          </a:p>
          <a:p>
            <a:pPr lvl="1"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    options,</a:t>
            </a:r>
          </a:p>
          <a:p>
            <a:pPr lvl="1"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        options[2]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 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14843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TW">
              <a:ea typeface="新細明體" charset="-120"/>
            </a:endParaRPr>
          </a:p>
          <a:p>
            <a:pPr lvl="1" eaLnBrk="0" hangingPunct="0"/>
            <a:endParaRPr lang="en-US" altLang="zh-TW">
              <a:ea typeface="新細明體" charset="-12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2306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0" y="3729038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TW">
              <a:ea typeface="新細明體" charset="-120"/>
            </a:endParaRPr>
          </a:p>
          <a:p>
            <a:pPr eaLnBrk="0" hangingPunct="0"/>
            <a:endParaRPr lang="en-US" altLang="zh-TW">
              <a:ea typeface="新細明體" charset="-120"/>
            </a:endParaRP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455136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TW">
              <a:ea typeface="新細明體" charset="-120"/>
            </a:endParaRPr>
          </a:p>
          <a:p>
            <a:pPr eaLnBrk="0" hangingPunct="0"/>
            <a:endParaRPr lang="en-US" altLang="zh-TW">
              <a:ea typeface="新細明體" charset="-120"/>
            </a:endParaRPr>
          </a:p>
        </p:txBody>
      </p:sp>
      <p:pic>
        <p:nvPicPr>
          <p:cNvPr id="15367" name="Picture 7" descr="showOptionDial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4495800"/>
            <a:ext cx="4953000" cy="193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JComponent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JComponent is the base class for all Swing components except top-level containers.</a:t>
            </a:r>
          </a:p>
          <a:p>
            <a:pPr lvl="1"/>
            <a:r>
              <a:rPr lang="en-US" altLang="zh-TW">
                <a:ea typeface="新細明體" charset="-120"/>
              </a:rPr>
              <a:t>JLabel, JButton, JList, JPanel, JTable, ...</a:t>
            </a:r>
          </a:p>
          <a:p>
            <a:r>
              <a:rPr lang="en-US" altLang="zh-TW">
                <a:ea typeface="新細明體" charset="-120"/>
              </a:rPr>
              <a:t>To use a component that inherits from JComponent, it must be placed in a containment hierarchy who’s base is a top-level container.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JComponent (cont)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The JComponent class provides the following (partial list):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Pluggable Look &amp; Feel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Keystroke handling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Tooltip support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Accessibility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An infrastructure for painting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Support for borders.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All descendents of JComponent are also Containers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A JButton can contain text, icons etc.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Borders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>
                <a:ea typeface="新細明體" charset="-120"/>
              </a:rPr>
              <a:t>Every JComponent can have one or more borders.</a:t>
            </a:r>
          </a:p>
          <a:p>
            <a:r>
              <a:rPr lang="en-US" altLang="zh-TW" sz="2800">
                <a:ea typeface="新細明體" charset="-120"/>
              </a:rPr>
              <a:t>The class BorderFactory may be used to create standard borders</a:t>
            </a:r>
          </a:p>
          <a:p>
            <a:pPr>
              <a:buFontTx/>
              <a:buNone/>
            </a:pPr>
            <a:r>
              <a:rPr lang="en-US" altLang="zh-TW" sz="1400" b="1">
                <a:latin typeface="Courier New" pitchFamily="49" charset="0"/>
                <a:ea typeface="新細明體" charset="-120"/>
              </a:rPr>
              <a:t>	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pane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.setBorder(BorderFactory.</a:t>
            </a:r>
          </a:p>
          <a:p>
            <a:pPr>
              <a:buFontTx/>
              <a:buNone/>
            </a:pP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				createLineBorder(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Color.black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  <a:endParaRPr lang="en-US" altLang="zh-TW" sz="1600">
              <a:ea typeface="新細明體" charset="-120"/>
            </a:endParaRPr>
          </a:p>
          <a:p>
            <a:r>
              <a:rPr lang="en-US" altLang="zh-TW" sz="2800">
                <a:ea typeface="新細明體" charset="-120"/>
              </a:rPr>
              <a:t>Using a compound border, you can combine any two borders, which can themselves be compound borders</a:t>
            </a:r>
          </a:p>
          <a:p>
            <a:pPr>
              <a:buFontTx/>
              <a:buNone/>
            </a:pPr>
            <a:r>
              <a:rPr lang="en-US" altLang="zh-TW" sz="1600" b="1">
                <a:latin typeface="Courier New" pitchFamily="49" charset="0"/>
                <a:ea typeface="新細明體" charset="-120"/>
              </a:rPr>
              <a:t>	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BorderFactory.createCompoundBorder(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border1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,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 border2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600" b="1">
                <a:latin typeface="Courier New" pitchFamily="49" charset="0"/>
                <a:ea typeface="新細明體" charset="-120"/>
              </a:rPr>
              <a:t>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Simple Borders</a:t>
            </a:r>
          </a:p>
        </p:txBody>
      </p:sp>
      <p:pic>
        <p:nvPicPr>
          <p:cNvPr id="33797" name="Picture 5" descr="BorderDemo: Simple Bord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1700" y="2133600"/>
            <a:ext cx="4800600" cy="3481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Agenda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About JFC and Swing</a:t>
            </a:r>
          </a:p>
          <a:p>
            <a:r>
              <a:rPr lang="en-US" altLang="zh-TW">
                <a:ea typeface="新細明體" charset="-120"/>
              </a:rPr>
              <a:t>Pluggable Look and Feel</a:t>
            </a:r>
          </a:p>
          <a:p>
            <a:r>
              <a:rPr lang="en-US" altLang="zh-TW">
                <a:ea typeface="新細明體" charset="-120"/>
              </a:rPr>
              <a:t>Swing Components</a:t>
            </a:r>
          </a:p>
          <a:p>
            <a:r>
              <a:rPr lang="en-US" altLang="zh-TW">
                <a:ea typeface="新細明體" charset="-120"/>
              </a:rPr>
              <a:t>Borders</a:t>
            </a:r>
          </a:p>
          <a:p>
            <a:r>
              <a:rPr lang="en-US" altLang="zh-TW">
                <a:ea typeface="新細明體" charset="-120"/>
              </a:rPr>
              <a:t>Layout Management</a:t>
            </a:r>
          </a:p>
          <a:p>
            <a:r>
              <a:rPr lang="en-US" altLang="zh-TW">
                <a:ea typeface="新細明體" charset="-120"/>
              </a:rPr>
              <a:t>Events Handling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Titled Borders</a:t>
            </a:r>
          </a:p>
        </p:txBody>
      </p:sp>
      <p:pic>
        <p:nvPicPr>
          <p:cNvPr id="34821" name="Picture 1029" descr="BorderDemo: Titled Bord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1700" y="2133600"/>
            <a:ext cx="4800600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Compound Border</a:t>
            </a:r>
          </a:p>
        </p:txBody>
      </p:sp>
      <p:pic>
        <p:nvPicPr>
          <p:cNvPr id="35847" name="Picture 1031" descr="BorderDemo: Compound Bord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8050" y="2133600"/>
            <a:ext cx="4787900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Intermediate Level Containers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Also known as </a:t>
            </a:r>
            <a:r>
              <a:rPr lang="en-US" altLang="zh-TW" sz="2800" b="1">
                <a:ea typeface="新細明體" charset="-120"/>
              </a:rPr>
              <a:t>panels</a:t>
            </a:r>
            <a:r>
              <a:rPr lang="en-US" altLang="zh-TW" sz="2800">
                <a:ea typeface="新細明體" charset="-120"/>
              </a:rPr>
              <a:t> or </a:t>
            </a:r>
            <a:r>
              <a:rPr lang="en-US" altLang="zh-TW" sz="2800" b="1">
                <a:ea typeface="新細明體" charset="-120"/>
              </a:rPr>
              <a:t>panes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Simplify the positioning of other components.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JPanel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Play a visible and interactive role in a program’s GUI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JScrollPane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JTabbedPane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A panel’s default layout manager is FlowLayout.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Other layout managers can easily be set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	panel.</a:t>
            </a:r>
            <a:r>
              <a:rPr lang="en-US" altLang="zh-TW" sz="20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setLayout(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new </a:t>
            </a:r>
            <a:r>
              <a:rPr lang="en-US" altLang="zh-TW" sz="20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BorderLayout())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;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Intermediate Level Containers (cont)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By default, panels don’t paint anything except for their background.</a:t>
            </a:r>
          </a:p>
          <a:p>
            <a:r>
              <a:rPr lang="en-US" altLang="zh-TW">
                <a:ea typeface="新細明體" charset="-120"/>
              </a:rPr>
              <a:t>By default, panels are opaque.</a:t>
            </a:r>
          </a:p>
          <a:p>
            <a:pPr lvl="1"/>
            <a:r>
              <a:rPr lang="en-US" altLang="zh-TW">
                <a:ea typeface="新細明體" charset="-120"/>
              </a:rPr>
              <a:t>An opaque panel can be set as a top-level container’s content pane.</a:t>
            </a:r>
          </a:p>
          <a:p>
            <a:pPr lvl="1"/>
            <a:r>
              <a:rPr lang="en-US" altLang="zh-TW">
                <a:ea typeface="新細明體" charset="-120"/>
              </a:rPr>
              <a:t>transparent (non-opaque) panels draw no background.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Layout Management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The process of determining the size and position of components.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Layout management can be done using </a:t>
            </a:r>
            <a:r>
              <a:rPr lang="en-US" altLang="zh-TW" sz="2800" b="1">
                <a:ea typeface="新細明體" charset="-120"/>
              </a:rPr>
              <a:t>absolute positioning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Size and position of every component within the container must be specified.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Does not adjust well when the top-level container is resized.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Does not adjust well to differences between users and systems, such as font size.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Layout Management (cont)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Layout management is often performed using </a:t>
            </a:r>
            <a:r>
              <a:rPr lang="en-US" altLang="zh-TW" b="1">
                <a:ea typeface="新細明體" charset="-120"/>
              </a:rPr>
              <a:t>layout mangers</a:t>
            </a:r>
            <a:endParaRPr lang="en-US" altLang="zh-TW">
              <a:ea typeface="新細明體" charset="-120"/>
            </a:endParaRPr>
          </a:p>
          <a:p>
            <a:pPr lvl="1"/>
            <a:r>
              <a:rPr lang="en-US" altLang="zh-TW">
                <a:ea typeface="新細明體" charset="-120"/>
              </a:rPr>
              <a:t>Components can provide size and position </a:t>
            </a:r>
            <a:r>
              <a:rPr lang="en-US" altLang="zh-TW" i="1">
                <a:ea typeface="新細明體" charset="-120"/>
              </a:rPr>
              <a:t>hints</a:t>
            </a:r>
            <a:r>
              <a:rPr lang="en-US" altLang="zh-TW">
                <a:ea typeface="新細明體" charset="-120"/>
              </a:rPr>
              <a:t> to layout managers, but layout managers have the final say on the size and position of those components.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Layout Management (cont)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Layout hints</a:t>
            </a:r>
          </a:p>
          <a:p>
            <a:pPr lvl="1"/>
            <a:r>
              <a:rPr lang="en-US" altLang="zh-TW">
                <a:ea typeface="新細明體" charset="-120"/>
              </a:rPr>
              <a:t>Minimum, preferred and maximum size</a:t>
            </a:r>
          </a:p>
          <a:p>
            <a:pPr lvl="1"/>
            <a:r>
              <a:rPr lang="en-US" altLang="zh-TW">
                <a:ea typeface="新細明體" charset="-120"/>
              </a:rPr>
              <a:t>X axis alignment, Y axis alignment</a:t>
            </a:r>
          </a:p>
          <a:p>
            <a:r>
              <a:rPr lang="en-US" altLang="zh-TW">
                <a:ea typeface="新細明體" charset="-120"/>
              </a:rPr>
              <a:t>Customizing layout hints</a:t>
            </a:r>
          </a:p>
          <a:p>
            <a:pPr lvl="1"/>
            <a:r>
              <a:rPr lang="en-US" altLang="zh-TW">
                <a:ea typeface="新細明體" charset="-120"/>
              </a:rPr>
              <a:t>Invoking setter methods: setMinimumSize, setAlignmentX, ...</a:t>
            </a:r>
          </a:p>
          <a:p>
            <a:pPr lvl="1"/>
            <a:r>
              <a:rPr lang="en-US" altLang="zh-TW">
                <a:ea typeface="新細明體" charset="-120"/>
              </a:rPr>
              <a:t>Subclassing and overriding the getter methods: getMinimumSize, getAlignmentX, ...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Layout Management (cont)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The Java platform supplies five commonly used layout managers:</a:t>
            </a:r>
          </a:p>
          <a:p>
            <a:pPr lvl="1"/>
            <a:r>
              <a:rPr lang="en-US" altLang="zh-TW">
                <a:ea typeface="新細明體" charset="-120"/>
                <a:hlinkClick r:id="rId2"/>
              </a:rPr>
              <a:t>BorderLayout</a:t>
            </a:r>
            <a:endParaRPr lang="en-US" altLang="zh-TW">
              <a:ea typeface="新細明體" charset="-120"/>
            </a:endParaRPr>
          </a:p>
          <a:p>
            <a:pPr lvl="1"/>
            <a:r>
              <a:rPr lang="en-US" altLang="zh-TW">
                <a:ea typeface="新細明體" charset="-120"/>
                <a:hlinkClick r:id="rId3"/>
              </a:rPr>
              <a:t>BoxLayout</a:t>
            </a:r>
            <a:endParaRPr lang="en-US" altLang="zh-TW">
              <a:ea typeface="新細明體" charset="-120"/>
            </a:endParaRPr>
          </a:p>
          <a:p>
            <a:pPr lvl="1"/>
            <a:r>
              <a:rPr lang="en-US" altLang="zh-TW">
                <a:ea typeface="新細明體" charset="-120"/>
                <a:hlinkClick r:id="rId4"/>
              </a:rPr>
              <a:t>FlowLayout</a:t>
            </a:r>
            <a:endParaRPr lang="en-US" altLang="zh-TW">
              <a:ea typeface="新細明體" charset="-120"/>
            </a:endParaRPr>
          </a:p>
          <a:p>
            <a:pPr lvl="1"/>
            <a:r>
              <a:rPr lang="en-US" altLang="zh-TW">
                <a:ea typeface="新細明體" charset="-120"/>
                <a:hlinkClick r:id="rId5"/>
              </a:rPr>
              <a:t>GridLayout</a:t>
            </a:r>
            <a:endParaRPr lang="en-US" altLang="zh-TW">
              <a:ea typeface="新細明體" charset="-120"/>
            </a:endParaRPr>
          </a:p>
          <a:p>
            <a:pPr lvl="1"/>
            <a:r>
              <a:rPr lang="en-US" altLang="zh-TW">
                <a:ea typeface="新細明體" charset="-120"/>
                <a:hlinkClick r:id="rId6"/>
              </a:rPr>
              <a:t>GridBagLayout</a:t>
            </a:r>
            <a:endParaRPr lang="en-US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Layout Management (cont)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When using the </a:t>
            </a:r>
            <a:r>
              <a:rPr lang="en-US" altLang="zh-TW" i="1">
                <a:ea typeface="新細明體" charset="-120"/>
              </a:rPr>
              <a:t>add</a:t>
            </a:r>
            <a:r>
              <a:rPr lang="en-US" altLang="zh-TW">
                <a:ea typeface="新細明體" charset="-120"/>
              </a:rPr>
              <a:t> method to put a component in a container, the container’s layout manager must be taken into account.</a:t>
            </a:r>
          </a:p>
          <a:p>
            <a:pPr lvl="1"/>
            <a:r>
              <a:rPr lang="en-US" altLang="zh-TW">
                <a:ea typeface="新細明體" charset="-120"/>
              </a:rPr>
              <a:t>Relative position (BorderLayout)</a:t>
            </a:r>
          </a:p>
          <a:p>
            <a:pPr lvl="1"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	panel.</a:t>
            </a:r>
            <a:r>
              <a:rPr lang="en-US" altLang="zh-TW" sz="20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add(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component, </a:t>
            </a:r>
            <a:r>
              <a:rPr lang="en-US" altLang="zh-TW" sz="20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BorderLayout.CENTER)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;</a:t>
            </a:r>
            <a:endParaRPr lang="en-US" altLang="zh-TW">
              <a:ea typeface="新細明體" charset="-120"/>
            </a:endParaRPr>
          </a:p>
          <a:p>
            <a:pPr lvl="1"/>
            <a:r>
              <a:rPr lang="en-US" altLang="zh-TW">
                <a:ea typeface="新細明體" charset="-120"/>
              </a:rPr>
              <a:t>Order of addition (BoxLayout, GridLayout, ...)</a:t>
            </a:r>
          </a:p>
          <a:p>
            <a:pPr lvl="1">
              <a:buFontTx/>
              <a:buNone/>
            </a:pPr>
            <a:r>
              <a:rPr lang="en-US" altLang="zh-TW">
                <a:ea typeface="新細明體" charset="-120"/>
              </a:rPr>
              <a:t>	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panel.</a:t>
            </a:r>
            <a:r>
              <a:rPr lang="en-US" altLang="zh-TW" sz="20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add(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component</a:t>
            </a:r>
            <a:r>
              <a:rPr lang="en-US" altLang="zh-TW" sz="20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;</a:t>
            </a:r>
            <a:endParaRPr lang="en-US" altLang="zh-TW" b="1">
              <a:ea typeface="新細明體" charset="-120"/>
            </a:endParaRPr>
          </a:p>
          <a:p>
            <a:pPr lvl="1">
              <a:buFontTx/>
              <a:buNone/>
            </a:pPr>
            <a:endParaRPr lang="en-US" altLang="zh-TW" b="1">
              <a:ea typeface="新細明體" charset="-120"/>
            </a:endParaRPr>
          </a:p>
          <a:p>
            <a:endParaRPr lang="en-US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BorderLayout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590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Has five areas available to hold components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north, south, east, west and center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All extra space is placed in the center area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Only the center area is affected when the container is resized.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Default layout manager of content panes.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21955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TW">
              <a:ea typeface="新細明體" charset="-120"/>
            </a:endParaRPr>
          </a:p>
          <a:p>
            <a:pPr lvl="1" eaLnBrk="0" hangingPunct="0"/>
            <a:endParaRPr lang="en-US" altLang="zh-TW">
              <a:ea typeface="新細明體" charset="-12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384016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TW">
              <a:ea typeface="新細明體" charset="-120"/>
            </a:endParaRPr>
          </a:p>
          <a:p>
            <a:pPr eaLnBrk="0" hangingPunct="0"/>
            <a:endParaRPr lang="en-US" altLang="zh-TW">
              <a:ea typeface="新細明體" charset="-120"/>
            </a:endParaRPr>
          </a:p>
        </p:txBody>
      </p:sp>
      <p:pic>
        <p:nvPicPr>
          <p:cNvPr id="25607" name="Picture 7" descr="BorderLayou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2700" y="4648200"/>
            <a:ext cx="4191000" cy="1684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About JFC and Swing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86200"/>
          </a:xfrm>
        </p:spPr>
        <p:txBody>
          <a:bodyPr/>
          <a:lstStyle/>
          <a:p>
            <a:r>
              <a:rPr lang="en-US" altLang="zh-TW" sz="2800">
                <a:ea typeface="新細明體" charset="-120"/>
              </a:rPr>
              <a:t>JFC – Java</a:t>
            </a:r>
            <a:r>
              <a:rPr lang="en-US" altLang="zh-TW" sz="2800" baseline="30000">
                <a:ea typeface="新細明體" charset="-120"/>
              </a:rPr>
              <a:t>TM</a:t>
            </a:r>
            <a:r>
              <a:rPr lang="en-US" altLang="zh-TW" sz="2800" baseline="-25000">
                <a:ea typeface="新細明體" charset="-120"/>
              </a:rPr>
              <a:t> </a:t>
            </a:r>
            <a:r>
              <a:rPr lang="en-US" altLang="zh-TW" sz="2800">
                <a:ea typeface="新細明體" charset="-120"/>
              </a:rPr>
              <a:t>Foundation Classes</a:t>
            </a:r>
          </a:p>
          <a:p>
            <a:r>
              <a:rPr lang="en-US" altLang="zh-TW" sz="2800">
                <a:ea typeface="新細明體" charset="-120"/>
              </a:rPr>
              <a:t>Encompass a group of features for  constructing graphical user interfaces (GUI).</a:t>
            </a:r>
          </a:p>
          <a:p>
            <a:r>
              <a:rPr lang="en-US" altLang="zh-TW" sz="2800">
                <a:ea typeface="新細明體" charset="-120"/>
              </a:rPr>
              <a:t>Implemented without any native code.</a:t>
            </a:r>
          </a:p>
          <a:p>
            <a:r>
              <a:rPr lang="en-US" altLang="zh-TW" sz="2800">
                <a:ea typeface="新細明體" charset="-120"/>
              </a:rPr>
              <a:t>“Swing” is the codename of the project that developed the first JFC components (JFC 1.1</a:t>
            </a:r>
            <a:r>
              <a:rPr lang="en-US" altLang="zh-TW" sz="2800" baseline="30000">
                <a:ea typeface="新細明體" charset="-120"/>
              </a:rPr>
              <a:t>1</a:t>
            </a:r>
            <a:r>
              <a:rPr lang="en-US" altLang="zh-TW" sz="2800">
                <a:ea typeface="新細明體" charset="-120"/>
              </a:rPr>
              <a:t>).</a:t>
            </a:r>
          </a:p>
          <a:p>
            <a:r>
              <a:rPr lang="en-US" altLang="zh-TW" sz="2800">
                <a:ea typeface="新細明體" charset="-120"/>
              </a:rPr>
              <a:t>The name “Swing” is frequently used to refer to new components and related API.</a:t>
            </a:r>
          </a:p>
          <a:p>
            <a:endParaRPr lang="en-US" altLang="zh-TW" sz="2800">
              <a:ea typeface="新細明體" charset="-12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85800" y="6119813"/>
            <a:ext cx="4240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>
              <a:buFontTx/>
              <a:buAutoNum type="arabicParenR"/>
            </a:pPr>
            <a:r>
              <a:rPr lang="en-US" altLang="zh-TW" sz="1600">
                <a:ea typeface="新細明體" charset="-120"/>
              </a:rPr>
              <a:t>Initially released as an extension to JDK 1.1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BoxLayout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13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Places components in a single row (left to right) or column (top to bottom).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Respects component’s maximum size and alignment hints.</a:t>
            </a:r>
          </a:p>
          <a:p>
            <a:pPr>
              <a:lnSpc>
                <a:spcPct val="90000"/>
              </a:lnSpc>
            </a:pPr>
            <a:endParaRPr lang="en-US" altLang="zh-TW">
              <a:ea typeface="新細明體" charset="-12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21955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TW">
              <a:ea typeface="新細明體" charset="-120"/>
            </a:endParaRPr>
          </a:p>
          <a:p>
            <a:pPr lvl="1" eaLnBrk="0" hangingPunct="0"/>
            <a:endParaRPr lang="en-US" altLang="zh-TW">
              <a:ea typeface="新細明體" charset="-120"/>
            </a:endParaRP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0" y="384016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TW">
              <a:ea typeface="新細明體" charset="-120"/>
            </a:endParaRPr>
          </a:p>
          <a:p>
            <a:pPr eaLnBrk="0" hangingPunct="0"/>
            <a:endParaRPr lang="en-US" altLang="zh-TW">
              <a:ea typeface="新細明體" charset="-120"/>
            </a:endParaRPr>
          </a:p>
        </p:txBody>
      </p:sp>
      <p:pic>
        <p:nvPicPr>
          <p:cNvPr id="28678" name="Picture 6" descr="BoxLayou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5963" y="4114800"/>
            <a:ext cx="2632075" cy="2239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FlowLayout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8288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Places components from left to right, starting new rows if necessary.</a:t>
            </a:r>
          </a:p>
          <a:p>
            <a:r>
              <a:rPr lang="en-US" altLang="zh-TW">
                <a:ea typeface="新細明體" charset="-120"/>
              </a:rPr>
              <a:t>Default LayoutManager of JPanel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21955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TW">
              <a:ea typeface="新細明體" charset="-120"/>
            </a:endParaRPr>
          </a:p>
          <a:p>
            <a:pPr lvl="1" eaLnBrk="0" hangingPunct="0"/>
            <a:endParaRPr lang="en-US" altLang="zh-TW">
              <a:ea typeface="新細明體" charset="-12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0" y="384016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TW">
              <a:ea typeface="新細明體" charset="-120"/>
            </a:endParaRPr>
          </a:p>
          <a:p>
            <a:pPr eaLnBrk="0" hangingPunct="0"/>
            <a:endParaRPr lang="en-US" altLang="zh-TW">
              <a:ea typeface="新細明體" charset="-120"/>
            </a:endParaRPr>
          </a:p>
        </p:txBody>
      </p:sp>
      <p:pic>
        <p:nvPicPr>
          <p:cNvPr id="29702" name="Picture 6" descr="FlowLayou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5375" y="4648200"/>
            <a:ext cx="6953250" cy="5032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GridLayout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Places components in a requested number of rows and columns.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Components are placed left-to-right and top-to-bottom.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Forces all components to be the same size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as wide as the widest component's preferred width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as high as the highest component’s preferred height</a:t>
            </a:r>
          </a:p>
          <a:p>
            <a:pPr lvl="1">
              <a:lnSpc>
                <a:spcPct val="90000"/>
              </a:lnSpc>
            </a:pPr>
            <a:endParaRPr lang="en-US" altLang="zh-TW" sz="2400">
              <a:ea typeface="新細明體" charset="-120"/>
            </a:endParaRPr>
          </a:p>
          <a:p>
            <a:pPr>
              <a:lnSpc>
                <a:spcPct val="90000"/>
              </a:lnSpc>
            </a:pPr>
            <a:endParaRPr lang="en-US" altLang="zh-TW" sz="2800">
              <a:ea typeface="新細明體" charset="-12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21955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TW">
              <a:ea typeface="新細明體" charset="-120"/>
            </a:endParaRPr>
          </a:p>
          <a:p>
            <a:pPr lvl="1" eaLnBrk="0" hangingPunct="0"/>
            <a:endParaRPr lang="en-US" altLang="zh-TW">
              <a:ea typeface="新細明體" charset="-120"/>
            </a:endParaRP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384016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TW">
              <a:ea typeface="新細明體" charset="-120"/>
            </a:endParaRPr>
          </a:p>
          <a:p>
            <a:pPr eaLnBrk="0" hangingPunct="0"/>
            <a:endParaRPr lang="en-US" altLang="zh-TW">
              <a:ea typeface="新細明體" charset="-120"/>
            </a:endParaRPr>
          </a:p>
        </p:txBody>
      </p:sp>
      <p:pic>
        <p:nvPicPr>
          <p:cNvPr id="30728" name="Picture 8" descr="GridLayou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1700" y="5181600"/>
            <a:ext cx="4800600" cy="1228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Layout Management (cont)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The following factors influence the amount of space between visible components in a container: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Layout manager</a:t>
            </a:r>
          </a:p>
          <a:p>
            <a:pPr lvl="2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automatically, user specified, none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Invisible components</a:t>
            </a:r>
          </a:p>
          <a:p>
            <a:pPr lvl="2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often used with BoxLayout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Empty borders</a:t>
            </a:r>
          </a:p>
          <a:p>
            <a:pPr lvl="2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works best with components that have no default border such as panels and labels.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Events Handling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124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Every time a user types a character or pushes a mouse button, an </a:t>
            </a:r>
            <a:r>
              <a:rPr lang="en-US" altLang="zh-TW" sz="2800" b="1" i="1">
                <a:ea typeface="新細明體" charset="-120"/>
              </a:rPr>
              <a:t>event</a:t>
            </a:r>
            <a:r>
              <a:rPr lang="en-US" altLang="zh-TW" sz="2800">
                <a:ea typeface="新細明體" charset="-120"/>
              </a:rPr>
              <a:t> occurs.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Any object can be notified of an event by registering as an </a:t>
            </a:r>
            <a:r>
              <a:rPr lang="en-US" altLang="zh-TW" sz="2800" b="1" i="1">
                <a:ea typeface="新細明體" charset="-120"/>
              </a:rPr>
              <a:t>event listener</a:t>
            </a:r>
            <a:r>
              <a:rPr lang="en-US" altLang="zh-TW" sz="2800">
                <a:ea typeface="新細明體" charset="-120"/>
              </a:rPr>
              <a:t> on the appropriate </a:t>
            </a:r>
            <a:r>
              <a:rPr lang="en-US" altLang="zh-TW" sz="2800" b="1" i="1">
                <a:ea typeface="新細明體" charset="-120"/>
              </a:rPr>
              <a:t>event source</a:t>
            </a:r>
            <a:r>
              <a:rPr lang="en-US" altLang="zh-TW" sz="2800">
                <a:ea typeface="新細明體" charset="-12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Multiple listeners can register to be notified of events of a particular type from a particular source.</a:t>
            </a:r>
          </a:p>
        </p:txBody>
      </p:sp>
      <p:pic>
        <p:nvPicPr>
          <p:cNvPr id="36869" name="Picture 5" descr="action listen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5410200"/>
            <a:ext cx="5257800" cy="6778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Types of Event Listeners</a:t>
            </a:r>
          </a:p>
        </p:txBody>
      </p:sp>
      <p:graphicFrame>
        <p:nvGraphicFramePr>
          <p:cNvPr id="38042" name="Group 154"/>
          <p:cNvGraphicFramePr>
            <a:graphicFrameLocks noGrp="1"/>
          </p:cNvGraphicFramePr>
          <p:nvPr/>
        </p:nvGraphicFramePr>
        <p:xfrm>
          <a:off x="1295400" y="1905000"/>
          <a:ext cx="6858000" cy="4255008"/>
        </p:xfrm>
        <a:graphic>
          <a:graphicData uri="http://schemas.openxmlformats.org/drawingml/2006/table">
            <a:tbl>
              <a:tblPr/>
              <a:tblGrid>
                <a:gridCol w="4629150"/>
                <a:gridCol w="222885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Act that results in event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Listener type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User clicks a button, presses Return while typing in a text field, or chooses a menu item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ActionListener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新細明體" charset="-120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User closes a frame (main window)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WindowListener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User presses a mouse button while the cursor is over a component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MouseListener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User moves the mouse over a component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MouseMotionListener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Component becomes visible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ComponentListener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Component gets the keyboard focus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FocusListener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Table or list selection changes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新細明體" charset="-120"/>
                          <a:cs typeface="Times New Roman" charset="0"/>
                        </a:rPr>
                        <a:t>ListSelectionListener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Implementing an Event Handler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Implement a listener interface or extend a class that implements a listener interface.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Register an instance of the event handler class as a listener upon one or more components.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Implement the methods in the listener interface to handle the event.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zh-TW" sz="2800">
                <a:ea typeface="新細明體" charset="-120"/>
              </a:rPr>
              <a:t>	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zh-TW" sz="2800">
                <a:ea typeface="新細明體" charset="-120"/>
              </a:rPr>
              <a:t>	</a:t>
            </a:r>
            <a:r>
              <a:rPr lang="en-US" altLang="zh-TW" sz="2800">
                <a:ea typeface="新細明體" charset="-120"/>
                <a:hlinkClick r:id="rId2"/>
              </a:rPr>
              <a:t>Lesson: Writing Events Handlers</a:t>
            </a:r>
            <a:endParaRPr lang="en-US" altLang="zh-TW" sz="2800">
              <a:ea typeface="新細明體" charset="-12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zh-TW" sz="2800">
                <a:ea typeface="新細明體" charset="-120"/>
              </a:rPr>
              <a:t>	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Example 4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267200"/>
            <a:ext cx="7772400" cy="1905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1800" b="1">
                <a:latin typeface="Courier New" pitchFamily="49" charset="0"/>
                <a:ea typeface="新細明體" charset="-120"/>
              </a:rPr>
              <a:t>button.</a:t>
            </a:r>
            <a:r>
              <a:rPr lang="en-US" altLang="zh-TW" sz="18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addActionListener(</a:t>
            </a:r>
            <a:r>
              <a:rPr lang="en-US" altLang="zh-TW" sz="1800" b="1">
                <a:latin typeface="Courier New" pitchFamily="49" charset="0"/>
                <a:ea typeface="新細明體" charset="-120"/>
              </a:rPr>
              <a:t>new </a:t>
            </a:r>
            <a:r>
              <a:rPr lang="en-US" altLang="zh-TW" sz="18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ActionListener()</a:t>
            </a:r>
            <a:r>
              <a:rPr lang="en-US" altLang="zh-TW" sz="1800" b="1">
                <a:latin typeface="Courier New" pitchFamily="49" charset="0"/>
                <a:ea typeface="新細明體" charset="-120"/>
              </a:rPr>
              <a:t> {</a:t>
            </a:r>
          </a:p>
          <a:p>
            <a:pPr>
              <a:buFontTx/>
              <a:buNone/>
            </a:pPr>
            <a:r>
              <a:rPr lang="en-US" altLang="zh-TW" sz="1800" b="1">
                <a:latin typeface="Courier New" pitchFamily="49" charset="0"/>
                <a:ea typeface="新細明體" charset="-120"/>
              </a:rPr>
              <a:t>  public void </a:t>
            </a:r>
            <a:r>
              <a:rPr lang="en-US" altLang="zh-TW" sz="18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actionPerformed(ActionEvent e)</a:t>
            </a:r>
            <a:r>
              <a:rPr lang="en-US" altLang="zh-TW" sz="1800" b="1">
                <a:latin typeface="Courier New" pitchFamily="49" charset="0"/>
                <a:ea typeface="新細明體" charset="-120"/>
              </a:rPr>
              <a:t> {</a:t>
            </a:r>
          </a:p>
          <a:p>
            <a:pPr>
              <a:buFontTx/>
              <a:buNone/>
            </a:pPr>
            <a:r>
              <a:rPr lang="en-US" altLang="zh-TW" sz="1800" b="1">
                <a:latin typeface="Courier New" pitchFamily="49" charset="0"/>
                <a:ea typeface="新細明體" charset="-120"/>
              </a:rPr>
              <a:t>    numClicks++;</a:t>
            </a:r>
          </a:p>
          <a:p>
            <a:pPr>
              <a:buFontTx/>
              <a:buNone/>
            </a:pPr>
            <a:r>
              <a:rPr lang="en-US" altLang="zh-TW" sz="1800" b="1">
                <a:latin typeface="Courier New" pitchFamily="49" charset="0"/>
                <a:ea typeface="新細明體" charset="-120"/>
              </a:rPr>
              <a:t>    label.</a:t>
            </a:r>
            <a:r>
              <a:rPr lang="en-US" altLang="zh-TW" sz="18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setText(</a:t>
            </a:r>
            <a:r>
              <a:rPr lang="en-US" altLang="zh-TW" sz="1800" b="1">
                <a:latin typeface="Courier New" pitchFamily="49" charset="0"/>
                <a:ea typeface="新細明體" charset="-120"/>
              </a:rPr>
              <a:t>labelPrefix + numClicks</a:t>
            </a:r>
            <a:r>
              <a:rPr lang="en-US" altLang="zh-TW" sz="18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18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buFontTx/>
              <a:buNone/>
            </a:pPr>
            <a:r>
              <a:rPr lang="en-US" altLang="zh-TW" sz="1800" b="1">
                <a:latin typeface="Courier New" pitchFamily="49" charset="0"/>
                <a:ea typeface="新細明體" charset="-120"/>
              </a:rPr>
              <a:t>  }}); </a:t>
            </a:r>
          </a:p>
        </p:txBody>
      </p:sp>
      <p:pic>
        <p:nvPicPr>
          <p:cNvPr id="41992" name="Picture 8" descr="The simple GUI of SwingApplication presents a JButton and a JLabel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8763" y="1981200"/>
            <a:ext cx="6389687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About JFC and Swing (cont)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Swing features: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The Swing Components</a:t>
            </a:r>
          </a:p>
          <a:p>
            <a:pPr lvl="2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Dialog, Tabbed pane, Buttons, File Chooser, ...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Pluggable Look and Feel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Accessibility API</a:t>
            </a:r>
          </a:p>
          <a:p>
            <a:pPr lvl="2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Screen readers, Braille displays, ...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Java 2D</a:t>
            </a:r>
            <a:r>
              <a:rPr lang="en-US" altLang="zh-TW" baseline="30000">
                <a:ea typeface="新細明體" charset="-120"/>
              </a:rPr>
              <a:t>TM</a:t>
            </a:r>
            <a:r>
              <a:rPr lang="en-US" altLang="zh-TW">
                <a:ea typeface="新細明體" charset="-120"/>
              </a:rPr>
              <a:t> API (Java 2 Platform only)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Drag and Drop (Java 2 Platform only)</a:t>
            </a:r>
          </a:p>
          <a:p>
            <a:pPr lvl="2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Between Java applications and native applications.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Pluggable Look and Feel</a:t>
            </a:r>
          </a:p>
        </p:txBody>
      </p:sp>
      <p:sp>
        <p:nvSpPr>
          <p:cNvPr id="430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990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800">
                <a:ea typeface="新細明體" charset="-120"/>
              </a:rPr>
              <a:t>	Each picture shows the same program but with a different look and feel</a:t>
            </a:r>
          </a:p>
        </p:txBody>
      </p:sp>
      <p:sp>
        <p:nvSpPr>
          <p:cNvPr id="43012" name="Rectangle 1028"/>
          <p:cNvSpPr>
            <a:spLocks noChangeArrowheads="1"/>
          </p:cNvSpPr>
          <p:nvPr/>
        </p:nvSpPr>
        <p:spPr bwMode="auto">
          <a:xfrm>
            <a:off x="30163" y="3017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43023" name="Rectangle 1039"/>
          <p:cNvSpPr>
            <a:spLocks noChangeArrowheads="1"/>
          </p:cNvSpPr>
          <p:nvPr/>
        </p:nvSpPr>
        <p:spPr bwMode="auto">
          <a:xfrm>
            <a:off x="30163" y="3017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zh-TW" altLang="en-US"/>
          </a:p>
        </p:txBody>
      </p:sp>
      <p:pic>
        <p:nvPicPr>
          <p:cNvPr id="43025" name="Picture 1041" descr="Java look and fee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36850" y="2971800"/>
            <a:ext cx="3668713" cy="731838"/>
          </a:xfrm>
          <a:prstGeom prst="rect">
            <a:avLst/>
          </a:prstGeom>
          <a:noFill/>
        </p:spPr>
      </p:pic>
      <p:pic>
        <p:nvPicPr>
          <p:cNvPr id="43028" name="Picture 1044" descr="CDE/Motif look and fee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6538" y="4038600"/>
            <a:ext cx="3589337" cy="846138"/>
          </a:xfrm>
          <a:prstGeom prst="rect">
            <a:avLst/>
          </a:prstGeom>
          <a:noFill/>
        </p:spPr>
      </p:pic>
      <p:pic>
        <p:nvPicPr>
          <p:cNvPr id="43034" name="Picture 1050" descr="Windows look and fee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9238" y="5257800"/>
            <a:ext cx="3565525" cy="731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Swing Components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altLang="zh-TW" sz="2800">
                <a:ea typeface="新細明體" charset="-120"/>
              </a:rPr>
              <a:t>Swing provides many standard GUI </a:t>
            </a:r>
            <a:r>
              <a:rPr lang="en-US" altLang="zh-TW" sz="2800" b="1">
                <a:ea typeface="新細明體" charset="-120"/>
              </a:rPr>
              <a:t>components</a:t>
            </a:r>
            <a:r>
              <a:rPr lang="en-US" altLang="zh-TW" sz="2800">
                <a:ea typeface="新細明體" charset="-120"/>
              </a:rPr>
              <a:t> such as buttons, lists, menus, and text areas, which you combine to create your program's GUI.</a:t>
            </a:r>
          </a:p>
          <a:p>
            <a:r>
              <a:rPr lang="en-US" altLang="zh-TW" sz="2800">
                <a:ea typeface="新細明體" charset="-120"/>
              </a:rPr>
              <a:t>Swing provides </a:t>
            </a:r>
            <a:r>
              <a:rPr lang="en-US" altLang="zh-TW" sz="2800" b="1">
                <a:ea typeface="新細明體" charset="-120"/>
              </a:rPr>
              <a:t>containers</a:t>
            </a:r>
            <a:r>
              <a:rPr lang="en-US" altLang="zh-TW" sz="2800">
                <a:ea typeface="新細明體" charset="-120"/>
              </a:rPr>
              <a:t> such as windows and tool bars.</a:t>
            </a:r>
          </a:p>
          <a:p>
            <a:pPr lvl="1"/>
            <a:r>
              <a:rPr lang="en-US" altLang="zh-TW" sz="2400">
                <a:ea typeface="新細明體" charset="-120"/>
              </a:rPr>
              <a:t>top level: frames, dialogs</a:t>
            </a:r>
          </a:p>
          <a:p>
            <a:pPr lvl="1"/>
            <a:r>
              <a:rPr lang="en-US" altLang="zh-TW" sz="2400">
                <a:ea typeface="新細明體" charset="-120"/>
              </a:rPr>
              <a:t>intermediate level: panel, scroll pane, tabbed pane, ...</a:t>
            </a:r>
          </a:p>
          <a:p>
            <a:pPr lvl="1"/>
            <a:r>
              <a:rPr lang="en-US" altLang="zh-TW" sz="2400">
                <a:ea typeface="新細明體" charset="-120"/>
              </a:rPr>
              <a:t>other Swing components: buttons, labels, ...</a:t>
            </a:r>
          </a:p>
          <a:p>
            <a:r>
              <a:rPr lang="en-US" altLang="zh-TW" sz="2800">
                <a:ea typeface="新細明體" charset="-120"/>
                <a:hlinkClick r:id="rId2"/>
              </a:rPr>
              <a:t>A visual index of Swing components</a:t>
            </a:r>
            <a:endParaRPr lang="en-US" altLang="zh-TW" sz="2800">
              <a:ea typeface="新細明體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Containers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Descendents of the java.awt.Container class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Components that can contain other components.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Use a layout manager to position and size the components contained in them.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Components are added to a container using one of the various forms of its </a:t>
            </a:r>
            <a:r>
              <a:rPr lang="en-US" altLang="zh-TW" sz="2800" b="1">
                <a:ea typeface="新細明體" charset="-120"/>
              </a:rPr>
              <a:t>add</a:t>
            </a:r>
            <a:r>
              <a:rPr lang="en-US" altLang="zh-TW" sz="2800">
                <a:ea typeface="新細明體" charset="-120"/>
              </a:rPr>
              <a:t> method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Depending on which layout manager is used by the container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800">
                <a:ea typeface="新細明體" charset="-120"/>
              </a:rPr>
              <a:t>		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panel.</a:t>
            </a:r>
            <a:r>
              <a:rPr lang="en-US" altLang="zh-TW" sz="20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add(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component</a:t>
            </a:r>
            <a:r>
              <a:rPr lang="en-US" altLang="zh-TW" sz="2000" b="1">
                <a:solidFill>
                  <a:schemeClr val="accent2"/>
                </a:solidFill>
                <a:latin typeface="Courier New" pitchFamily="49" charset="0"/>
                <a:ea typeface="新細明體" charset="-120"/>
              </a:rPr>
              <a:t>)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;</a:t>
            </a:r>
            <a:endParaRPr lang="en-US" altLang="zh-TW" sz="2800">
              <a:ea typeface="新細明體" charset="-12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zh-TW" sz="2800">
              <a:ea typeface="新細明體" charset="-120"/>
            </a:endParaRPr>
          </a:p>
          <a:p>
            <a:pPr>
              <a:lnSpc>
                <a:spcPct val="90000"/>
              </a:lnSpc>
            </a:pPr>
            <a:endParaRPr lang="en-US" altLang="zh-TW" sz="2800">
              <a:ea typeface="新細明體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Top Level Containers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Every program that presents a Swing GUI contains at least one top-level container.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A Top level container provides the support that Swing components need to perform their painting and event-handling.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新細明體" charset="-120"/>
              </a:rPr>
              <a:t>Swing provides three top-level containers: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JFrame (Main window)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JDialog (Secondary window)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JApplet (An applet display area within a browser window)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0" name="Picture 1028" descr="Root pane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4648200"/>
            <a:ext cx="5067300" cy="1781175"/>
          </a:xfrm>
          <a:prstGeom prst="rect">
            <a:avLst/>
          </a:prstGeom>
          <a:noFill/>
        </p:spPr>
      </p:pic>
      <p:sp>
        <p:nvSpPr>
          <p:cNvPr id="399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Top Level Containers (cont)</a:t>
            </a:r>
          </a:p>
        </p:txBody>
      </p:sp>
      <p:sp>
        <p:nvSpPr>
          <p:cNvPr id="399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>
                <a:ea typeface="新細明體" charset="-120"/>
              </a:rPr>
              <a:t>To appear on screen, every GUI component must be part of a </a:t>
            </a:r>
            <a:r>
              <a:rPr lang="en-US" altLang="zh-TW" sz="2800" b="1">
                <a:ea typeface="新細明體" charset="-120"/>
              </a:rPr>
              <a:t>containment hierarchy</a:t>
            </a:r>
            <a:r>
              <a:rPr lang="en-US" altLang="zh-TW" sz="2800">
                <a:ea typeface="新細明體" charset="-120"/>
              </a:rPr>
              <a:t>, with a top-level container as its root.</a:t>
            </a:r>
          </a:p>
          <a:p>
            <a:r>
              <a:rPr lang="en-US" altLang="zh-TW" sz="2800">
                <a:ea typeface="新細明體" charset="-120"/>
              </a:rPr>
              <a:t>Each top-level container has a </a:t>
            </a:r>
            <a:r>
              <a:rPr lang="en-US" altLang="zh-TW" sz="2800" b="1">
                <a:ea typeface="新細明體" charset="-120"/>
              </a:rPr>
              <a:t>content pane</a:t>
            </a:r>
            <a:r>
              <a:rPr lang="en-US" altLang="zh-TW" sz="2800">
                <a:ea typeface="新細明體" charset="-120"/>
              </a:rPr>
              <a:t> that contains visible components in that top-level container’s GUI.</a:t>
            </a:r>
          </a:p>
        </p:txBody>
      </p:sp>
      <p:sp>
        <p:nvSpPr>
          <p:cNvPr id="39941" name="AutoShape 1029"/>
          <p:cNvSpPr>
            <a:spLocks noChangeArrowheads="1"/>
          </p:cNvSpPr>
          <p:nvPr/>
        </p:nvSpPr>
        <p:spPr bwMode="auto">
          <a:xfrm>
            <a:off x="1143000" y="5105400"/>
            <a:ext cx="2362200" cy="990600"/>
          </a:xfrm>
          <a:prstGeom prst="wedgeRectCallout">
            <a:avLst>
              <a:gd name="adj1" fmla="val 64245"/>
              <a:gd name="adj2" fmla="val -31412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zh-TW" sz="1800">
                <a:ea typeface="新細明體" charset="-120"/>
              </a:rPr>
              <a:t>Don’t add a component directly to a top-level container.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</TotalTime>
  <Words>1605</Words>
  <Application>Microsoft PowerPoint</Application>
  <PresentationFormat>如螢幕大小 (4:3)</PresentationFormat>
  <Paragraphs>242</Paragraphs>
  <Slides>37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37</vt:i4>
      </vt:variant>
    </vt:vector>
  </HeadingPairs>
  <TitlesOfParts>
    <vt:vector size="41" baseType="lpstr">
      <vt:lpstr>Times New Roman</vt:lpstr>
      <vt:lpstr>Arial</vt:lpstr>
      <vt:lpstr>Courier New</vt:lpstr>
      <vt:lpstr>Default Design</vt:lpstr>
      <vt:lpstr>Introduction to JFC Swing</vt:lpstr>
      <vt:lpstr>Agenda</vt:lpstr>
      <vt:lpstr>About JFC and Swing</vt:lpstr>
      <vt:lpstr>About JFC and Swing (cont)</vt:lpstr>
      <vt:lpstr>Pluggable Look and Feel</vt:lpstr>
      <vt:lpstr>Swing Components</vt:lpstr>
      <vt:lpstr>Containers</vt:lpstr>
      <vt:lpstr>Top Level Containers</vt:lpstr>
      <vt:lpstr>Top Level Containers (cont)</vt:lpstr>
      <vt:lpstr>JFrame</vt:lpstr>
      <vt:lpstr>Example 1</vt:lpstr>
      <vt:lpstr>Example 2</vt:lpstr>
      <vt:lpstr>JDialog</vt:lpstr>
      <vt:lpstr>JDialog (cont)</vt:lpstr>
      <vt:lpstr>Example 3</vt:lpstr>
      <vt:lpstr>JComponent</vt:lpstr>
      <vt:lpstr>JComponent (cont)</vt:lpstr>
      <vt:lpstr>Borders</vt:lpstr>
      <vt:lpstr>Simple Borders</vt:lpstr>
      <vt:lpstr>Titled Borders</vt:lpstr>
      <vt:lpstr>Compound Border</vt:lpstr>
      <vt:lpstr>Intermediate Level Containers</vt:lpstr>
      <vt:lpstr>Intermediate Level Containers (cont)</vt:lpstr>
      <vt:lpstr>Layout Management</vt:lpstr>
      <vt:lpstr>Layout Management (cont)</vt:lpstr>
      <vt:lpstr>Layout Management (cont)</vt:lpstr>
      <vt:lpstr>Layout Management (cont)</vt:lpstr>
      <vt:lpstr>Layout Management (cont)</vt:lpstr>
      <vt:lpstr>BorderLayout</vt:lpstr>
      <vt:lpstr>BoxLayout</vt:lpstr>
      <vt:lpstr>FlowLayout</vt:lpstr>
      <vt:lpstr>GridLayout</vt:lpstr>
      <vt:lpstr>Layout Management (cont)</vt:lpstr>
      <vt:lpstr>Events Handling</vt:lpstr>
      <vt:lpstr>Types of Event Listeners</vt:lpstr>
      <vt:lpstr>Implementing an Event Handler</vt:lpstr>
      <vt:lpstr>Example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SWING</dc:title>
  <dc:creator>Adam Carmi</dc:creator>
  <cp:lastModifiedBy>yoshi</cp:lastModifiedBy>
  <cp:revision>414</cp:revision>
  <dcterms:created xsi:type="dcterms:W3CDTF">2003-02-11T17:29:10Z</dcterms:created>
  <dcterms:modified xsi:type="dcterms:W3CDTF">2009-05-13T15:32:07Z</dcterms:modified>
</cp:coreProperties>
</file>