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4"/>
  </p:notesMasterIdLst>
  <p:sldIdLst>
    <p:sldId id="345" r:id="rId2"/>
    <p:sldId id="326" r:id="rId3"/>
    <p:sldId id="327" r:id="rId4"/>
    <p:sldId id="408" r:id="rId5"/>
    <p:sldId id="404" r:id="rId6"/>
    <p:sldId id="405" r:id="rId7"/>
    <p:sldId id="409" r:id="rId8"/>
    <p:sldId id="406" r:id="rId9"/>
    <p:sldId id="407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420" r:id="rId18"/>
    <p:sldId id="339" r:id="rId19"/>
    <p:sldId id="340" r:id="rId20"/>
    <p:sldId id="346" r:id="rId21"/>
    <p:sldId id="348" r:id="rId22"/>
    <p:sldId id="347" r:id="rId23"/>
    <p:sldId id="373" r:id="rId24"/>
    <p:sldId id="410" r:id="rId25"/>
    <p:sldId id="411" r:id="rId26"/>
    <p:sldId id="412" r:id="rId27"/>
    <p:sldId id="413" r:id="rId28"/>
    <p:sldId id="414" r:id="rId29"/>
    <p:sldId id="416" r:id="rId30"/>
    <p:sldId id="417" r:id="rId31"/>
    <p:sldId id="418" r:id="rId32"/>
    <p:sldId id="41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big5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699" autoAdjust="0"/>
    <p:restoredTop sz="94698" autoAdjust="0"/>
  </p:normalViewPr>
  <p:slideViewPr>
    <p:cSldViewPr>
      <p:cViewPr>
        <p:scale>
          <a:sx n="60" d="100"/>
          <a:sy n="60" d="100"/>
        </p:scale>
        <p:origin x="-75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2908F7-B8EC-4438-9533-0D4265FC7F7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A9C52-7F42-4F90-A4D4-9A8D4C7F6988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C5584EC9-F343-48E8-AE9D-756867765E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CBE78D69-1714-4C13-9257-37FCB2957D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52519144-A2FB-40E9-97B2-2DF3999CB59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86A8F0D5-E7AF-4201-AE9C-35231495D8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288D128E-F622-4C23-A4EF-EA9DB4FC88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3CD7EB85-8D1D-4721-8C94-5894F47CFA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B7108145-CC42-4331-AEB5-A9C15F0F8F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6D26C9EE-4AA3-4E91-BC36-68820B8879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CA35B15-39EF-4914-AE36-6AFC54708A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E47DF242-1AA1-4F5D-85D6-AED74AFB96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E7842B8-74A9-4849-8FEB-2FC703DE94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E17445DE-9DDA-4D97-8F60-A69AF29A970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9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新細明體" pitchFamily="18" charset="-120"/>
              </a:defRPr>
            </a:lvl1pPr>
          </a:lstStyle>
          <a:p>
            <a:r>
              <a:rPr lang="en-US" altLang="zh-TW"/>
              <a:t>1-</a:t>
            </a:r>
            <a:fld id="{1953F509-8682-454D-9E0D-7A8B82E77D6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0000CC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CC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>
                <a:ea typeface="新細明體" pitchFamily="18" charset="-120"/>
              </a:rPr>
              <a:t>Course Introduction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Class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DE4AE79-FDF4-4F9C-B813-CD310DD7D56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模組化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(Modularity)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容易維護</a:t>
            </a:r>
          </a:p>
          <a:p>
            <a:pPr lvl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原始碼可以獨立維護，不需要牽扯到其他物件的程式碼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容易整合</a:t>
            </a:r>
          </a:p>
          <a:p>
            <a:pPr lvl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一個物件可以容易地在系統中傳遞</a:t>
            </a:r>
          </a:p>
          <a:p>
            <a:pPr lvl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比如：你可以把腳踏車給另外一個人，腳踏車也可以動作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7C54E77-6B15-4BB6-9374-3A27D54E38E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資訊隱藏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(Information hiding)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資訊保護</a:t>
            </a:r>
          </a:p>
          <a:p>
            <a:pPr lvl="1"/>
            <a:r>
              <a:rPr lang="zh-TW" altLang="en-US" sz="2800">
                <a:ea typeface="標楷體" pitchFamily="65" charset="-120"/>
              </a:rPr>
              <a:t>物件中有一些變數需要被保護，有權限問題或資料不可以隨便被更改</a:t>
            </a:r>
          </a:p>
          <a:p>
            <a:r>
              <a:rPr lang="zh-TW" altLang="en-US">
                <a:ea typeface="標楷體" pitchFamily="65" charset="-120"/>
              </a:rPr>
              <a:t>容易使用，不需要知道實作細節</a:t>
            </a:r>
          </a:p>
          <a:p>
            <a:pPr lvl="1"/>
            <a:r>
              <a:rPr lang="zh-TW" altLang="en-US" sz="2800">
                <a:ea typeface="標楷體" pitchFamily="65" charset="-120"/>
              </a:rPr>
              <a:t>比如：你不需要瞭解打檔的機能怎麼實作，也可以騎腳踏車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C54553A-DAF6-4ACA-BE41-C848FE1406A3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訊息（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Message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）觀念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物件可以透過訊息與其他物件互動</a:t>
            </a:r>
          </a:p>
          <a:p>
            <a:pPr lvl="1"/>
            <a:r>
              <a:rPr lang="zh-TW" altLang="en-US">
                <a:ea typeface="標楷體" pitchFamily="65" charset="-120"/>
              </a:rPr>
              <a:t>例如：學生要求成績（學生與成績物件）</a:t>
            </a:r>
          </a:p>
          <a:p>
            <a:r>
              <a:rPr lang="zh-TW" altLang="en-US">
                <a:ea typeface="標楷體" pitchFamily="65" charset="-120"/>
              </a:rPr>
              <a:t>單一個物件並沒有很大的用處</a:t>
            </a:r>
          </a:p>
          <a:p>
            <a:r>
              <a:rPr lang="zh-TW" altLang="en-US">
                <a:ea typeface="標楷體" pitchFamily="65" charset="-120"/>
              </a:rPr>
              <a:t>訊息是啟動物件的工具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在接收物件接到訊息後，就會執行指定的方法，然後回應訊息給發送物件（也可能不回應），稱為「傳回值」（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Return Value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），</a:t>
            </a:r>
          </a:p>
        </p:txBody>
      </p:sp>
      <p:pic>
        <p:nvPicPr>
          <p:cNvPr id="417796" name="Picture 4" descr="j033084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797425"/>
            <a:ext cx="1804988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6B582B3-BC73-4132-BF37-DC406AC04370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訊息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(Message)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訊息提供兩個重要的功能</a:t>
            </a:r>
          </a:p>
          <a:p>
            <a:pPr lvl="1"/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物件的行為由其方法來表達，訊息的傳遞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(Message passing)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代表串接物件間行為的互動</a:t>
            </a:r>
          </a:p>
          <a:p>
            <a:pPr lvl="1"/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物件不需要在同一個程序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(Process)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或電腦中，也可以送收訊息</a:t>
            </a:r>
          </a:p>
        </p:txBody>
      </p:sp>
      <p:pic>
        <p:nvPicPr>
          <p:cNvPr id="418820" name="Picture 4" descr="con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962400"/>
            <a:ext cx="4278313" cy="246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828EDCB-1A12-413B-A516-AD0F47FF744C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訊息（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Message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）觀念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循序操作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物件送出的訊息後，接收物件可能有兩種反應</a:t>
            </a:r>
          </a:p>
          <a:p>
            <a:pPr lvl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執行方法後就產生回應訊息</a:t>
            </a:r>
          </a:p>
          <a:p>
            <a:pPr lvl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觸發另一個訊息，繼續送出一系列訊息給其它物件，合作來完成整個操作，此稱為「循序操作」（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Sequential Operation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2B70C7A-9F59-4C23-A6EB-7EE6EB906D7B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訊息（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Message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）過載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物件是依接收的訊息類型來執行不同的方法</a:t>
            </a:r>
          </a:p>
          <a:p>
            <a:pPr lvl="1"/>
            <a:r>
              <a:rPr lang="zh-TW" altLang="en-US">
                <a:ea typeface="標楷體" pitchFamily="65" charset="-120"/>
              </a:rPr>
              <a:t>名稱重用</a:t>
            </a:r>
          </a:p>
          <a:p>
            <a:pPr lvl="1"/>
            <a:r>
              <a:rPr lang="zh-TW" altLang="en-US">
                <a:ea typeface="標楷體" pitchFamily="65" charset="-120"/>
              </a:rPr>
              <a:t>只需訊息不同，足以讓物件辨識，一樣可以執行同名的方法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例如：執行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Utility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物件的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max()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方法的訊息，如下所示：</a:t>
            </a:r>
          </a:p>
          <a:p>
            <a:pPr lvl="1">
              <a:buFontTx/>
              <a:buNone/>
            </a:pPr>
            <a:r>
              <a:rPr lang="en-US" altLang="zh-TW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Utility.max(23, 45);</a:t>
            </a:r>
          </a:p>
          <a:p>
            <a:pPr lvl="1">
              <a:buFontTx/>
              <a:buNone/>
            </a:pPr>
            <a:r>
              <a:rPr lang="en-US" altLang="zh-TW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Utility.max(23, 45, 87);</a:t>
            </a:r>
          </a:p>
          <a:p>
            <a:pPr lvl="1">
              <a:buFontTx/>
              <a:buNone/>
            </a:pPr>
            <a:r>
              <a:rPr lang="en-US" altLang="zh-TW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Utility.max(‘a’, ‘z’);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DD57373-8B8F-4E83-BA12-338C473913C2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訊息（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Message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）多形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419600" cy="5029200"/>
          </a:xfrm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「多形」（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Polymorphism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另一種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名稱再用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各物件針對同一個訊息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呼叫同一名稱的方法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，卻擁有不同的反應 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在人類的思維中，對於同一種工作，就算對象不同，也會使用同名的操作。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針對不同的物件，卻擁有名稱一樣的方法，實際執行有不同的意義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(Semantic)</a:t>
            </a:r>
            <a:endParaRPr lang="zh-TW" altLang="en-US" sz="240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</p:txBody>
      </p:sp>
      <p:graphicFrame>
        <p:nvGraphicFramePr>
          <p:cNvPr id="4218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200400"/>
          <a:ext cx="3810000" cy="2946400"/>
        </p:xfrm>
        <a:graphic>
          <a:graphicData uri="http://schemas.openxmlformats.org/presentationml/2006/ole">
            <p:oleObj spid="_x0000_s421892" name="文件" r:id="rId4" imgW="3296160" imgH="2549160" progId="Word.Document.8">
              <p:embed/>
            </p:oleObj>
          </a:graphicData>
        </a:graphic>
      </p:graphicFrame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5105400" y="1524000"/>
            <a:ext cx="3521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zh-TW" altLang="en-US" sz="2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對於人類來說打球雖然都是</a:t>
            </a:r>
            <a:r>
              <a:rPr kumimoji="1" lang="en-US" altLang="zh-TW" sz="2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play()</a:t>
            </a:r>
            <a:r>
              <a:rPr kumimoji="1" lang="zh-TW" altLang="en-US" sz="2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，但是實際的接收物件不同，所以會執行到不同的物件實作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Polymorphism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Container </a:t>
            </a:r>
            <a:r>
              <a:rPr lang="en-US" altLang="zh-TW" dirty="0" err="1" smtClean="0"/>
              <a:t>container</a:t>
            </a:r>
            <a:r>
              <a:rPr lang="en-US" altLang="zh-TW" dirty="0" smtClean="0"/>
              <a:t> = new </a:t>
            </a:r>
            <a:r>
              <a:rPr lang="zh-TW" altLang="en-US" dirty="0" smtClean="0"/>
              <a:t>水桶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Container </a:t>
            </a:r>
            <a:r>
              <a:rPr lang="en-US" altLang="zh-TW" dirty="0" err="1" smtClean="0"/>
              <a:t>container</a:t>
            </a:r>
            <a:r>
              <a:rPr lang="en-US" altLang="zh-TW" dirty="0" smtClean="0"/>
              <a:t> = new </a:t>
            </a:r>
            <a:r>
              <a:rPr lang="zh-TW" altLang="en-US" dirty="0" smtClean="0"/>
              <a:t>杯子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Container </a:t>
            </a:r>
            <a:r>
              <a:rPr lang="en-US" altLang="zh-TW" dirty="0" err="1" smtClean="0"/>
              <a:t>container</a:t>
            </a:r>
            <a:r>
              <a:rPr lang="en-US" altLang="zh-TW" dirty="0" smtClean="0"/>
              <a:t> = new </a:t>
            </a:r>
            <a:r>
              <a:rPr lang="zh-TW" altLang="en-US" dirty="0" smtClean="0"/>
              <a:t>碗</a:t>
            </a:r>
            <a:r>
              <a:rPr lang="en-US" altLang="zh-TW" dirty="0" smtClean="0"/>
              <a:t>();</a:t>
            </a:r>
          </a:p>
          <a:p>
            <a:r>
              <a:rPr lang="zh-TW" altLang="en-US" dirty="0" smtClean="0"/>
              <a:t>不管真實的物件是什麼，我們都可以使用</a:t>
            </a:r>
            <a:r>
              <a:rPr lang="en-US" altLang="zh-TW" dirty="0" err="1" smtClean="0"/>
              <a:t>container.getCapacity</a:t>
            </a:r>
            <a:r>
              <a:rPr lang="en-US" altLang="zh-TW" dirty="0" smtClean="0"/>
              <a:t>()</a:t>
            </a:r>
            <a:r>
              <a:rPr lang="zh-TW" altLang="en-US" dirty="0" smtClean="0"/>
              <a:t>來得到容積，因為他們都是容器，但是我們無需知道他們到底是什麼實體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不需知道是水桶，杯子，還是碗</a:t>
            </a:r>
            <a:r>
              <a:rPr lang="en-US" altLang="zh-TW" dirty="0" smtClean="0"/>
              <a:t>)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86A8F0D5-E7AF-4201-AE9C-35231495D86B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B5E143B-8F12-49D9-B99E-D90417485F5E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類別（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Class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）繼承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「繼承」（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Inheritance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提供了一個自然的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重用機制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來組織軟體元件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例如：學生和老師都是人，可以先定義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Person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類別模擬人類，然後擴充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Person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類別建立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Student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Teacher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類別模擬學生和老師</a:t>
            </a:r>
            <a:endParaRPr lang="zh-TW" altLang="en-US" sz="20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一個類別繼承其父類別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(superclass)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中所有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屬性與行為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C3851C3-0F69-4219-A8CE-AC50962E53AC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繼承的目的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類別介面重用</a:t>
            </a:r>
          </a:p>
          <a:p>
            <a:pPr lvl="1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子類別可以基礎於父類別的所有行為</a:t>
            </a:r>
          </a:p>
          <a:p>
            <a:pPr lvl="2"/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程式碼重用</a:t>
            </a:r>
          </a:p>
          <a:p>
            <a:pPr lvl="2"/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程式設計師可以實作某些常用的部分，保留彈性給其他特殊應用發揮</a:t>
            </a:r>
          </a:p>
          <a:p>
            <a:pPr lvl="1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子類別可以發展出自己特殊的行為</a:t>
            </a:r>
          </a:p>
          <a:p>
            <a:pPr lvl="2"/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將原有的行為覆寫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Overriding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698DB9D-A319-4BDD-90BE-FBBD4AABC75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軟體中的類別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(Class</a:t>
            </a:r>
            <a:r>
              <a:rPr lang="en-US" altLang="zh-TW">
                <a:ea typeface="新細明體" pitchFamily="18" charset="-120"/>
              </a:rPr>
              <a:t>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類別就是物件的藍圖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(blueprint)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或原型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(prototype)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，裡面定義著物件的變數與方法</a:t>
            </a:r>
            <a:r>
              <a:rPr lang="zh-TW" altLang="en-US">
                <a:ea typeface="新細明體" pitchFamily="18" charset="-120"/>
              </a:rPr>
              <a:t>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類別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具有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共同特性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的一組物件</a:t>
            </a:r>
          </a:p>
        </p:txBody>
      </p:sp>
      <p:pic>
        <p:nvPicPr>
          <p:cNvPr id="412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276600"/>
            <a:ext cx="5472113" cy="275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92245AC-4DEA-48A8-8441-94ADC234B300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類別程式碼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54800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Person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String </a:t>
            </a:r>
            <a:r>
              <a:rPr kumimoji="1" lang="en-US" altLang="zh-TW" sz="1600" b="1">
                <a:latin typeface="Tahoma" pitchFamily="34" charset="0"/>
                <a:ea typeface="新細明體" pitchFamily="18" charset="-120"/>
              </a:rPr>
              <a:t>m_name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boolean m_gender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name(){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System.out.print(“</a:t>
            </a: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姓名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--&gt;”+ m_name);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gender(){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 System.out.print(“</a:t>
            </a: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性別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--&gt;”+ m_gender); 	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 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name(String  name){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m_name=name;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 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gender(boolean  gender){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m_gender=gender;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5562600" y="4953000"/>
            <a:ext cx="2667000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>
                <a:ea typeface="新細明體" pitchFamily="18" charset="-120"/>
              </a:rPr>
              <a:t>? Why we need this 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method!!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6E5CBFF-0384-47E5-B252-3BA5F33D504A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類別程式碼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37671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Student </a:t>
            </a:r>
            <a:r>
              <a:rPr kumimoji="1" lang="en-US" altLang="zh-TW" sz="1600" b="1">
                <a:solidFill>
                  <a:srgbClr val="FF0000"/>
                </a:solidFill>
                <a:latin typeface="Tahoma" pitchFamily="34" charset="0"/>
                <a:ea typeface="新細明體" pitchFamily="18" charset="-120"/>
              </a:rPr>
              <a:t>extends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Person</a:t>
            </a:r>
            <a:r>
              <a:rPr kumimoji="1" lang="en-US" altLang="zh-TW"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String </a:t>
            </a:r>
            <a:r>
              <a:rPr kumimoji="1" lang="en-US" altLang="zh-TW" sz="1600" b="1">
                <a:latin typeface="Tahoma" pitchFamily="34" charset="0"/>
                <a:ea typeface="新細明體" pitchFamily="18" charset="-120"/>
              </a:rPr>
              <a:t>m_ID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</a:t>
            </a:r>
            <a:endParaRPr kumimoji="1" lang="en-US" altLang="zh-TW" sz="1600" b="1">
              <a:solidFill>
                <a:srgbClr val="000000"/>
              </a:solidFill>
              <a:latin typeface="Tahoma" pitchFamily="34" charset="0"/>
              <a:ea typeface="新細明體" pitchFamily="18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ID(){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System.out.print(“</a:t>
            </a: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學號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--&gt;”+ m_ID);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 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ID(String  ID){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m_ID=ID;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0FF1512-2148-4AA3-B04A-F0ADF973D1BB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類別程式碼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755650" y="1778000"/>
            <a:ext cx="7561263" cy="47705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App{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main(String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argv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[]){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Student </a:t>
            </a:r>
            <a:r>
              <a:rPr kumimoji="1" lang="zh-TW" altLang="en-US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myStudent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=new 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Student();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//</a:t>
            </a:r>
            <a:r>
              <a:rPr kumimoji="1" lang="zh-TW" altLang="en-US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如果寫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Person </a:t>
            </a:r>
            <a:r>
              <a:rPr kumimoji="1" lang="en-US" altLang="zh-TW" sz="1600" b="1" dirty="0" err="1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myStudent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= new Student(); </a:t>
            </a:r>
            <a:r>
              <a:rPr kumimoji="1" lang="zh-TW" altLang="en-US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呢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?</a:t>
            </a:r>
            <a:endParaRPr kumimoji="1" lang="zh-TW" altLang="en-US" sz="1600" b="1" dirty="0">
              <a:solidFill>
                <a:srgbClr val="000000"/>
              </a:solidFill>
              <a:latin typeface="Tahoma" pitchFamily="34" charset="0"/>
              <a:ea typeface="新細明體" pitchFamily="18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myStudent.name(“john”);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myStudent.gender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(true);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     myStudent.ID(“123456”);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pitchFamily="18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myStudent.name();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    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myStudent.gender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     myStudent.ID();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00A6833-C49F-4462-8CD3-24E19DAD87BF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638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建立資料存取的方法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46387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400">
                <a:ea typeface="新細明體" pitchFamily="18" charset="-120"/>
              </a:rPr>
              <a:t>避免直接存取內部變數</a:t>
            </a:r>
          </a:p>
          <a:p>
            <a:r>
              <a:rPr lang="en-US" altLang="zh-TW" sz="2400">
                <a:ea typeface="新細明體" pitchFamily="18" charset="-120"/>
              </a:rPr>
              <a:t>Setter : </a:t>
            </a:r>
            <a:r>
              <a:rPr lang="zh-TW" altLang="en-US" sz="2400">
                <a:ea typeface="新細明體" pitchFamily="18" charset="-120"/>
              </a:rPr>
              <a:t>設定資料成員的值</a:t>
            </a:r>
          </a:p>
          <a:p>
            <a:pPr lvl="1">
              <a:buFontTx/>
              <a:buNone/>
            </a:pPr>
            <a:r>
              <a:rPr lang="en-US" altLang="zh-TW" sz="2000">
                <a:ea typeface="新細明體" pitchFamily="18" charset="-120"/>
              </a:rPr>
              <a:t>public void setWheel(int n){	//</a:t>
            </a:r>
            <a:r>
              <a:rPr lang="zh-TW" altLang="en-US" sz="2000">
                <a:ea typeface="新細明體" pitchFamily="18" charset="-120"/>
              </a:rPr>
              <a:t>設定</a:t>
            </a:r>
            <a:r>
              <a:rPr lang="en-US" altLang="zh-TW" sz="2000">
                <a:ea typeface="新細明體" pitchFamily="18" charset="-120"/>
              </a:rPr>
              <a:t>wheel</a:t>
            </a:r>
            <a:r>
              <a:rPr lang="zh-TW" altLang="en-US" sz="2000">
                <a:ea typeface="新細明體" pitchFamily="18" charset="-120"/>
              </a:rPr>
              <a:t>的值</a:t>
            </a:r>
          </a:p>
          <a:p>
            <a:pPr lvl="1">
              <a:buFontTx/>
              <a:buNone/>
            </a:pPr>
            <a:r>
              <a:rPr lang="zh-TW" altLang="en-US" sz="2000">
                <a:ea typeface="新細明體" pitchFamily="18" charset="-120"/>
              </a:rPr>
              <a:t>	</a:t>
            </a:r>
            <a:r>
              <a:rPr lang="en-US" altLang="zh-TW" sz="2000">
                <a:ea typeface="新細明體" pitchFamily="18" charset="-120"/>
              </a:rPr>
              <a:t>wheel = n;</a:t>
            </a:r>
          </a:p>
          <a:p>
            <a:pPr lvl="1">
              <a:buFontTx/>
              <a:buNone/>
            </a:pPr>
            <a:r>
              <a:rPr lang="en-US" altLang="zh-TW" sz="2000">
                <a:ea typeface="新細明體" pitchFamily="18" charset="-120"/>
              </a:rPr>
              <a:t>}</a:t>
            </a:r>
          </a:p>
          <a:p>
            <a:r>
              <a:rPr lang="en-US" altLang="zh-TW" sz="2400">
                <a:ea typeface="新細明體" pitchFamily="18" charset="-120"/>
              </a:rPr>
              <a:t>Getter : </a:t>
            </a:r>
            <a:r>
              <a:rPr lang="zh-TW" altLang="en-US" sz="2400">
                <a:ea typeface="新細明體" pitchFamily="18" charset="-120"/>
              </a:rPr>
              <a:t>取出資料成員的值</a:t>
            </a:r>
          </a:p>
          <a:p>
            <a:pPr lvl="1">
              <a:buFontTx/>
              <a:buNone/>
            </a:pPr>
            <a:r>
              <a:rPr lang="en-US" altLang="zh-TW" sz="2000">
                <a:ea typeface="新細明體" pitchFamily="18" charset="-120"/>
              </a:rPr>
              <a:t>public int getWheel(){	//</a:t>
            </a:r>
            <a:r>
              <a:rPr lang="zh-TW" altLang="en-US" sz="2000">
                <a:ea typeface="新細明體" pitchFamily="18" charset="-120"/>
              </a:rPr>
              <a:t>傳回</a:t>
            </a:r>
            <a:r>
              <a:rPr lang="en-US" altLang="zh-TW" sz="2000">
                <a:ea typeface="新細明體" pitchFamily="18" charset="-120"/>
              </a:rPr>
              <a:t>wheel</a:t>
            </a:r>
            <a:r>
              <a:rPr lang="zh-TW" altLang="en-US" sz="2000">
                <a:ea typeface="新細明體" pitchFamily="18" charset="-120"/>
              </a:rPr>
              <a:t>的值</a:t>
            </a:r>
          </a:p>
          <a:p>
            <a:pPr lvl="1">
              <a:buFontTx/>
              <a:buNone/>
            </a:pPr>
            <a:r>
              <a:rPr lang="zh-TW" altLang="en-US" sz="2000">
                <a:ea typeface="新細明體" pitchFamily="18" charset="-120"/>
              </a:rPr>
              <a:t>	</a:t>
            </a:r>
            <a:r>
              <a:rPr lang="en-US" altLang="zh-TW" sz="2000">
                <a:ea typeface="新細明體" pitchFamily="18" charset="-120"/>
              </a:rPr>
              <a:t>return wheel;</a:t>
            </a:r>
          </a:p>
          <a:p>
            <a:pPr lvl="1">
              <a:buFontTx/>
              <a:buNone/>
            </a:pPr>
            <a:r>
              <a:rPr lang="en-US" altLang="zh-TW" sz="200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02E328C-A620-4F24-8E3B-87B5B20E82D9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048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類別成員的覆寫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(Override) </a:t>
            </a:r>
          </a:p>
        </p:txBody>
      </p:sp>
      <p:sp>
        <p:nvSpPr>
          <p:cNvPr id="50483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「覆寫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(Override)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」又稱為「改寫」、「覆蓋」、「重載」。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在子類別中改寫繼承自父類別的方法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子類別中也可以定義和父類別相同的資料成員。在子類別中定義和父類別中相同的資料成員時，父類別中的資料成員會被隱藏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(hide)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EAEB960-5A31-42D5-BD10-B707E1F86856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0585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物件的多型的重要性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05859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我們有時候希望某個物件被當作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類別使用，而在另一種場合當作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類別使用，這就是物件「多型」的概念。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物件的角色只能在父類別或是子類別中轉換，不能轉換成沒有繼承關係的其他類別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82484D6-2195-47E9-8BD3-71F01FA67476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0688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en-US" altLang="zh-TW">
                <a:ea typeface="新細明體" pitchFamily="18" charset="-120"/>
              </a:rPr>
              <a:t>this</a:t>
            </a:r>
            <a:r>
              <a:rPr lang="zh-TW" altLang="en-US">
                <a:ea typeface="新細明體" pitchFamily="18" charset="-120"/>
              </a:rPr>
              <a:t>、</a:t>
            </a:r>
            <a:r>
              <a:rPr lang="en-US" altLang="zh-TW">
                <a:ea typeface="新細明體" pitchFamily="18" charset="-120"/>
              </a:rPr>
              <a:t>super</a:t>
            </a:r>
            <a:r>
              <a:rPr lang="zh-TW" altLang="en-US">
                <a:ea typeface="標楷體" pitchFamily="65" charset="-120"/>
              </a:rPr>
              <a:t>與遮蔽效應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0688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遮蔽效應：在方法中區域變數會取代全域變數</a:t>
            </a: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使用「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」來解決問題</a:t>
            </a:r>
          </a:p>
          <a:p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5113338" cy="1920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class Car{</a:t>
            </a:r>
          </a:p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public int </a:t>
            </a:r>
            <a:r>
              <a:rPr kumimoji="1" lang="en-US" altLang="zh-TW" sz="2000" b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wheel</a:t>
            </a:r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 </a:t>
            </a:r>
          </a:p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   Car(int </a:t>
            </a:r>
            <a:r>
              <a:rPr kumimoji="1" lang="en-US" altLang="zh-TW" sz="2000" b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wheel</a:t>
            </a:r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){</a:t>
            </a:r>
          </a:p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	wheel = wheel;}</a:t>
            </a:r>
          </a:p>
          <a:p>
            <a:pPr marL="800100" lvl="1" indent="-342900" eaLnBrk="1" hangingPunct="1"/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1066800" y="4556125"/>
            <a:ext cx="5113338" cy="1920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1" hangingPunct="1"/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class Car{</a:t>
            </a:r>
          </a:p>
          <a:p>
            <a:pPr marL="800100" lvl="1" indent="-342900" eaLnBrk="1" hangingPunct="1"/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public int wheel;</a:t>
            </a:r>
          </a:p>
          <a:p>
            <a:pPr marL="800100" lvl="1" indent="-342900" eaLnBrk="1" hangingPunct="1"/>
            <a:endParaRPr kumimoji="1" lang="en-US" altLang="zh-TW" sz="2000">
              <a:solidFill>
                <a:srgbClr val="000066"/>
              </a:solidFill>
              <a:latin typeface="Arial" charset="0"/>
              <a:ea typeface="新細明體" pitchFamily="18" charset="-120"/>
            </a:endParaRPr>
          </a:p>
          <a:p>
            <a:pPr marL="800100" lvl="1" indent="-342900" eaLnBrk="1" hangingPunct="1"/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Car(int wheel){</a:t>
            </a:r>
          </a:p>
          <a:p>
            <a:pPr marL="800100" lvl="1" indent="-342900" eaLnBrk="1" hangingPunct="1"/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		</a:t>
            </a:r>
            <a:r>
              <a:rPr kumimoji="1" lang="en-US" altLang="zh-TW" sz="2000" b="1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this.</a:t>
            </a:r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wheel = wheel;	}</a:t>
            </a:r>
          </a:p>
          <a:p>
            <a:pPr marL="800100" lvl="1" indent="-342900" eaLnBrk="1" hangingPunct="1"/>
            <a:r>
              <a:rPr kumimoji="1" lang="en-US" altLang="zh-TW" sz="2000">
                <a:solidFill>
                  <a:srgbClr val="000066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88C286A-CFF2-42ED-BB1F-F34647539877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5079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153400" cy="1143000"/>
          </a:xfrm>
        </p:spPr>
        <p:txBody>
          <a:bodyPr anchor="b"/>
          <a:lstStyle/>
          <a:p>
            <a:r>
              <a:rPr lang="en-US" altLang="zh-TW">
                <a:ea typeface="新細明體" pitchFamily="18" charset="-120"/>
              </a:rPr>
              <a:t>this</a:t>
            </a:r>
            <a:r>
              <a:rPr lang="zh-TW" altLang="en-US">
                <a:ea typeface="新細明體" pitchFamily="18" charset="-120"/>
              </a:rPr>
              <a:t>、</a:t>
            </a:r>
            <a:r>
              <a:rPr lang="en-US" altLang="zh-TW">
                <a:ea typeface="新細明體" pitchFamily="18" charset="-120"/>
              </a:rPr>
              <a:t>super</a:t>
            </a:r>
            <a:r>
              <a:rPr lang="zh-TW" altLang="en-US">
                <a:ea typeface="標楷體" pitchFamily="65" charset="-120"/>
              </a:rPr>
              <a:t>與遮蔽效應</a:t>
            </a:r>
          </a:p>
        </p:txBody>
      </p:sp>
      <p:sp>
        <p:nvSpPr>
          <p:cNvPr id="50790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534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的使用 </a:t>
            </a:r>
          </a:p>
          <a:p>
            <a:pPr lvl="1">
              <a:lnSpc>
                <a:spcPct val="80000"/>
              </a:lnSpc>
            </a:pP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」代表物件本身，只能在類別中使用，它是用來參考物件實體本身，也就是說：「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」儲存的是物件本身的位址。 </a:t>
            </a:r>
          </a:p>
          <a:p>
            <a:pPr lvl="1">
              <a:lnSpc>
                <a:spcPct val="80000"/>
              </a:lnSpc>
            </a:pP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」常用於方法之中，區別資料成員和參數 。</a:t>
            </a:r>
          </a:p>
          <a:p>
            <a:pPr lvl="1">
              <a:lnSpc>
                <a:spcPct val="80000"/>
              </a:lnSpc>
            </a:pP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」也用在建構子中呼叫另一個建構子，以避免重複撰寫初始資料成員的程式碼 。</a:t>
            </a:r>
          </a:p>
          <a:p>
            <a:pPr lvl="2">
              <a:lnSpc>
                <a:spcPct val="80000"/>
              </a:lnSpc>
            </a:pP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使用「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this()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」的方式呼叫另一個建構子的語法只能使用於</a:t>
            </a:r>
            <a:r>
              <a:rPr lang="zh-TW" altLang="en-US" sz="2600" b="1">
                <a:latin typeface="標楷體" pitchFamily="65" charset="-120"/>
                <a:ea typeface="標楷體" pitchFamily="65" charset="-120"/>
              </a:rPr>
              <a:t>建構子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中 </a:t>
            </a:r>
          </a:p>
          <a:p>
            <a:pPr lvl="2">
              <a:lnSpc>
                <a:spcPct val="80000"/>
              </a:lnSpc>
            </a:pPr>
            <a:r>
              <a:rPr lang="zh-TW" altLang="zh-TW" sz="2600" b="1">
                <a:latin typeface="標楷體" pitchFamily="65" charset="-120"/>
                <a:ea typeface="標楷體" pitchFamily="65" charset="-120"/>
              </a:rPr>
              <a:t>不可以在建構子中重複的呼叫「</a:t>
            </a:r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this()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」 </a:t>
            </a:r>
            <a:endParaRPr lang="en-US" altLang="zh-TW" sz="26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44970EB-0653-4FF9-9192-6E7180C8A63E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50893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en-US" altLang="zh-TW">
                <a:ea typeface="新細明體" pitchFamily="18" charset="-120"/>
              </a:rPr>
              <a:t>super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08931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super</a:t>
            </a:r>
            <a:r>
              <a:rPr lang="zh-TW" altLang="en-US" dirty="0">
                <a:ea typeface="新細明體" pitchFamily="18" charset="-120"/>
              </a:rPr>
              <a:t>的使用 </a:t>
            </a:r>
          </a:p>
          <a:p>
            <a:pPr lvl="1"/>
            <a:r>
              <a:rPr lang="zh-TW" altLang="en-US" dirty="0">
                <a:ea typeface="新細明體" pitchFamily="18" charset="-120"/>
              </a:rPr>
              <a:t>「</a:t>
            </a:r>
            <a:r>
              <a:rPr lang="en-US" altLang="zh-TW" dirty="0">
                <a:ea typeface="新細明體" pitchFamily="18" charset="-120"/>
              </a:rPr>
              <a:t>super</a:t>
            </a:r>
            <a:r>
              <a:rPr lang="zh-TW" altLang="en-US" dirty="0">
                <a:ea typeface="新細明體" pitchFamily="18" charset="-120"/>
              </a:rPr>
              <a:t>」參考目前類別的父類別，語法如下：</a:t>
            </a:r>
          </a:p>
          <a:p>
            <a:pPr lvl="1"/>
            <a:endParaRPr lang="zh-TW" altLang="en-US" dirty="0">
              <a:ea typeface="新細明體" pitchFamily="18" charset="-120"/>
            </a:endParaRPr>
          </a:p>
          <a:p>
            <a:pPr lvl="1"/>
            <a:endParaRPr lang="zh-TW" altLang="en-US" dirty="0">
              <a:ea typeface="新細明體" pitchFamily="18" charset="-120"/>
            </a:endParaRPr>
          </a:p>
          <a:p>
            <a:pPr lvl="1"/>
            <a:r>
              <a:rPr lang="zh-TW" altLang="en-US" dirty="0">
                <a:ea typeface="新細明體" pitchFamily="18" charset="-120"/>
              </a:rPr>
              <a:t>使用</a:t>
            </a:r>
            <a:r>
              <a:rPr lang="en-US" altLang="zh-TW" dirty="0">
                <a:ea typeface="新細明體" pitchFamily="18" charset="-120"/>
              </a:rPr>
              <a:t>super()</a:t>
            </a:r>
            <a:r>
              <a:rPr lang="zh-TW" altLang="en-US" dirty="0">
                <a:ea typeface="新細明體" pitchFamily="18" charset="-120"/>
              </a:rPr>
              <a:t>呼叫父類別的建構</a:t>
            </a:r>
            <a:r>
              <a:rPr lang="zh-TW" altLang="en-US" dirty="0" smtClean="0">
                <a:ea typeface="新細明體" pitchFamily="18" charset="-120"/>
              </a:rPr>
              <a:t>子</a:t>
            </a:r>
            <a:endParaRPr lang="en-US" altLang="zh-TW" dirty="0" smtClean="0">
              <a:ea typeface="新細明體" pitchFamily="18" charset="-120"/>
            </a:endParaRPr>
          </a:p>
          <a:p>
            <a:pPr lvl="2"/>
            <a:r>
              <a:rPr lang="zh-TW" altLang="en-US" dirty="0" smtClean="0">
                <a:ea typeface="新細明體" pitchFamily="18" charset="-120"/>
              </a:rPr>
              <a:t>如果沒有寫</a:t>
            </a:r>
            <a:r>
              <a:rPr lang="en-US" altLang="zh-TW" dirty="0" smtClean="0">
                <a:ea typeface="新細明體" pitchFamily="18" charset="-120"/>
              </a:rPr>
              <a:t>super()</a:t>
            </a:r>
            <a:r>
              <a:rPr lang="zh-TW" altLang="en-US" dirty="0" smtClean="0">
                <a:ea typeface="新細明體" pitchFamily="18" charset="-120"/>
              </a:rPr>
              <a:t>，</a:t>
            </a:r>
            <a:r>
              <a:rPr lang="en-US" altLang="zh-TW" dirty="0" smtClean="0">
                <a:ea typeface="新細明體" pitchFamily="18" charset="-120"/>
              </a:rPr>
              <a:t>compiler</a:t>
            </a:r>
            <a:r>
              <a:rPr lang="zh-TW" altLang="en-US" dirty="0" smtClean="0">
                <a:ea typeface="新細明體" pitchFamily="18" charset="-120"/>
              </a:rPr>
              <a:t>會自動加上</a:t>
            </a:r>
            <a:endParaRPr lang="en-US" altLang="zh-TW" dirty="0" smtClean="0">
              <a:ea typeface="新細明體" pitchFamily="18" charset="-120"/>
            </a:endParaRPr>
          </a:p>
          <a:p>
            <a:pPr lvl="2"/>
            <a:r>
              <a:rPr lang="zh-TW" altLang="en-US" dirty="0" smtClean="0">
                <a:ea typeface="新細明體" pitchFamily="18" charset="-120"/>
              </a:rPr>
              <a:t>換句話說，會呼叫</a:t>
            </a:r>
            <a:r>
              <a:rPr lang="en-US" altLang="zh-TW" dirty="0" smtClean="0">
                <a:ea typeface="新細明體" pitchFamily="18" charset="-120"/>
              </a:rPr>
              <a:t>default no-</a:t>
            </a:r>
            <a:r>
              <a:rPr lang="en-US" altLang="zh-TW" dirty="0" err="1" smtClean="0">
                <a:ea typeface="新細明體" pitchFamily="18" charset="-120"/>
              </a:rPr>
              <a:t>arg</a:t>
            </a:r>
            <a:r>
              <a:rPr lang="en-US" altLang="zh-TW" smtClean="0">
                <a:ea typeface="新細明體" pitchFamily="18" charset="-120"/>
              </a:rPr>
              <a:t> constructor</a:t>
            </a:r>
            <a:endParaRPr lang="zh-TW" altLang="en-US" dirty="0">
              <a:ea typeface="新細明體" pitchFamily="18" charset="-120"/>
            </a:endParaRPr>
          </a:p>
          <a:p>
            <a:pPr lvl="1"/>
            <a:r>
              <a:rPr lang="zh-TW" altLang="en-US" dirty="0">
                <a:ea typeface="新細明體" pitchFamily="18" charset="-120"/>
              </a:rPr>
              <a:t>呼叫父類別建構子的敘述必須寫在子類別建構子的第一行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524000" y="2667000"/>
            <a:ext cx="28797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super.</a:t>
            </a:r>
            <a:r>
              <a:rPr kumimoji="1" lang="zh-TW" altLang="en-US">
                <a:latin typeface="Arial" charset="0"/>
                <a:ea typeface="新細明體" pitchFamily="18" charset="-120"/>
              </a:rPr>
              <a:t>成員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17E298F-AEF7-4EDB-9AD7-D7427C728D34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this &amp;&amp; super Example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92075" y="1295400"/>
            <a:ext cx="8912225" cy="515778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2200" b="1">
                <a:ea typeface="新細明體" pitchFamily="18" charset="-120"/>
              </a:rPr>
              <a:t>class Bird {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int legs ;   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public Bird()   {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2200" b="1">
                <a:ea typeface="新細明體" pitchFamily="18" charset="-120"/>
              </a:rPr>
              <a:t>	public Bird(int inputleg)   {   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	legs = </a:t>
            </a:r>
            <a:r>
              <a:rPr kumimoji="1" lang="en-US" altLang="zh-TW" b="1">
                <a:ea typeface="新細明體" pitchFamily="18" charset="-120"/>
              </a:rPr>
              <a:t>inputleg</a:t>
            </a:r>
            <a:r>
              <a:rPr kumimoji="1" lang="en-US" altLang="zh-TW" sz="2200" b="1">
                <a:ea typeface="新細明體" pitchFamily="18" charset="-120"/>
              </a:rPr>
              <a:t>;   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    System.out.println("This animal has " + legs + " legs.");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}   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public void eat(int i)   {   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      System.out.println("Eating " + i + "Kg " + "food everyday");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}     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public void move(int i)   {   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       System.out.println("Flying speed: " + i + "km/per hour");   </a:t>
            </a:r>
            <a:br>
              <a:rPr kumimoji="1" lang="en-US" altLang="zh-TW" sz="2200" b="1">
                <a:ea typeface="新細明體" pitchFamily="18" charset="-120"/>
              </a:rPr>
            </a:br>
            <a:r>
              <a:rPr kumimoji="1" lang="en-US" altLang="zh-TW" sz="2200" b="1">
                <a:ea typeface="新細明體" pitchFamily="18" charset="-120"/>
              </a:rPr>
              <a:t>}       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2200" b="1">
                <a:ea typeface="新細明體" pitchFamily="18" charset="-120"/>
              </a:rPr>
              <a:t>}</a:t>
            </a:r>
            <a:r>
              <a:rPr kumimoji="1" lang="en-US" altLang="zh-TW" sz="2200"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90BC914-B004-4B8A-8B63-1DE5F9FCC965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類別與物件</a:t>
            </a:r>
          </a:p>
        </p:txBody>
      </p:sp>
      <p:pic>
        <p:nvPicPr>
          <p:cNvPr id="413699" name="Picture 3" descr="con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4608513" cy="2616200"/>
          </a:xfrm>
          <a:prstGeom prst="rect">
            <a:avLst/>
          </a:prstGeom>
          <a:noFill/>
        </p:spPr>
      </p:pic>
      <p:pic>
        <p:nvPicPr>
          <p:cNvPr id="413700" name="Picture 4" descr="con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368800"/>
            <a:ext cx="7416800" cy="2444750"/>
          </a:xfrm>
          <a:prstGeom prst="rect">
            <a:avLst/>
          </a:prstGeom>
          <a:noFill/>
        </p:spPr>
      </p:pic>
      <p:sp>
        <p:nvSpPr>
          <p:cNvPr id="413701" name="AutoShape 5"/>
          <p:cNvSpPr>
            <a:spLocks noChangeArrowheads="1"/>
          </p:cNvSpPr>
          <p:nvPr/>
        </p:nvSpPr>
        <p:spPr bwMode="auto">
          <a:xfrm rot="2225570">
            <a:off x="3124200" y="3581400"/>
            <a:ext cx="485775" cy="1047750"/>
          </a:xfrm>
          <a:prstGeom prst="downArrow">
            <a:avLst>
              <a:gd name="adj1" fmla="val 16972"/>
              <a:gd name="adj2" fmla="val 4322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3702" name="AutoShape 6"/>
          <p:cNvSpPr>
            <a:spLocks noChangeArrowheads="1"/>
          </p:cNvSpPr>
          <p:nvPr/>
        </p:nvSpPr>
        <p:spPr bwMode="auto">
          <a:xfrm rot="2225570">
            <a:off x="6248400" y="3505200"/>
            <a:ext cx="485775" cy="1047750"/>
          </a:xfrm>
          <a:prstGeom prst="downArrow">
            <a:avLst>
              <a:gd name="adj1" fmla="val 16972"/>
              <a:gd name="adj2" fmla="val 4322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1640F01-455C-43E1-B811-5E6960EEA299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Example</a:t>
            </a: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76200" y="1219200"/>
            <a:ext cx="9048750" cy="5457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ea typeface="新細明體" pitchFamily="18" charset="-120"/>
              </a:rPr>
              <a:t>class Livestock extends Bird {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double life;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public Livestock(double i)   {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super(2); //</a:t>
            </a:r>
            <a:r>
              <a:rPr kumimoji="1" lang="zh-TW" altLang="en-US" sz="1800" b="1">
                <a:ea typeface="新細明體" pitchFamily="18" charset="-120"/>
              </a:rPr>
              <a:t>必須為第一列</a:t>
            </a:r>
            <a:r>
              <a:rPr kumimoji="1" lang="en-US" altLang="zh-TW" sz="1800" b="1">
                <a:ea typeface="新細明體" pitchFamily="18" charset="-120"/>
              </a:rPr>
              <a:t>,</a:t>
            </a:r>
            <a:r>
              <a:rPr kumimoji="1" lang="zh-TW" altLang="en-US" sz="1800" b="1">
                <a:ea typeface="新細明體" pitchFamily="18" charset="-120"/>
              </a:rPr>
              <a:t>否則編譯失敗     </a:t>
            </a:r>
            <a:br>
              <a:rPr kumimoji="1" lang="zh-TW" altLang="en-US" sz="1800" b="1">
                <a:ea typeface="新細明體" pitchFamily="18" charset="-120"/>
              </a:rPr>
            </a:br>
            <a:r>
              <a:rPr kumimoji="1" lang="zh-TW" altLang="en-US" sz="1800" b="1">
                <a:ea typeface="新細明體" pitchFamily="18" charset="-120"/>
              </a:rPr>
              <a:t>	</a:t>
            </a:r>
            <a:r>
              <a:rPr kumimoji="1" lang="en-US" altLang="zh-TW" sz="1800" b="1">
                <a:ea typeface="新細明體" pitchFamily="18" charset="-120"/>
              </a:rPr>
              <a:t>life = i;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System.out.println("This animal only has a " + life + "-year life.");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this.eat(5); //this</a:t>
            </a:r>
            <a:r>
              <a:rPr kumimoji="1" lang="zh-TW" altLang="en-US" sz="1800" b="1">
                <a:ea typeface="新細明體" pitchFamily="18" charset="-120"/>
              </a:rPr>
              <a:t>會參照到本身</a:t>
            </a:r>
            <a:r>
              <a:rPr kumimoji="1" lang="en-US" altLang="zh-TW" sz="1800" b="1">
                <a:ea typeface="新細明體" pitchFamily="18" charset="-120"/>
              </a:rPr>
              <a:t>class</a:t>
            </a:r>
            <a:r>
              <a:rPr kumimoji="1" lang="zh-TW" altLang="en-US" sz="1800" b="1">
                <a:ea typeface="新細明體" pitchFamily="18" charset="-120"/>
              </a:rPr>
              <a:t>的</a:t>
            </a:r>
            <a:r>
              <a:rPr kumimoji="1" lang="en-US" altLang="zh-TW" sz="1800" b="1">
                <a:ea typeface="新細明體" pitchFamily="18" charset="-120"/>
              </a:rPr>
              <a:t>attribute, method, </a:t>
            </a:r>
            <a:r>
              <a:rPr kumimoji="1" lang="zh-TW" altLang="en-US" sz="1800" b="1">
                <a:ea typeface="新細明體" pitchFamily="18" charset="-120"/>
              </a:rPr>
              <a:t>或</a:t>
            </a:r>
            <a:r>
              <a:rPr kumimoji="1" lang="en-US" altLang="zh-TW" sz="1800" b="1">
                <a:ea typeface="新細明體" pitchFamily="18" charset="-120"/>
              </a:rPr>
              <a:t>constructor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this.move(5);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     this.move("Flying", 50);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super.move(80);  //super</a:t>
            </a:r>
            <a:r>
              <a:rPr kumimoji="1" lang="zh-TW" altLang="en-US" sz="1800" b="1">
                <a:ea typeface="新細明體" pitchFamily="18" charset="-120"/>
              </a:rPr>
              <a:t>會參照到</a:t>
            </a:r>
            <a:r>
              <a:rPr kumimoji="1" lang="en-US" altLang="zh-TW" sz="1800" b="1">
                <a:ea typeface="新細明體" pitchFamily="18" charset="-120"/>
              </a:rPr>
              <a:t>parent class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}   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public Livestock(){}   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public void move(int i) //overriding parent class,</a:t>
            </a:r>
            <a:r>
              <a:rPr kumimoji="1" lang="zh-TW" altLang="en-US" sz="1800" b="1">
                <a:ea typeface="新細明體" pitchFamily="18" charset="-120"/>
              </a:rPr>
              <a:t>繼承時才會出現   </a:t>
            </a:r>
            <a:r>
              <a:rPr kumimoji="1" lang="en-US" altLang="zh-TW" sz="1800" b="1">
                <a:ea typeface="新細明體" pitchFamily="18" charset="-120"/>
              </a:rPr>
              <a:t>{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System.out.println("Running speed: " + i + "km/per hour");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}   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public void move(String s, int i) //method overloading   {   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	System.out.println(s + " speed: " + i + "km/per hour");   </a:t>
            </a:r>
            <a:br>
              <a:rPr kumimoji="1" lang="en-US" altLang="zh-TW" sz="1800" b="1">
                <a:ea typeface="新細明體" pitchFamily="18" charset="-120"/>
              </a:rPr>
            </a:br>
            <a:r>
              <a:rPr kumimoji="1" lang="en-US" altLang="zh-TW" sz="1800" b="1">
                <a:ea typeface="新細明體" pitchFamily="18" charset="-120"/>
              </a:rPr>
              <a:t>}    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ea typeface="新細明體" pitchFamily="18" charset="-120"/>
              </a:rPr>
              <a:t>} </a:t>
            </a:r>
            <a:r>
              <a:rPr kumimoji="1" lang="en-US" altLang="zh-TW" sz="1800">
                <a:ea typeface="新細明體" pitchFamily="18" charset="-120"/>
              </a:rPr>
              <a:t> </a:t>
            </a: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5008563" y="19050"/>
            <a:ext cx="4135437" cy="2014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800" b="1">
                <a:ea typeface="新細明體" pitchFamily="18" charset="-120"/>
              </a:rPr>
              <a:t>public class test</a:t>
            </a:r>
          </a:p>
          <a:p>
            <a:r>
              <a:rPr lang="en-US" altLang="zh-TW" sz="1800" b="1">
                <a:ea typeface="新細明體" pitchFamily="18" charset="-120"/>
              </a:rPr>
              <a:t>{</a:t>
            </a:r>
          </a:p>
          <a:p>
            <a:r>
              <a:rPr lang="en-US" altLang="zh-TW" sz="1800" b="1">
                <a:ea typeface="新細明體" pitchFamily="18" charset="-120"/>
              </a:rPr>
              <a:t>  public static void main(String argv[])</a:t>
            </a:r>
          </a:p>
          <a:p>
            <a:r>
              <a:rPr lang="en-US" altLang="zh-TW" sz="1800" b="1">
                <a:ea typeface="新細明體" pitchFamily="18" charset="-120"/>
              </a:rPr>
              <a:t>  {</a:t>
            </a:r>
          </a:p>
          <a:p>
            <a:r>
              <a:rPr lang="en-US" altLang="zh-TW" sz="1800" b="1">
                <a:ea typeface="新細明體" pitchFamily="18" charset="-120"/>
              </a:rPr>
              <a:t>    Livestock chicken = new Livestock(1);</a:t>
            </a:r>
          </a:p>
          <a:p>
            <a:r>
              <a:rPr lang="en-US" altLang="zh-TW" sz="1800" b="1">
                <a:ea typeface="新細明體" pitchFamily="18" charset="-120"/>
              </a:rPr>
              <a:t>  }</a:t>
            </a:r>
          </a:p>
          <a:p>
            <a:r>
              <a:rPr lang="en-US" altLang="zh-TW" sz="1800" b="1">
                <a:ea typeface="新細明體" pitchFamily="18" charset="-120"/>
              </a:rPr>
              <a:t>}//test.java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E2E481F-F212-45BB-A2B5-072D01C77D08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this &amp;&amp; super Example</a:t>
            </a:r>
          </a:p>
        </p:txBody>
      </p:sp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92075" y="1295400"/>
            <a:ext cx="8912225" cy="44561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public class Flower 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int petalCount = 0;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String s = new String("null"); //String=“null”;</a:t>
            </a:r>
          </a:p>
          <a:p>
            <a:pPr marL="609600" indent="-609600"/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Flower(int petals) 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		 petalCount = petals;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 		System.out.println("petalCount= "+ petalCount);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}</a:t>
            </a:r>
          </a:p>
          <a:p>
            <a:pPr marL="609600" indent="-609600"/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Flower(String ss) 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		 System.out.println( "s=" + ss);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 		s = ss;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	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C97A2E3-BCAC-49B7-BCDB-0A274F9BF8F0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this &amp;&amp; super Example</a:t>
            </a:r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92075" y="1295400"/>
            <a:ext cx="8912225" cy="50450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Flower(String s, int petals) 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this(petals);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//this(s); // Can't call two this()!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this.s = s; 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System.out.println("String &amp; int args");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Flower() 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		 this("hi", 47);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System.out.println("default constructor (no args)");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void print() 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//this(11); // Not inside non-constructor!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		 System.out.println("petalCount = " + petalCount + " s = "+ s);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	public static void main(String[] args) 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Flower x = new Flower();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  		x.print();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41D80BE-5E2D-4502-8528-47D16E1723F8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物件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vs.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類別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7675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類別代表物件的藍圖，物件是真實存在可以使用的物體。</a:t>
            </a:r>
          </a:p>
          <a:p>
            <a:r>
              <a:rPr lang="zh-TW" altLang="en-US">
                <a:ea typeface="標楷體" pitchFamily="65" charset="-120"/>
              </a:rPr>
              <a:t>在軟體的世界中，軟體的物件已是模型化真實世界的物件或概念，所以物件這個名詞有時候會拿來對應到類別與實體。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3108DCA-2F1F-40F4-A943-898A5F7150F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類別程式碼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54800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Person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String </a:t>
            </a:r>
            <a:r>
              <a:rPr kumimoji="1" lang="en-US" altLang="zh-TW" sz="1600" b="1" dirty="0" err="1">
                <a:latin typeface="Tahoma" pitchFamily="34" charset="0"/>
                <a:ea typeface="新細明體" pitchFamily="18" charset="-120"/>
              </a:rPr>
              <a:t>m_name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boolean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m_gender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name(){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System.out.print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(“</a:t>
            </a:r>
            <a:r>
              <a:rPr kumimoji="1" lang="zh-TW" altLang="en-US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姓名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--&gt;”+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m_name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gender(){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System.out.print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(“</a:t>
            </a:r>
            <a:r>
              <a:rPr kumimoji="1" lang="zh-TW" altLang="en-US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性別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--&gt;”+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m_gender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); 	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 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name(String  name){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m_name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=name;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 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gender(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boolean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gender){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m_gender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=gender;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2E3E0B6-C93E-40B6-BD69-720BCC65EACC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類別程式碼</a:t>
            </a:r>
          </a:p>
        </p:txBody>
      </p:sp>
      <p:sp>
        <p:nvSpPr>
          <p:cNvPr id="498691" name="Text Box 3"/>
          <p:cNvSpPr txBox="1">
            <a:spLocks noChangeArrowheads="1"/>
          </p:cNvSpPr>
          <p:nvPr/>
        </p:nvSpPr>
        <p:spPr bwMode="auto">
          <a:xfrm>
            <a:off x="755650" y="1778000"/>
            <a:ext cx="7561263" cy="32797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App{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	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static </a:t>
            </a:r>
            <a:r>
              <a:rPr kumimoji="1" lang="en-US" altLang="zh-TW" sz="1600" b="1" dirty="0" smtClean="0">
                <a:solidFill>
                  <a:srgbClr val="7F0055"/>
                </a:solidFill>
                <a:latin typeface="Tahoma" pitchFamily="34" charset="0"/>
                <a:ea typeface="新細明體" pitchFamily="18" charset="-120"/>
              </a:rPr>
              <a:t>void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main(String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argv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[]){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Person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myPerson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=new Person();</a:t>
            </a:r>
            <a:endParaRPr kumimoji="1" lang="zh-TW" altLang="en-US" sz="1600" b="1" dirty="0">
              <a:solidFill>
                <a:srgbClr val="000000"/>
              </a:solidFill>
              <a:latin typeface="Tahoma" pitchFamily="34" charset="0"/>
              <a:ea typeface="新細明體" pitchFamily="18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myPerson.name(“john”);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myPerson.gender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(true);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	myPerson.name();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       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myPerson.gender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D65E85C-5A05-438D-8EB3-E0B1851486B2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153400" cy="1143000"/>
          </a:xfrm>
        </p:spPr>
        <p:txBody>
          <a:bodyPr anchor="b"/>
          <a:lstStyle/>
          <a:p>
            <a:r>
              <a:rPr lang="zh-TW" altLang="en-US" b="1">
                <a:ea typeface="標楷體" pitchFamily="65" charset="-120"/>
              </a:rPr>
              <a:t>設定資料的存取性</a:t>
            </a:r>
            <a:endParaRPr lang="en-US" altLang="zh-TW" b="1">
              <a:ea typeface="新細明體" pitchFamily="18" charset="-120"/>
            </a:endParaRPr>
          </a:p>
        </p:txBody>
      </p:sp>
      <p:graphicFrame>
        <p:nvGraphicFramePr>
          <p:cNvPr id="17618" name="Group 210"/>
          <p:cNvGraphicFramePr>
            <a:graphicFrameLocks noGrp="1"/>
          </p:cNvGraphicFramePr>
          <p:nvPr>
            <p:ph idx="4294967295"/>
          </p:nvPr>
        </p:nvGraphicFramePr>
        <p:xfrm>
          <a:off x="533400" y="1600200"/>
          <a:ext cx="8140700" cy="4699002"/>
        </p:xfrm>
        <a:graphic>
          <a:graphicData uri="http://schemas.openxmlformats.org/drawingml/2006/table">
            <a:tbl>
              <a:tblPr/>
              <a:tblGrid>
                <a:gridCol w="2581275"/>
                <a:gridCol w="1389063"/>
                <a:gridCol w="1390650"/>
                <a:gridCol w="1390650"/>
                <a:gridCol w="1389062"/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位置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private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無修飾</a:t>
                      </a:r>
                      <a:b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</a:b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字元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protected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public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同一套件中的子類別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同一套件，但不是子類別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不同套件的子類別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之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instance)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不同套件，也不是子類別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E95F129-0845-421B-A610-924EE7EB5AE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9971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建構子（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Constructor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499715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建構子在物件建立時執行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在建構子中初始化（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Initialize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）相關成員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建構子的名稱必需和類別的名稱相同，建構子可以有傳入的參數，但不能自訂回傳的型態 。</a:t>
            </a:r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1676400" y="3886200"/>
            <a:ext cx="6013450" cy="1920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class Vehicle{			//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定義的類別</a:t>
            </a:r>
          </a:p>
          <a:p>
            <a:pPr eaLnBrk="1" hangingPunct="1"/>
            <a:r>
              <a:rPr kumimoji="1" lang="zh-TW" altLang="en-US" sz="2000"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private int wheel;	//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定義一個實體變數</a:t>
            </a:r>
          </a:p>
          <a:p>
            <a:pPr eaLnBrk="1" hangingPunct="1"/>
            <a:r>
              <a:rPr kumimoji="1" lang="zh-TW" altLang="en-US" sz="2000"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public Vehicle(){		//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類別的建構子</a:t>
            </a:r>
          </a:p>
          <a:p>
            <a:pPr eaLnBrk="1" hangingPunct="1"/>
            <a:r>
              <a:rPr kumimoji="1" lang="zh-TW" altLang="en-US" sz="2000">
                <a:latin typeface="Arial" charset="0"/>
                <a:ea typeface="新細明體" pitchFamily="18" charset="-120"/>
              </a:rPr>
              <a:t>		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wheel = 4;</a:t>
            </a:r>
          </a:p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	}</a:t>
            </a:r>
          </a:p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194418E-43DC-4D49-AEFA-B43BCC72C9B9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 b="1">
                <a:ea typeface="標楷體" pitchFamily="65" charset="-120"/>
              </a:rPr>
              <a:t>參數化的建構子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700">
                <a:ea typeface="標楷體" pitchFamily="65" charset="-120"/>
              </a:rPr>
              <a:t>類別可以定義多個建構子，每一個建構子的參數型別或參數數量不同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1403350" y="2590800"/>
            <a:ext cx="6321425" cy="2835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class Vehicle{		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定義的類別</a:t>
            </a:r>
          </a:p>
          <a:p>
            <a:pPr eaLnBrk="1" hangingPunct="1"/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private int wheel;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定義一個實體變數</a:t>
            </a:r>
          </a:p>
          <a:p>
            <a:pPr eaLnBrk="1" hangingPunct="1"/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Vehicle(){	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類別的建構子</a:t>
            </a:r>
          </a:p>
          <a:p>
            <a:pPr eaLnBrk="1" hangingPunct="1"/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wheel = 4;</a:t>
            </a:r>
          </a:p>
          <a:p>
            <a:pPr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            }</a:t>
            </a:r>
          </a:p>
          <a:p>
            <a:pPr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	Vehicle(int n){	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定義有參數的建構子</a:t>
            </a:r>
          </a:p>
          <a:p>
            <a:pPr eaLnBrk="1" hangingPunct="1"/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wheel = n;</a:t>
            </a:r>
          </a:p>
          <a:p>
            <a:pPr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           }	</a:t>
            </a:r>
          </a:p>
          <a:p>
            <a:pPr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434975" y="5394325"/>
            <a:ext cx="8251825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Vehicle newCar1 = new Vehicle();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實體化一個類別</a:t>
            </a:r>
          </a:p>
          <a:p>
            <a:pPr marL="342900" indent="-342900" eaLnBrk="1" hangingPunct="1"/>
            <a:r>
              <a:rPr kumimoji="1" lang="en-US" altLang="zh-TW" sz="2000">
                <a:latin typeface="Tahoma" pitchFamily="34" charset="0"/>
                <a:ea typeface="新細明體" pitchFamily="18" charset="-120"/>
              </a:rPr>
              <a:t>Vehicle newCar2 = new Vehicle(6);	//</a:t>
            </a:r>
            <a:r>
              <a:rPr kumimoji="1" lang="zh-TW" altLang="en-US" sz="2000">
                <a:latin typeface="Tahoma" pitchFamily="34" charset="0"/>
                <a:ea typeface="新細明體" pitchFamily="18" charset="-120"/>
              </a:rPr>
              <a:t>實體化一個類別，並傳入參數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esta">
  <a:themeElements>
    <a:clrScheme name="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esta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1022</TotalTime>
  <Words>1387</Words>
  <Application>Microsoft PowerPoint</Application>
  <PresentationFormat>如螢幕大小 (4:3)</PresentationFormat>
  <Paragraphs>316</Paragraphs>
  <Slides>32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4" baseType="lpstr">
      <vt:lpstr>sebesta</vt:lpstr>
      <vt:lpstr>文件</vt:lpstr>
      <vt:lpstr>Course Introduction</vt:lpstr>
      <vt:lpstr>軟體中的類別 (Class)</vt:lpstr>
      <vt:lpstr>類別與物件</vt:lpstr>
      <vt:lpstr>物件 vs. 類別 </vt:lpstr>
      <vt:lpstr>類別程式碼</vt:lpstr>
      <vt:lpstr>類別程式碼</vt:lpstr>
      <vt:lpstr>設定資料的存取性</vt:lpstr>
      <vt:lpstr>建構子（Constructor） </vt:lpstr>
      <vt:lpstr>參數化的建構子 </vt:lpstr>
      <vt:lpstr>模組化 (Modularity)</vt:lpstr>
      <vt:lpstr>資訊隱藏 (Information hiding)</vt:lpstr>
      <vt:lpstr>訊息（Message）觀念</vt:lpstr>
      <vt:lpstr>訊息 (Message)</vt:lpstr>
      <vt:lpstr>訊息（Message）觀念-循序操作</vt:lpstr>
      <vt:lpstr>訊息（Message）過載</vt:lpstr>
      <vt:lpstr>訊息（Message）多形</vt:lpstr>
      <vt:lpstr>Polymorphism</vt:lpstr>
      <vt:lpstr>類別（Class）繼承</vt:lpstr>
      <vt:lpstr>繼承的目的</vt:lpstr>
      <vt:lpstr>類別程式碼</vt:lpstr>
      <vt:lpstr>類別程式碼</vt:lpstr>
      <vt:lpstr>類別程式碼</vt:lpstr>
      <vt:lpstr>建立資料存取的方法 </vt:lpstr>
      <vt:lpstr>類別成員的覆寫 (Override) </vt:lpstr>
      <vt:lpstr>物件的多型的重要性 </vt:lpstr>
      <vt:lpstr>this、super與遮蔽效應 </vt:lpstr>
      <vt:lpstr>this、super與遮蔽效應</vt:lpstr>
      <vt:lpstr>super</vt:lpstr>
      <vt:lpstr>this &amp;&amp; super Example</vt:lpstr>
      <vt:lpstr>Example</vt:lpstr>
      <vt:lpstr>this &amp;&amp; super Example</vt:lpstr>
      <vt:lpstr>this &amp;&amp; super Example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101</cp:revision>
  <dcterms:created xsi:type="dcterms:W3CDTF">2003-08-01T12:29:19Z</dcterms:created>
  <dcterms:modified xsi:type="dcterms:W3CDTF">2009-03-07T03:26:01Z</dcterms:modified>
</cp:coreProperties>
</file>