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46"/>
  </p:notesMasterIdLst>
  <p:sldIdLst>
    <p:sldId id="345" r:id="rId2"/>
    <p:sldId id="434" r:id="rId3"/>
    <p:sldId id="356" r:id="rId4"/>
    <p:sldId id="431" r:id="rId5"/>
    <p:sldId id="432" r:id="rId6"/>
    <p:sldId id="360" r:id="rId7"/>
    <p:sldId id="433" r:id="rId8"/>
    <p:sldId id="435" r:id="rId9"/>
    <p:sldId id="374" r:id="rId10"/>
    <p:sldId id="411" r:id="rId11"/>
    <p:sldId id="412" r:id="rId12"/>
    <p:sldId id="416" r:id="rId13"/>
    <p:sldId id="376" r:id="rId14"/>
    <p:sldId id="415" r:id="rId15"/>
    <p:sldId id="379" r:id="rId16"/>
    <p:sldId id="417" r:id="rId17"/>
    <p:sldId id="380" r:id="rId18"/>
    <p:sldId id="381" r:id="rId19"/>
    <p:sldId id="429" r:id="rId20"/>
    <p:sldId id="430" r:id="rId21"/>
    <p:sldId id="382" r:id="rId22"/>
    <p:sldId id="418" r:id="rId23"/>
    <p:sldId id="419" r:id="rId24"/>
    <p:sldId id="383" r:id="rId25"/>
    <p:sldId id="384" r:id="rId26"/>
    <p:sldId id="420" r:id="rId27"/>
    <p:sldId id="421" r:id="rId28"/>
    <p:sldId id="422" r:id="rId29"/>
    <p:sldId id="388" r:id="rId30"/>
    <p:sldId id="424" r:id="rId31"/>
    <p:sldId id="425" r:id="rId32"/>
    <p:sldId id="423" r:id="rId33"/>
    <p:sldId id="426" r:id="rId34"/>
    <p:sldId id="392" r:id="rId35"/>
    <p:sldId id="436" r:id="rId36"/>
    <p:sldId id="437" r:id="rId37"/>
    <p:sldId id="438" r:id="rId38"/>
    <p:sldId id="439" r:id="rId39"/>
    <p:sldId id="440" r:id="rId40"/>
    <p:sldId id="441" r:id="rId41"/>
    <p:sldId id="442" r:id="rId42"/>
    <p:sldId id="443" r:id="rId43"/>
    <p:sldId id="444" r:id="rId44"/>
    <p:sldId id="408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big5"/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379" autoAdjust="0"/>
    <p:restoredTop sz="94698" autoAdjust="0"/>
  </p:normalViewPr>
  <p:slideViewPr>
    <p:cSldViewPr>
      <p:cViewPr>
        <p:scale>
          <a:sx n="60" d="100"/>
          <a:sy n="60" d="100"/>
        </p:scale>
        <p:origin x="-1404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9AB6A5-0F70-4855-9B2E-0E1B85F6205C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E95D43D5-B531-4344-9FEE-FF40628263B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7EF84A6D-D295-4008-80C3-DF5501147E7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24650" y="381000"/>
            <a:ext cx="2038350" cy="5791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5962650" cy="5791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6E320FE0-99B1-47FF-8D5D-5D7C6F6F12B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CBD25374-93AE-4627-938B-54F0426091C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651A2AE1-C0DA-4617-88C5-0F5D3A3D8C5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84CA20D2-D618-4129-AD61-AA43B498972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0F173D87-8598-462C-B616-FF0FCF379F3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C3A9852F-8DD6-4B68-8409-DE8FF44B7F3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350DAC82-F30F-4596-88BA-172640208FF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58D31613-040C-4E57-B6B6-AEBABF359E0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133A9495-1B74-4592-86B8-E1AFA8D3633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A9A9A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ea typeface="新細明體" pitchFamily="18" charset="-120"/>
              </a:defRPr>
            </a:lvl1pPr>
          </a:lstStyle>
          <a:p>
            <a:r>
              <a:rPr lang="en-US" altLang="zh-TW"/>
              <a:t>1-</a:t>
            </a:r>
            <a:fld id="{5DD3F17F-1635-484F-8F5C-EDD0CF3601B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609600" y="1524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>
            <a:off x="609600" y="1219200"/>
            <a:ext cx="8153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0000CC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100">
          <a:solidFill>
            <a:srgbClr val="0000CC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0000CC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docs/books/tutorial/java/concepts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2se/1.4.2/docs/api/java/lang/Object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TW">
                <a:ea typeface="新細明體" pitchFamily="18" charset="-120"/>
              </a:rPr>
              <a:t>Course Introduction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CLASS III</a:t>
            </a:r>
            <a:endParaRPr lang="zh-TW" altLang="en-US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E5BC9FDB-1450-4054-9FA8-658B727DDF8C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Final Example</a:t>
            </a:r>
          </a:p>
        </p:txBody>
      </p:sp>
      <p:sp>
        <p:nvSpPr>
          <p:cNvPr id="545796" name="Text Box 4"/>
          <p:cNvSpPr txBox="1">
            <a:spLocks noChangeArrowheads="1"/>
          </p:cNvSpPr>
          <p:nvPr/>
        </p:nvSpPr>
        <p:spPr bwMode="auto">
          <a:xfrm>
            <a:off x="685800" y="1371600"/>
            <a:ext cx="7561263" cy="19272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public class ConstantData{</a:t>
            </a: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      public static void main(String[] args){</a:t>
            </a: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       		</a:t>
            </a:r>
            <a:r>
              <a:rPr kumimoji="1" lang="en-US" altLang="zh-TW" b="1">
                <a:solidFill>
                  <a:srgbClr val="FF0000"/>
                </a:solidFill>
                <a:ea typeface="新細明體" pitchFamily="18" charset="-120"/>
              </a:rPr>
              <a:t>final</a:t>
            </a:r>
            <a:r>
              <a:rPr kumimoji="1" lang="en-US" altLang="zh-TW" b="1">
                <a:ea typeface="新細明體" pitchFamily="18" charset="-120"/>
              </a:rPr>
              <a:t> int constantInteger=10;</a:t>
            </a: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            constantInteger=12;  //error, can not assign!!</a:t>
            </a:r>
            <a:endParaRPr kumimoji="1" lang="zh-TW" altLang="en-US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}</a:t>
            </a:r>
          </a:p>
        </p:txBody>
      </p:sp>
      <p:sp>
        <p:nvSpPr>
          <p:cNvPr id="545797" name="Text Box 5"/>
          <p:cNvSpPr txBox="1">
            <a:spLocks noChangeArrowheads="1"/>
          </p:cNvSpPr>
          <p:nvPr/>
        </p:nvSpPr>
        <p:spPr bwMode="auto">
          <a:xfrm>
            <a:off x="685800" y="3429000"/>
            <a:ext cx="7561263" cy="19272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public class </a:t>
            </a:r>
            <a:r>
              <a:rPr kumimoji="1" lang="en-US" altLang="zh-TW" b="1" dirty="0" err="1">
                <a:ea typeface="新細明體" pitchFamily="18" charset="-120"/>
              </a:rPr>
              <a:t>ConstantReference</a:t>
            </a:r>
            <a:r>
              <a:rPr kumimoji="1" lang="en-US" altLang="zh-TW" b="1" dirty="0">
                <a:ea typeface="新細明體" pitchFamily="18" charset="-120"/>
              </a:rPr>
              <a:t>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public static void main(String[] </a:t>
            </a:r>
            <a:r>
              <a:rPr kumimoji="1" lang="en-US" altLang="zh-TW" b="1" dirty="0" err="1">
                <a:ea typeface="新細明體" pitchFamily="18" charset="-120"/>
              </a:rPr>
              <a:t>args</a:t>
            </a:r>
            <a:r>
              <a:rPr kumimoji="1" lang="en-US" altLang="zh-TW" b="1" dirty="0">
                <a:ea typeface="新細明體" pitchFamily="18" charset="-120"/>
              </a:rPr>
              <a:t>){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		</a:t>
            </a:r>
            <a:r>
              <a:rPr kumimoji="1" lang="en-US" altLang="zh-TW" b="1" dirty="0">
                <a:solidFill>
                  <a:srgbClr val="FF0000"/>
                </a:solidFill>
                <a:ea typeface="新細明體" pitchFamily="18" charset="-120"/>
              </a:rPr>
              <a:t>final </a:t>
            </a:r>
            <a:r>
              <a:rPr kumimoji="1" lang="en-US" altLang="zh-TW" b="1" dirty="0">
                <a:ea typeface="新細明體" pitchFamily="18" charset="-120"/>
              </a:rPr>
              <a:t> Student </a:t>
            </a:r>
            <a:r>
              <a:rPr kumimoji="1" lang="en-US" altLang="zh-TW" b="1" dirty="0" err="1" smtClean="0">
                <a:ea typeface="新細明體" pitchFamily="18" charset="-120"/>
              </a:rPr>
              <a:t>stuObj</a:t>
            </a:r>
            <a:r>
              <a:rPr kumimoji="1" lang="en-US" altLang="zh-TW" b="1" dirty="0" smtClean="0">
                <a:ea typeface="新細明體" pitchFamily="18" charset="-120"/>
              </a:rPr>
              <a:t>=new </a:t>
            </a:r>
            <a:r>
              <a:rPr kumimoji="1" lang="en-US" altLang="zh-TW" b="1" dirty="0">
                <a:ea typeface="新細明體" pitchFamily="18" charset="-120"/>
              </a:rPr>
              <a:t>Student</a:t>
            </a:r>
            <a:r>
              <a:rPr kumimoji="1" lang="en-US" altLang="zh-TW" b="1" dirty="0" smtClean="0">
                <a:ea typeface="新細明體" pitchFamily="18" charset="-120"/>
              </a:rPr>
              <a:t>(“John”);</a:t>
            </a:r>
            <a:endParaRPr kumimoji="1" lang="en-US" altLang="zh-TW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     </a:t>
            </a:r>
            <a:r>
              <a:rPr kumimoji="1" lang="en-US" altLang="zh-TW" b="1" dirty="0" err="1" smtClean="0">
                <a:ea typeface="新細明體" pitchFamily="18" charset="-120"/>
              </a:rPr>
              <a:t>stuObj.setName</a:t>
            </a:r>
            <a:r>
              <a:rPr kumimoji="1" lang="en-US" altLang="zh-TW" b="1" dirty="0" smtClean="0">
                <a:ea typeface="新細明體" pitchFamily="18" charset="-120"/>
              </a:rPr>
              <a:t>(“</a:t>
            </a:r>
            <a:r>
              <a:rPr kumimoji="1" lang="en-US" altLang="zh-TW" b="1" dirty="0" err="1" smtClean="0">
                <a:ea typeface="新細明體" pitchFamily="18" charset="-120"/>
              </a:rPr>
              <a:t>Yoshi</a:t>
            </a:r>
            <a:r>
              <a:rPr kumimoji="1" lang="en-US" altLang="zh-TW" b="1" dirty="0" smtClean="0">
                <a:ea typeface="新細明體" pitchFamily="18" charset="-120"/>
              </a:rPr>
              <a:t>”);  </a:t>
            </a:r>
            <a:r>
              <a:rPr kumimoji="1" lang="en-US" altLang="zh-TW" b="1" dirty="0">
                <a:ea typeface="新細明體" pitchFamily="18" charset="-120"/>
              </a:rPr>
              <a:t>//OK!!</a:t>
            </a:r>
            <a:endParaRPr kumimoji="1" lang="zh-TW" altLang="en-US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5602443F-A5B0-46A9-92B8-4C006305C219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54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Final Example</a:t>
            </a:r>
          </a:p>
        </p:txBody>
      </p:sp>
      <p:sp>
        <p:nvSpPr>
          <p:cNvPr id="546820" name="Text Box 4"/>
          <p:cNvSpPr txBox="1">
            <a:spLocks noChangeArrowheads="1"/>
          </p:cNvSpPr>
          <p:nvPr/>
        </p:nvSpPr>
        <p:spPr bwMode="auto">
          <a:xfrm>
            <a:off x="685800" y="1371600"/>
            <a:ext cx="7561263" cy="19272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public class </a:t>
            </a:r>
            <a:r>
              <a:rPr kumimoji="1" lang="en-US" altLang="zh-TW" b="1" dirty="0" err="1">
                <a:ea typeface="新細明體" pitchFamily="18" charset="-120"/>
              </a:rPr>
              <a:t>ConstantReference</a:t>
            </a:r>
            <a:r>
              <a:rPr kumimoji="1" lang="en-US" altLang="zh-TW" b="1" dirty="0">
                <a:ea typeface="新細明體" pitchFamily="18" charset="-120"/>
              </a:rPr>
              <a:t>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public static void main(String[] </a:t>
            </a:r>
            <a:r>
              <a:rPr kumimoji="1" lang="en-US" altLang="zh-TW" b="1" dirty="0" err="1">
                <a:ea typeface="新細明體" pitchFamily="18" charset="-120"/>
              </a:rPr>
              <a:t>args</a:t>
            </a:r>
            <a:r>
              <a:rPr kumimoji="1" lang="en-US" altLang="zh-TW" b="1" dirty="0">
                <a:ea typeface="新細明體" pitchFamily="18" charset="-120"/>
              </a:rPr>
              <a:t>){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		</a:t>
            </a:r>
            <a:r>
              <a:rPr kumimoji="1" lang="en-US" altLang="zh-TW" b="1" dirty="0">
                <a:solidFill>
                  <a:srgbClr val="FF0000"/>
                </a:solidFill>
                <a:ea typeface="新細明體" pitchFamily="18" charset="-120"/>
              </a:rPr>
              <a:t>final </a:t>
            </a:r>
            <a:r>
              <a:rPr kumimoji="1" lang="en-US" altLang="zh-TW" b="1" dirty="0">
                <a:ea typeface="新細明體" pitchFamily="18" charset="-120"/>
              </a:rPr>
              <a:t> Student </a:t>
            </a:r>
            <a:r>
              <a:rPr kumimoji="1" lang="en-US" altLang="zh-TW" b="1" dirty="0" err="1" smtClean="0">
                <a:ea typeface="新細明體" pitchFamily="18" charset="-120"/>
              </a:rPr>
              <a:t>stuObj</a:t>
            </a:r>
            <a:r>
              <a:rPr kumimoji="1" lang="en-US" altLang="zh-TW" b="1" dirty="0" smtClean="0">
                <a:ea typeface="新細明體" pitchFamily="18" charset="-120"/>
              </a:rPr>
              <a:t>=new </a:t>
            </a:r>
            <a:r>
              <a:rPr kumimoji="1" lang="en-US" altLang="zh-TW" b="1" dirty="0">
                <a:ea typeface="新細明體" pitchFamily="18" charset="-120"/>
              </a:rPr>
              <a:t>Student</a:t>
            </a:r>
            <a:r>
              <a:rPr kumimoji="1" lang="en-US" altLang="zh-TW" b="1" dirty="0" smtClean="0">
                <a:ea typeface="新細明體" pitchFamily="18" charset="-120"/>
              </a:rPr>
              <a:t>(“John”);</a:t>
            </a:r>
            <a:endParaRPr kumimoji="1" lang="en-US" altLang="zh-TW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     </a:t>
            </a:r>
            <a:r>
              <a:rPr kumimoji="1" lang="en-US" altLang="zh-TW" b="1" dirty="0" err="1" smtClean="0">
                <a:ea typeface="新細明體" pitchFamily="18" charset="-120"/>
              </a:rPr>
              <a:t>stuObj</a:t>
            </a:r>
            <a:r>
              <a:rPr kumimoji="1" lang="en-US" altLang="zh-TW" b="1" dirty="0" smtClean="0">
                <a:ea typeface="新細明體" pitchFamily="18" charset="-120"/>
              </a:rPr>
              <a:t> = </a:t>
            </a:r>
            <a:r>
              <a:rPr kumimoji="1" lang="en-US" altLang="zh-TW" b="1" dirty="0">
                <a:ea typeface="新細明體" pitchFamily="18" charset="-120"/>
              </a:rPr>
              <a:t>new student</a:t>
            </a:r>
            <a:r>
              <a:rPr kumimoji="1" lang="en-US" altLang="zh-TW" b="1" dirty="0" smtClean="0">
                <a:ea typeface="新細明體" pitchFamily="18" charset="-120"/>
              </a:rPr>
              <a:t>(“John”);  </a:t>
            </a:r>
            <a:r>
              <a:rPr kumimoji="1" lang="en-US" altLang="zh-TW" b="1" dirty="0">
                <a:ea typeface="新細明體" pitchFamily="18" charset="-120"/>
              </a:rPr>
              <a:t>//error!!</a:t>
            </a:r>
            <a:endParaRPr kumimoji="1" lang="zh-TW" altLang="en-US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}</a:t>
            </a:r>
          </a:p>
        </p:txBody>
      </p:sp>
      <p:sp>
        <p:nvSpPr>
          <p:cNvPr id="546821" name="AutoShape 5"/>
          <p:cNvSpPr>
            <a:spLocks noChangeArrowheads="1"/>
          </p:cNvSpPr>
          <p:nvPr/>
        </p:nvSpPr>
        <p:spPr bwMode="auto">
          <a:xfrm>
            <a:off x="762000" y="3657600"/>
            <a:ext cx="9144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6822" name="AutoShape 6"/>
          <p:cNvSpPr>
            <a:spLocks noChangeArrowheads="1"/>
          </p:cNvSpPr>
          <p:nvPr/>
        </p:nvSpPr>
        <p:spPr bwMode="auto">
          <a:xfrm>
            <a:off x="4953000" y="3581400"/>
            <a:ext cx="914400" cy="838200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6823" name="Line 7"/>
          <p:cNvSpPr>
            <a:spLocks noChangeShapeType="1"/>
          </p:cNvSpPr>
          <p:nvPr/>
        </p:nvSpPr>
        <p:spPr bwMode="auto">
          <a:xfrm>
            <a:off x="1066800" y="4267200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46825" name="Rectangle 9"/>
          <p:cNvSpPr>
            <a:spLocks noChangeArrowheads="1"/>
          </p:cNvSpPr>
          <p:nvPr/>
        </p:nvSpPr>
        <p:spPr bwMode="auto">
          <a:xfrm>
            <a:off x="6113463" y="3505200"/>
            <a:ext cx="20494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b="1">
                <a:ea typeface="新細明體" pitchFamily="18" charset="-120"/>
              </a:rPr>
              <a:t>Student Class </a:t>
            </a:r>
            <a:br>
              <a:rPr kumimoji="1" lang="en-US" altLang="zh-TW" b="1">
                <a:ea typeface="新細明體" pitchFamily="18" charset="-120"/>
              </a:rPr>
            </a:br>
            <a:r>
              <a:rPr kumimoji="1" lang="zh-TW" altLang="en-US" b="1">
                <a:ea typeface="新細明體" pitchFamily="18" charset="-120"/>
              </a:rPr>
              <a:t>某個</a:t>
            </a:r>
            <a:r>
              <a:rPr kumimoji="1" lang="en-US" altLang="zh-TW" b="1">
                <a:ea typeface="新細明體" pitchFamily="18" charset="-120"/>
              </a:rPr>
              <a:t>Instance</a:t>
            </a:r>
          </a:p>
        </p:txBody>
      </p:sp>
      <p:sp>
        <p:nvSpPr>
          <p:cNvPr id="546826" name="AutoShape 10"/>
          <p:cNvSpPr>
            <a:spLocks noChangeArrowheads="1"/>
          </p:cNvSpPr>
          <p:nvPr/>
        </p:nvSpPr>
        <p:spPr bwMode="auto">
          <a:xfrm>
            <a:off x="2667000" y="3124200"/>
            <a:ext cx="1600200" cy="9144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TW" b="1">
                <a:solidFill>
                  <a:srgbClr val="FF0000"/>
                </a:solidFill>
                <a:ea typeface="新細明體" pitchFamily="18" charset="-120"/>
              </a:rPr>
              <a:t>final</a:t>
            </a:r>
            <a:r>
              <a:rPr lang="zh-TW" altLang="en-US" b="1">
                <a:solidFill>
                  <a:srgbClr val="FF0000"/>
                </a:solidFill>
                <a:ea typeface="新細明體" pitchFamily="18" charset="-120"/>
              </a:rPr>
              <a:t>限制的對象</a:t>
            </a:r>
          </a:p>
        </p:txBody>
      </p:sp>
      <p:sp>
        <p:nvSpPr>
          <p:cNvPr id="546827" name="AutoShape 11"/>
          <p:cNvSpPr>
            <a:spLocks noChangeArrowheads="1"/>
          </p:cNvSpPr>
          <p:nvPr/>
        </p:nvSpPr>
        <p:spPr bwMode="auto">
          <a:xfrm>
            <a:off x="2895600" y="4572000"/>
            <a:ext cx="2133600" cy="990600"/>
          </a:xfrm>
          <a:prstGeom prst="wedgeRoundRectCallout">
            <a:avLst>
              <a:gd name="adj1" fmla="val 66222"/>
              <a:gd name="adj2" fmla="val -5817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zh-TW" altLang="en-US" b="1">
                <a:solidFill>
                  <a:srgbClr val="FF0000"/>
                </a:solidFill>
                <a:ea typeface="新細明體" pitchFamily="18" charset="-120"/>
              </a:rPr>
              <a:t>非</a:t>
            </a:r>
            <a:r>
              <a:rPr lang="en-US" altLang="zh-TW" b="1">
                <a:solidFill>
                  <a:srgbClr val="FF0000"/>
                </a:solidFill>
                <a:ea typeface="新細明體" pitchFamily="18" charset="-120"/>
              </a:rPr>
              <a:t>final</a:t>
            </a:r>
            <a:r>
              <a:rPr lang="zh-TW" altLang="en-US" b="1">
                <a:solidFill>
                  <a:srgbClr val="FF0000"/>
                </a:solidFill>
                <a:ea typeface="新細明體" pitchFamily="18" charset="-120"/>
              </a:rPr>
              <a:t>限制的對象</a:t>
            </a:r>
            <a:endParaRPr lang="en-US" altLang="zh-TW" b="1">
              <a:solidFill>
                <a:srgbClr val="FF0000"/>
              </a:solidFill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E6D99A26-E22B-461C-A7A8-07EFE6B8D792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Final Example</a:t>
            </a:r>
          </a:p>
        </p:txBody>
      </p:sp>
      <p:sp>
        <p:nvSpPr>
          <p:cNvPr id="550915" name="AutoShape 3"/>
          <p:cNvSpPr>
            <a:spLocks noChangeArrowheads="1"/>
          </p:cNvSpPr>
          <p:nvPr/>
        </p:nvSpPr>
        <p:spPr bwMode="auto">
          <a:xfrm>
            <a:off x="3962400" y="1371600"/>
            <a:ext cx="9144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>
                <a:ea typeface="新細明體" pitchFamily="18" charset="-120"/>
              </a:rPr>
              <a:t>物件</a:t>
            </a:r>
          </a:p>
        </p:txBody>
      </p:sp>
      <p:sp>
        <p:nvSpPr>
          <p:cNvPr id="550916" name="AutoShape 4"/>
          <p:cNvSpPr>
            <a:spLocks noChangeArrowheads="1"/>
          </p:cNvSpPr>
          <p:nvPr/>
        </p:nvSpPr>
        <p:spPr bwMode="auto">
          <a:xfrm>
            <a:off x="1905000" y="2362200"/>
            <a:ext cx="9144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>
                <a:ea typeface="新細明體" pitchFamily="18" charset="-120"/>
              </a:rPr>
              <a:t>生物</a:t>
            </a:r>
          </a:p>
        </p:txBody>
      </p:sp>
      <p:sp>
        <p:nvSpPr>
          <p:cNvPr id="550917" name="AutoShape 5"/>
          <p:cNvSpPr>
            <a:spLocks noChangeArrowheads="1"/>
          </p:cNvSpPr>
          <p:nvPr/>
        </p:nvSpPr>
        <p:spPr bwMode="auto">
          <a:xfrm>
            <a:off x="533400" y="3581400"/>
            <a:ext cx="914400" cy="838200"/>
          </a:xfrm>
          <a:prstGeom prst="cube">
            <a:avLst>
              <a:gd name="adj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>
                <a:ea typeface="新細明體" pitchFamily="18" charset="-120"/>
              </a:rPr>
              <a:t>動物</a:t>
            </a:r>
          </a:p>
        </p:txBody>
      </p:sp>
      <p:sp>
        <p:nvSpPr>
          <p:cNvPr id="550918" name="AutoShape 6"/>
          <p:cNvSpPr>
            <a:spLocks noChangeArrowheads="1"/>
          </p:cNvSpPr>
          <p:nvPr/>
        </p:nvSpPr>
        <p:spPr bwMode="auto">
          <a:xfrm>
            <a:off x="2895600" y="3581400"/>
            <a:ext cx="914400" cy="838200"/>
          </a:xfrm>
          <a:prstGeom prst="cube">
            <a:avLst>
              <a:gd name="adj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>
                <a:ea typeface="新細明體" pitchFamily="18" charset="-120"/>
              </a:rPr>
              <a:t>植物</a:t>
            </a:r>
          </a:p>
        </p:txBody>
      </p:sp>
      <p:cxnSp>
        <p:nvCxnSpPr>
          <p:cNvPr id="550919" name="AutoShape 7"/>
          <p:cNvCxnSpPr>
            <a:cxnSpLocks noChangeShapeType="1"/>
            <a:stCxn id="550917" idx="0"/>
            <a:endCxn id="550916" idx="2"/>
          </p:cNvCxnSpPr>
          <p:nvPr/>
        </p:nvCxnSpPr>
        <p:spPr bwMode="auto">
          <a:xfrm flipV="1">
            <a:off x="1095375" y="2886075"/>
            <a:ext cx="809625" cy="695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50920" name="AutoShape 8"/>
          <p:cNvCxnSpPr>
            <a:cxnSpLocks noChangeShapeType="1"/>
            <a:stCxn id="550918" idx="0"/>
            <a:endCxn id="550916" idx="4"/>
          </p:cNvCxnSpPr>
          <p:nvPr/>
        </p:nvCxnSpPr>
        <p:spPr bwMode="auto">
          <a:xfrm flipH="1" flipV="1">
            <a:off x="2609850" y="2886075"/>
            <a:ext cx="847725" cy="695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50921" name="AutoShape 9"/>
          <p:cNvCxnSpPr>
            <a:cxnSpLocks noChangeShapeType="1"/>
            <a:stCxn id="550916" idx="0"/>
            <a:endCxn id="550915" idx="2"/>
          </p:cNvCxnSpPr>
          <p:nvPr/>
        </p:nvCxnSpPr>
        <p:spPr bwMode="auto">
          <a:xfrm flipV="1">
            <a:off x="2466975" y="1895475"/>
            <a:ext cx="1495425" cy="466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50922" name="Rectangle 10"/>
          <p:cNvSpPr>
            <a:spLocks noChangeArrowheads="1"/>
          </p:cNvSpPr>
          <p:nvPr/>
        </p:nvSpPr>
        <p:spPr bwMode="auto">
          <a:xfrm>
            <a:off x="228600" y="4724400"/>
            <a:ext cx="16764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>
                <a:ea typeface="新細明體" pitchFamily="18" charset="-120"/>
              </a:rPr>
              <a:t>牛</a:t>
            </a:r>
          </a:p>
          <a:p>
            <a:pPr algn="ctr"/>
            <a:r>
              <a:rPr lang="zh-TW" altLang="en-US">
                <a:ea typeface="新細明體" pitchFamily="18" charset="-120"/>
              </a:rPr>
              <a:t>馬</a:t>
            </a:r>
          </a:p>
          <a:p>
            <a:pPr algn="ctr"/>
            <a:r>
              <a:rPr lang="zh-TW" altLang="en-US">
                <a:ea typeface="新細明體" pitchFamily="18" charset="-120"/>
              </a:rPr>
              <a:t>羊</a:t>
            </a:r>
          </a:p>
          <a:p>
            <a:pPr algn="ctr"/>
            <a:r>
              <a:rPr lang="zh-TW" altLang="en-US">
                <a:ea typeface="新細明體" pitchFamily="18" charset="-120"/>
              </a:rPr>
              <a:t>豬</a:t>
            </a:r>
          </a:p>
          <a:p>
            <a:pPr algn="ctr"/>
            <a:r>
              <a:rPr lang="zh-TW" altLang="en-US">
                <a:ea typeface="新細明體" pitchFamily="18" charset="-120"/>
              </a:rPr>
              <a:t>狗</a:t>
            </a:r>
          </a:p>
        </p:txBody>
      </p:sp>
      <p:sp>
        <p:nvSpPr>
          <p:cNvPr id="550923" name="Rectangle 11"/>
          <p:cNvSpPr>
            <a:spLocks noChangeArrowheads="1"/>
          </p:cNvSpPr>
          <p:nvPr/>
        </p:nvSpPr>
        <p:spPr bwMode="auto">
          <a:xfrm>
            <a:off x="2590800" y="4724400"/>
            <a:ext cx="16764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>
                <a:ea typeface="新細明體" pitchFamily="18" charset="-120"/>
              </a:rPr>
              <a:t>花</a:t>
            </a:r>
          </a:p>
          <a:p>
            <a:pPr algn="ctr"/>
            <a:r>
              <a:rPr lang="zh-TW" altLang="en-US">
                <a:ea typeface="新細明體" pitchFamily="18" charset="-120"/>
              </a:rPr>
              <a:t>草</a:t>
            </a:r>
          </a:p>
        </p:txBody>
      </p:sp>
      <p:cxnSp>
        <p:nvCxnSpPr>
          <p:cNvPr id="550924" name="AutoShape 12"/>
          <p:cNvCxnSpPr>
            <a:cxnSpLocks noChangeShapeType="1"/>
            <a:stCxn id="550922" idx="0"/>
            <a:endCxn id="550917" idx="3"/>
          </p:cNvCxnSpPr>
          <p:nvPr/>
        </p:nvCxnSpPr>
        <p:spPr bwMode="auto">
          <a:xfrm flipH="1" flipV="1">
            <a:off x="885825" y="4419600"/>
            <a:ext cx="180975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50925" name="AutoShape 13"/>
          <p:cNvCxnSpPr>
            <a:cxnSpLocks noChangeShapeType="1"/>
            <a:stCxn id="550923" idx="0"/>
            <a:endCxn id="550918" idx="3"/>
          </p:cNvCxnSpPr>
          <p:nvPr/>
        </p:nvCxnSpPr>
        <p:spPr bwMode="auto">
          <a:xfrm flipH="1" flipV="1">
            <a:off x="3248025" y="4419600"/>
            <a:ext cx="180975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50927" name="Text Box 15"/>
          <p:cNvSpPr txBox="1">
            <a:spLocks noChangeArrowheads="1"/>
          </p:cNvSpPr>
          <p:nvPr/>
        </p:nvSpPr>
        <p:spPr bwMode="auto">
          <a:xfrm>
            <a:off x="6080125" y="2743200"/>
            <a:ext cx="26225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b="1">
                <a:ea typeface="新細明體" pitchFamily="18" charset="-120"/>
              </a:rPr>
              <a:t>不會再有其他類別</a:t>
            </a:r>
          </a:p>
          <a:p>
            <a:r>
              <a:rPr lang="en-US" altLang="zh-TW" b="1">
                <a:ea typeface="新細明體" pitchFamily="18" charset="-120"/>
              </a:rPr>
              <a:t>(</a:t>
            </a:r>
            <a:r>
              <a:rPr lang="zh-TW" altLang="en-US" b="1">
                <a:ea typeface="新細明體" pitchFamily="18" charset="-120"/>
              </a:rPr>
              <a:t>不會在往下延伸</a:t>
            </a:r>
          </a:p>
          <a:p>
            <a:r>
              <a:rPr lang="zh-TW" altLang="en-US" b="1">
                <a:ea typeface="新細明體" pitchFamily="18" charset="-120"/>
              </a:rPr>
              <a:t>其他類別</a:t>
            </a:r>
            <a:r>
              <a:rPr lang="en-US" altLang="zh-TW" b="1">
                <a:ea typeface="新細明體" pitchFamily="18" charset="-120"/>
              </a:rPr>
              <a:t>)</a:t>
            </a:r>
          </a:p>
        </p:txBody>
      </p:sp>
      <p:sp>
        <p:nvSpPr>
          <p:cNvPr id="550928" name="Rectangle 16"/>
          <p:cNvSpPr>
            <a:spLocks noChangeArrowheads="1"/>
          </p:cNvSpPr>
          <p:nvPr/>
        </p:nvSpPr>
        <p:spPr bwMode="auto">
          <a:xfrm>
            <a:off x="4876800" y="2667000"/>
            <a:ext cx="3886200" cy="2971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50929" name="AutoShape 17"/>
          <p:cNvSpPr>
            <a:spLocks noChangeArrowheads="1"/>
          </p:cNvSpPr>
          <p:nvPr/>
        </p:nvSpPr>
        <p:spPr bwMode="auto">
          <a:xfrm>
            <a:off x="5029200" y="2940050"/>
            <a:ext cx="914400" cy="838200"/>
          </a:xfrm>
          <a:prstGeom prst="cube">
            <a:avLst>
              <a:gd name="adj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TW" altLang="en-US">
              <a:ea typeface="新細明體" pitchFamily="18" charset="-120"/>
            </a:endParaRPr>
          </a:p>
        </p:txBody>
      </p:sp>
      <p:sp>
        <p:nvSpPr>
          <p:cNvPr id="550930" name="Text Box 18"/>
          <p:cNvSpPr txBox="1">
            <a:spLocks noChangeArrowheads="1"/>
          </p:cNvSpPr>
          <p:nvPr/>
        </p:nvSpPr>
        <p:spPr bwMode="auto">
          <a:xfrm>
            <a:off x="5410200" y="4270375"/>
            <a:ext cx="29049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3000" dirty="0">
                <a:solidFill>
                  <a:srgbClr val="FF0000"/>
                </a:solidFill>
                <a:ea typeface="新細明體" pitchFamily="18" charset="-120"/>
              </a:rPr>
              <a:t>final class </a:t>
            </a:r>
            <a:r>
              <a:rPr lang="en-US" altLang="zh-TW" sz="3000" dirty="0" smtClean="0">
                <a:solidFill>
                  <a:srgbClr val="FF0000"/>
                </a:solidFill>
                <a:ea typeface="新細明體" pitchFamily="18" charset="-120"/>
              </a:rPr>
              <a:t>Plant {</a:t>
            </a:r>
            <a:endParaRPr lang="en-US" altLang="zh-TW" sz="3000" dirty="0">
              <a:solidFill>
                <a:srgbClr val="FF0000"/>
              </a:solidFill>
              <a:ea typeface="新細明體" pitchFamily="18" charset="-120"/>
            </a:endParaRPr>
          </a:p>
          <a:p>
            <a:r>
              <a:rPr lang="en-US" altLang="zh-TW" sz="3000" dirty="0">
                <a:solidFill>
                  <a:srgbClr val="FF0000"/>
                </a:solidFill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F15357CC-265A-4F79-B5CC-84992D9DB0A1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50995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0"/>
            <a:ext cx="8153400" cy="1143000"/>
          </a:xfrm>
        </p:spPr>
        <p:txBody>
          <a:bodyPr anchor="b"/>
          <a:lstStyle/>
          <a:p>
            <a:r>
              <a:rPr lang="zh-TW" altLang="en-US">
                <a:ea typeface="標楷體" pitchFamily="65" charset="-120"/>
              </a:rPr>
              <a:t>修飾字</a:t>
            </a:r>
            <a:endParaRPr lang="en-US" altLang="zh-TW">
              <a:ea typeface="新細明體" pitchFamily="18" charset="-120"/>
            </a:endParaRPr>
          </a:p>
        </p:txBody>
      </p:sp>
      <p:sp>
        <p:nvSpPr>
          <p:cNvPr id="50995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371600"/>
            <a:ext cx="8153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abstract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修飾子 </a:t>
            </a:r>
            <a:endParaRPr lang="en-US" altLang="zh-TW" sz="2400" dirty="0">
              <a:latin typeface="標楷體" pitchFamily="65" charset="-120"/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若在類別加上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abstract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關鍵字，表示這個類別式抽象類別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abstract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修飾子只可以套用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於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2">
              <a:lnSpc>
                <a:spcPct val="90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類別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(Class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lvl="2">
              <a:lnSpc>
                <a:spcPct val="90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函式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(Method)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宣告為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abstract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的類別，不能夠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實體化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(new)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如果類別中的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方法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使用了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abstract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修飾子，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該方法只有名稱、參數內容和回傳型別的定義，不能有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實作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的部份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在類別中只要有一個成員方法使用了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abstract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修飾子，則該類別也必須使用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abstract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修飾子。但不需要將所有的成員方法都宣告成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abstract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5887E5F-5B20-4DFC-B3B0-6B20A2EB55F6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abstract Example</a:t>
            </a:r>
          </a:p>
        </p:txBody>
      </p:sp>
      <p:sp>
        <p:nvSpPr>
          <p:cNvPr id="549891" name="Text Box 3"/>
          <p:cNvSpPr txBox="1">
            <a:spLocks noChangeArrowheads="1"/>
          </p:cNvSpPr>
          <p:nvPr/>
        </p:nvSpPr>
        <p:spPr bwMode="auto">
          <a:xfrm>
            <a:off x="685800" y="1371600"/>
            <a:ext cx="7561263" cy="30226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b="1" dirty="0">
                <a:solidFill>
                  <a:srgbClr val="FF0000"/>
                </a:solidFill>
                <a:ea typeface="新細明體" pitchFamily="18" charset="-120"/>
              </a:rPr>
              <a:t>abstract</a:t>
            </a:r>
            <a:r>
              <a:rPr kumimoji="1" lang="en-US" altLang="zh-TW" b="1" dirty="0">
                <a:ea typeface="新細明體" pitchFamily="18" charset="-120"/>
              </a:rPr>
              <a:t> class Specification{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		static final </a:t>
            </a:r>
            <a:r>
              <a:rPr kumimoji="1" lang="en-US" altLang="zh-TW" b="1" dirty="0" err="1" smtClean="0">
                <a:ea typeface="新細明體" pitchFamily="18" charset="-120"/>
              </a:rPr>
              <a:t>int</a:t>
            </a:r>
            <a:r>
              <a:rPr kumimoji="1" lang="en-US" altLang="zh-TW" b="1" dirty="0" smtClean="0">
                <a:ea typeface="新細明體" pitchFamily="18" charset="-120"/>
              </a:rPr>
              <a:t> </a:t>
            </a:r>
            <a:r>
              <a:rPr kumimoji="1" lang="en-US" altLang="zh-TW" b="1" dirty="0" err="1" smtClean="0">
                <a:ea typeface="新細明體" pitchFamily="18" charset="-120"/>
              </a:rPr>
              <a:t>constantInteger</a:t>
            </a:r>
            <a:r>
              <a:rPr kumimoji="1" lang="en-US" altLang="zh-TW" b="1" dirty="0" smtClean="0">
                <a:ea typeface="新細明體" pitchFamily="18" charset="-120"/>
              </a:rPr>
              <a:t>=10</a:t>
            </a:r>
            <a:r>
              <a:rPr kumimoji="1" lang="en-US" altLang="zh-TW" b="1" dirty="0">
                <a:ea typeface="新細明體" pitchFamily="18" charset="-120"/>
              </a:rPr>
              <a:t>;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	static final </a:t>
            </a:r>
            <a:r>
              <a:rPr kumimoji="1" lang="en-US" altLang="zh-TW" b="1" dirty="0" err="1">
                <a:ea typeface="新細明體" pitchFamily="18" charset="-120"/>
              </a:rPr>
              <a:t>boolean</a:t>
            </a:r>
            <a:r>
              <a:rPr kumimoji="1" lang="en-US" altLang="zh-TW" b="1" dirty="0">
                <a:ea typeface="新細明體" pitchFamily="18" charset="-120"/>
              </a:rPr>
              <a:t> OK=true; 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            </a:t>
            </a:r>
            <a:r>
              <a:rPr kumimoji="1" lang="en-US" altLang="zh-TW" b="1" dirty="0">
                <a:solidFill>
                  <a:srgbClr val="FF0000"/>
                </a:solidFill>
                <a:ea typeface="新細明體" pitchFamily="18" charset="-120"/>
              </a:rPr>
              <a:t>abstract</a:t>
            </a:r>
            <a:r>
              <a:rPr kumimoji="1" lang="en-US" altLang="zh-TW" b="1" dirty="0">
                <a:ea typeface="新細明體" pitchFamily="18" charset="-120"/>
              </a:rPr>
              <a:t> void show();</a:t>
            </a:r>
          </a:p>
          <a:p>
            <a:pPr marL="609600" indent="-609600"/>
            <a:r>
              <a:rPr kumimoji="1" lang="zh-TW" altLang="en-US" b="1" dirty="0">
                <a:ea typeface="新細明體" pitchFamily="18" charset="-120"/>
              </a:rPr>
              <a:t>            </a:t>
            </a:r>
            <a:r>
              <a:rPr kumimoji="1" lang="en-US" altLang="zh-TW" b="1" dirty="0">
                <a:ea typeface="新細明體" pitchFamily="18" charset="-120"/>
              </a:rPr>
              <a:t>void print(){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		</a:t>
            </a:r>
            <a:r>
              <a:rPr kumimoji="1" lang="en-US" altLang="zh-TW" b="1" dirty="0" err="1">
                <a:ea typeface="新細明體" pitchFamily="18" charset="-120"/>
              </a:rPr>
              <a:t>System.out.println</a:t>
            </a:r>
            <a:r>
              <a:rPr kumimoji="1" lang="en-US" altLang="zh-TW" b="1" dirty="0">
                <a:ea typeface="新細明體" pitchFamily="18" charset="-120"/>
              </a:rPr>
              <a:t>(“….”);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	}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3C7D26BB-B051-4EAA-AEFE-62A43D29192D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51302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使用介面</a:t>
            </a:r>
            <a:r>
              <a:rPr lang="zh-TW" altLang="it-IT">
                <a:latin typeface="標楷體" pitchFamily="65" charset="-120"/>
                <a:ea typeface="標楷體" pitchFamily="65" charset="-120"/>
              </a:rPr>
              <a:t> </a:t>
            </a:r>
            <a:r>
              <a:rPr lang="it-IT" altLang="zh-TW">
                <a:latin typeface="標楷體" pitchFamily="65" charset="-120"/>
                <a:ea typeface="標楷體" pitchFamily="65" charset="-120"/>
              </a:rPr>
              <a:t>(interface)</a:t>
            </a:r>
            <a:r>
              <a:rPr lang="en-US" altLang="zh-TW">
                <a:ea typeface="新細明體" pitchFamily="18" charset="-120"/>
              </a:rPr>
              <a:t> </a:t>
            </a:r>
          </a:p>
        </p:txBody>
      </p:sp>
      <p:sp>
        <p:nvSpPr>
          <p:cNvPr id="51302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「介面 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(interface)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」用來定義一套標準、規範</a:t>
            </a:r>
          </a:p>
          <a:p>
            <a:pPr lvl="1"/>
            <a:r>
              <a:rPr lang="zh-TW" altLang="en-US">
                <a:latin typeface="標楷體" pitchFamily="65" charset="-120"/>
                <a:ea typeface="標楷體" pitchFamily="65" charset="-120"/>
              </a:rPr>
              <a:t>讓程式的撰寫有一定的規則可遵循</a:t>
            </a:r>
          </a:p>
          <a:p>
            <a:pPr lvl="1"/>
            <a:r>
              <a:rPr lang="zh-TW" altLang="en-US">
                <a:latin typeface="標楷體" pitchFamily="65" charset="-120"/>
                <a:ea typeface="標楷體" pitchFamily="65" charset="-120"/>
              </a:rPr>
              <a:t>為物件之間的互動訂定規範</a:t>
            </a:r>
          </a:p>
          <a:p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介面也可以被視為類別的一種</a:t>
            </a:r>
          </a:p>
          <a:p>
            <a:pPr lvl="1"/>
            <a:r>
              <a:rPr lang="zh-TW" altLang="en-US">
                <a:latin typeface="標楷體" pitchFamily="65" charset="-120"/>
                <a:ea typeface="標楷體" pitchFamily="65" charset="-120"/>
              </a:rPr>
              <a:t>不同：介面內只可以</a:t>
            </a:r>
            <a:r>
              <a:rPr lang="zh-TW" altLang="en-US" b="1">
                <a:latin typeface="標楷體" pitchFamily="65" charset="-120"/>
                <a:ea typeface="標楷體" pitchFamily="65" charset="-120"/>
              </a:rPr>
              <a:t>定義</a:t>
            </a:r>
            <a:r>
              <a:rPr lang="zh-TW" altLang="en-US" b="1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常數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和</a:t>
            </a:r>
            <a:r>
              <a:rPr lang="zh-TW" altLang="en-US" b="1">
                <a:latin typeface="標楷體" pitchFamily="65" charset="-120"/>
                <a:ea typeface="標楷體" pitchFamily="65" charset="-120"/>
              </a:rPr>
              <a:t>抽象方法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。 </a:t>
            </a:r>
          </a:p>
          <a:p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介面可以當作類別的收集器</a:t>
            </a:r>
            <a:r>
              <a:rPr lang="zh-TW" altLang="en-US">
                <a:ea typeface="新細明體" pitchFamily="18" charset="-120"/>
              </a:rPr>
              <a:t>，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可使用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extends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於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interface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，以彌補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Java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中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Class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不允許多重繼承的性質。 </a:t>
            </a:r>
          </a:p>
          <a:p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介面只提供方法的定義而不實作該方法。</a:t>
            </a:r>
          </a:p>
          <a:p>
            <a:pPr lvl="1"/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不能用</a:t>
            </a:r>
            <a:r>
              <a:rPr lang="en-US" altLang="zh-TW" sz="2000">
                <a:latin typeface="標楷體" pitchFamily="65" charset="-120"/>
                <a:ea typeface="標楷體" pitchFamily="65" charset="-120"/>
              </a:rPr>
              <a:t>new</a:t>
            </a:r>
            <a:r>
              <a:rPr lang="zh-TW" altLang="en-US" sz="2000">
                <a:latin typeface="標楷體" pitchFamily="65" charset="-120"/>
                <a:ea typeface="標楷體" pitchFamily="65" charset="-120"/>
              </a:rPr>
              <a:t>來產生物件，因為介面沒有建構子</a:t>
            </a:r>
            <a:endParaRPr lang="en-US" altLang="zh-TW" sz="200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8AAD1DB-44FA-4871-B29D-D329030069BD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使用介面</a:t>
            </a:r>
            <a:r>
              <a:rPr lang="zh-TW" altLang="it-IT">
                <a:latin typeface="標楷體" pitchFamily="65" charset="-120"/>
                <a:ea typeface="標楷體" pitchFamily="65" charset="-120"/>
              </a:rPr>
              <a:t> </a:t>
            </a:r>
            <a:r>
              <a:rPr lang="it-IT" altLang="zh-TW">
                <a:latin typeface="標楷體" pitchFamily="65" charset="-120"/>
                <a:ea typeface="標楷體" pitchFamily="65" charset="-120"/>
              </a:rPr>
              <a:t>(interface)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2971800" cy="4114800"/>
          </a:xfrm>
        </p:spPr>
        <p:txBody>
          <a:bodyPr/>
          <a:lstStyle/>
          <a:p>
            <a:pPr lvl="1"/>
            <a:r>
              <a:rPr lang="en-US" altLang="zh-TW">
                <a:ea typeface="新細明體" pitchFamily="18" charset="-120"/>
              </a:rPr>
              <a:t>interface</a:t>
            </a:r>
            <a:r>
              <a:rPr lang="zh-TW" altLang="en-US">
                <a:ea typeface="新細明體" pitchFamily="18" charset="-120"/>
              </a:rPr>
              <a:t>的基本架構</a:t>
            </a:r>
          </a:p>
        </p:txBody>
      </p:sp>
      <p:sp>
        <p:nvSpPr>
          <p:cNvPr id="551940" name="Text Box 4"/>
          <p:cNvSpPr txBox="1">
            <a:spLocks noChangeArrowheads="1"/>
          </p:cNvSpPr>
          <p:nvPr/>
        </p:nvSpPr>
        <p:spPr bwMode="auto">
          <a:xfrm>
            <a:off x="3048000" y="1676400"/>
            <a:ext cx="5559425" cy="4876800"/>
          </a:xfrm>
          <a:prstGeom prst="rect">
            <a:avLst/>
          </a:prstGeom>
          <a:noFill/>
          <a:ln w="38100">
            <a:solidFill>
              <a:srgbClr val="FF3300"/>
            </a:solidFill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en-US" altLang="zh-TW">
                <a:solidFill>
                  <a:srgbClr val="FF3300"/>
                </a:solidFill>
                <a:latin typeface="Arial" charset="0"/>
                <a:ea typeface="新細明體" pitchFamily="18" charset="-120"/>
              </a:rPr>
              <a:t>interface</a:t>
            </a:r>
            <a:r>
              <a:rPr kumimoji="1" lang="en-US" altLang="zh-TW">
                <a:latin typeface="Arial" charset="0"/>
                <a:ea typeface="新細明體" pitchFamily="18" charset="-120"/>
              </a:rPr>
              <a:t> base1</a:t>
            </a:r>
          </a:p>
          <a:p>
            <a:pPr eaLnBrk="1" hangingPunct="1"/>
            <a:r>
              <a:rPr kumimoji="1" lang="en-US" altLang="zh-TW">
                <a:latin typeface="Arial" charset="0"/>
                <a:ea typeface="新細明體" pitchFamily="18" charset="-120"/>
              </a:rPr>
              <a:t>{</a:t>
            </a:r>
          </a:p>
          <a:p>
            <a:pPr eaLnBrk="1" hangingPunct="1"/>
            <a:r>
              <a:rPr kumimoji="1" lang="en-US" altLang="zh-TW">
                <a:latin typeface="Arial" charset="0"/>
                <a:ea typeface="新細明體" pitchFamily="18" charset="-120"/>
              </a:rPr>
              <a:t>   void fun1(args1,args2,…);</a:t>
            </a:r>
          </a:p>
          <a:p>
            <a:pPr eaLnBrk="1" hangingPunct="1"/>
            <a:r>
              <a:rPr kumimoji="1" lang="en-US" altLang="zh-TW">
                <a:latin typeface="Arial" charset="0"/>
                <a:ea typeface="新細明體" pitchFamily="18" charset="-120"/>
              </a:rPr>
              <a:t>}</a:t>
            </a:r>
          </a:p>
          <a:p>
            <a:pPr eaLnBrk="1" hangingPunct="1"/>
            <a:r>
              <a:rPr kumimoji="1" lang="en-US" altLang="zh-TW">
                <a:solidFill>
                  <a:srgbClr val="FF3300"/>
                </a:solidFill>
                <a:latin typeface="Arial" charset="0"/>
                <a:ea typeface="新細明體" pitchFamily="18" charset="-120"/>
              </a:rPr>
              <a:t>interface</a:t>
            </a:r>
            <a:r>
              <a:rPr kumimoji="1" lang="en-US" altLang="zh-TW">
                <a:latin typeface="Arial" charset="0"/>
                <a:ea typeface="新細明體" pitchFamily="18" charset="-120"/>
              </a:rPr>
              <a:t> base2</a:t>
            </a:r>
          </a:p>
          <a:p>
            <a:pPr eaLnBrk="1" hangingPunct="1"/>
            <a:r>
              <a:rPr kumimoji="1" lang="en-US" altLang="zh-TW">
                <a:latin typeface="Arial" charset="0"/>
                <a:ea typeface="新細明體" pitchFamily="18" charset="-120"/>
              </a:rPr>
              <a:t>{</a:t>
            </a:r>
          </a:p>
          <a:p>
            <a:pPr eaLnBrk="1" hangingPunct="1"/>
            <a:r>
              <a:rPr kumimoji="1" lang="en-US" altLang="zh-TW">
                <a:latin typeface="Arial" charset="0"/>
                <a:ea typeface="新細明體" pitchFamily="18" charset="-120"/>
              </a:rPr>
              <a:t>   void fun2(args1,args2,…);   </a:t>
            </a:r>
          </a:p>
          <a:p>
            <a:pPr eaLnBrk="1" hangingPunct="1"/>
            <a:r>
              <a:rPr kumimoji="1" lang="en-US" altLang="zh-TW">
                <a:latin typeface="Arial" charset="0"/>
                <a:ea typeface="新細明體" pitchFamily="18" charset="-120"/>
              </a:rPr>
              <a:t>}</a:t>
            </a:r>
          </a:p>
          <a:p>
            <a:pPr eaLnBrk="1" hangingPunct="1"/>
            <a:r>
              <a:rPr kumimoji="1" lang="en-US" altLang="zh-TW">
                <a:latin typeface="Arial" charset="0"/>
                <a:ea typeface="新細明體" pitchFamily="18" charset="-120"/>
              </a:rPr>
              <a:t>class sub1 </a:t>
            </a:r>
            <a:r>
              <a:rPr kumimoji="1" lang="en-US" altLang="zh-TW">
                <a:solidFill>
                  <a:srgbClr val="FF3300"/>
                </a:solidFill>
                <a:latin typeface="Arial" charset="0"/>
                <a:ea typeface="新細明體" pitchFamily="18" charset="-120"/>
              </a:rPr>
              <a:t>implements</a:t>
            </a:r>
            <a:r>
              <a:rPr kumimoji="1" lang="en-US" altLang="zh-TW">
                <a:latin typeface="Arial" charset="0"/>
                <a:ea typeface="新細明體" pitchFamily="18" charset="-120"/>
              </a:rPr>
              <a:t> base1,base2</a:t>
            </a:r>
          </a:p>
          <a:p>
            <a:pPr eaLnBrk="1" hangingPunct="1"/>
            <a:r>
              <a:rPr kumimoji="1" lang="en-US" altLang="zh-TW">
                <a:latin typeface="Arial" charset="0"/>
                <a:ea typeface="新細明體" pitchFamily="18" charset="-120"/>
              </a:rPr>
              <a:t>{</a:t>
            </a:r>
          </a:p>
          <a:p>
            <a:pPr eaLnBrk="1" hangingPunct="1"/>
            <a:r>
              <a:rPr kumimoji="1" lang="en-US" altLang="zh-TW">
                <a:latin typeface="Arial" charset="0"/>
                <a:ea typeface="新細明體" pitchFamily="18" charset="-120"/>
              </a:rPr>
              <a:t>   </a:t>
            </a:r>
            <a:r>
              <a:rPr kumimoji="1" lang="en-US" altLang="zh-TW">
                <a:solidFill>
                  <a:srgbClr val="0066FF"/>
                </a:solidFill>
                <a:latin typeface="Arial" charset="0"/>
                <a:ea typeface="新細明體" pitchFamily="18" charset="-120"/>
              </a:rPr>
              <a:t>public</a:t>
            </a:r>
            <a:r>
              <a:rPr kumimoji="1" lang="en-US" altLang="zh-TW">
                <a:latin typeface="Arial" charset="0"/>
                <a:ea typeface="新細明體" pitchFamily="18" charset="-120"/>
              </a:rPr>
              <a:t> void  fun1(args1,args2,…){ … }</a:t>
            </a:r>
          </a:p>
          <a:p>
            <a:pPr eaLnBrk="1" hangingPunct="1"/>
            <a:r>
              <a:rPr kumimoji="1" lang="en-US" altLang="zh-TW">
                <a:latin typeface="Arial" charset="0"/>
                <a:ea typeface="新細明體" pitchFamily="18" charset="-120"/>
              </a:rPr>
              <a:t>   </a:t>
            </a:r>
            <a:r>
              <a:rPr kumimoji="1" lang="en-US" altLang="zh-TW">
                <a:solidFill>
                  <a:srgbClr val="0066FF"/>
                </a:solidFill>
                <a:latin typeface="Arial" charset="0"/>
                <a:ea typeface="新細明體" pitchFamily="18" charset="-120"/>
              </a:rPr>
              <a:t>public</a:t>
            </a:r>
            <a:r>
              <a:rPr kumimoji="1" lang="en-US" altLang="zh-TW">
                <a:latin typeface="Arial" charset="0"/>
                <a:ea typeface="新細明體" pitchFamily="18" charset="-120"/>
              </a:rPr>
              <a:t> void  fun2(args1,args2,…){ … }</a:t>
            </a:r>
          </a:p>
          <a:p>
            <a:pPr eaLnBrk="1" hangingPunct="1"/>
            <a:r>
              <a:rPr kumimoji="1" lang="en-US" altLang="zh-TW">
                <a:latin typeface="Arial" charset="0"/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28EE9D57-104B-42B7-891E-1A633BA40A49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514050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zh-TW" altLang="en-US">
                <a:ea typeface="標楷體" pitchFamily="65" charset="-120"/>
              </a:rPr>
              <a:t>宣告介面</a:t>
            </a:r>
            <a:r>
              <a:rPr lang="zh-TW" altLang="en-US">
                <a:ea typeface="新細明體" pitchFamily="18" charset="-120"/>
              </a:rPr>
              <a:t> </a:t>
            </a:r>
          </a:p>
        </p:txBody>
      </p:sp>
      <p:sp>
        <p:nvSpPr>
          <p:cNvPr id="514051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295400"/>
            <a:ext cx="8153400" cy="771525"/>
          </a:xfrm>
        </p:spPr>
        <p:txBody>
          <a:bodyPr/>
          <a:lstStyle/>
          <a:p>
            <a:r>
              <a:rPr lang="zh-TW" altLang="en-US">
                <a:ea typeface="標楷體" pitchFamily="65" charset="-120"/>
              </a:rPr>
              <a:t>介面裡只宣告屬性和方法，沒有建構子。</a:t>
            </a:r>
          </a:p>
        </p:txBody>
      </p:sp>
      <p:sp>
        <p:nvSpPr>
          <p:cNvPr id="514052" name="Text Box 5"/>
          <p:cNvSpPr txBox="1">
            <a:spLocks noChangeArrowheads="1"/>
          </p:cNvSpPr>
          <p:nvPr/>
        </p:nvSpPr>
        <p:spPr bwMode="auto">
          <a:xfrm>
            <a:off x="990600" y="1752600"/>
            <a:ext cx="6985000" cy="16160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inteface Actions {</a:t>
            </a:r>
          </a:p>
          <a:p>
            <a:pPr marL="342900" indent="-342900"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	public String name = "Some Actions"; </a:t>
            </a:r>
          </a:p>
          <a:p>
            <a:pPr marL="342900" indent="-342900"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	public void canFly();</a:t>
            </a:r>
          </a:p>
          <a:p>
            <a:pPr marL="342900" indent="-342900"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	public void canRun();</a:t>
            </a:r>
          </a:p>
          <a:p>
            <a:pPr marL="342900" indent="-342900"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}</a:t>
            </a:r>
          </a:p>
        </p:txBody>
      </p:sp>
      <p:sp>
        <p:nvSpPr>
          <p:cNvPr id="514053" name="AutoShape 5"/>
          <p:cNvSpPr>
            <a:spLocks noChangeArrowheads="1"/>
          </p:cNvSpPr>
          <p:nvPr/>
        </p:nvSpPr>
        <p:spPr bwMode="auto">
          <a:xfrm>
            <a:off x="5791200" y="21336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4054" name="Text Box 6"/>
          <p:cNvSpPr txBox="1">
            <a:spLocks noChangeArrowheads="1"/>
          </p:cNvSpPr>
          <p:nvPr/>
        </p:nvSpPr>
        <p:spPr bwMode="auto">
          <a:xfrm>
            <a:off x="6436207" y="2057400"/>
            <a:ext cx="270779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200" dirty="0" smtClean="0">
                <a:ea typeface="新細明體" pitchFamily="18" charset="-120"/>
              </a:rPr>
              <a:t>會變</a:t>
            </a:r>
            <a:r>
              <a:rPr lang="en-US" altLang="zh-TW" sz="2200" dirty="0" smtClean="0">
                <a:ea typeface="新細明體" pitchFamily="18" charset="-120"/>
              </a:rPr>
              <a:t>public static final</a:t>
            </a:r>
            <a:endParaRPr lang="en-US" altLang="zh-TW" sz="2200" dirty="0">
              <a:ea typeface="新細明體" pitchFamily="18" charset="-120"/>
            </a:endParaRPr>
          </a:p>
        </p:txBody>
      </p:sp>
      <p:sp>
        <p:nvSpPr>
          <p:cNvPr id="514055" name="Text Box 7"/>
          <p:cNvSpPr txBox="1">
            <a:spLocks noChangeArrowheads="1"/>
          </p:cNvSpPr>
          <p:nvPr/>
        </p:nvSpPr>
        <p:spPr bwMode="auto">
          <a:xfrm>
            <a:off x="914400" y="3352800"/>
            <a:ext cx="7561263" cy="265747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b="1">
                <a:solidFill>
                  <a:srgbClr val="FF0000"/>
                </a:solidFill>
                <a:ea typeface="新細明體" pitchFamily="18" charset="-120"/>
              </a:rPr>
              <a:t>interface</a:t>
            </a:r>
            <a:r>
              <a:rPr kumimoji="1" lang="en-US" altLang="zh-TW" b="1">
                <a:ea typeface="新細明體" pitchFamily="18" charset="-120"/>
              </a:rPr>
              <a:t> Specification{</a:t>
            </a: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       		int constantInteger; //error,</a:t>
            </a:r>
            <a:r>
              <a:rPr kumimoji="1" lang="zh-TW" altLang="en-US" b="1">
                <a:ea typeface="新細明體" pitchFamily="18" charset="-120"/>
              </a:rPr>
              <a:t>沒有宣告初始值</a:t>
            </a:r>
          </a:p>
          <a:p>
            <a:pPr marL="609600" indent="-609600"/>
            <a:r>
              <a:rPr kumimoji="1" lang="zh-TW" altLang="en-US" b="1">
                <a:ea typeface="新細明體" pitchFamily="18" charset="-120"/>
              </a:rPr>
              <a:t>            </a:t>
            </a:r>
            <a:r>
              <a:rPr kumimoji="1" lang="en-US" altLang="zh-TW" b="1">
                <a:ea typeface="新細明體" pitchFamily="18" charset="-120"/>
              </a:rPr>
              <a:t>public static </a:t>
            </a:r>
            <a:r>
              <a:rPr kumimoji="1" lang="en-US" altLang="zh-TW" b="1">
                <a:solidFill>
                  <a:srgbClr val="FF0000"/>
                </a:solidFill>
                <a:ea typeface="新細明體" pitchFamily="18" charset="-120"/>
              </a:rPr>
              <a:t>abstract</a:t>
            </a:r>
            <a:r>
              <a:rPr kumimoji="1" lang="en-US" altLang="zh-TW" b="1">
                <a:ea typeface="新細明體" pitchFamily="18" charset="-120"/>
              </a:rPr>
              <a:t> boolean OK=true; </a:t>
            </a:r>
            <a:br>
              <a:rPr kumimoji="1" lang="en-US" altLang="zh-TW" b="1">
                <a:ea typeface="新細明體" pitchFamily="18" charset="-120"/>
              </a:rPr>
            </a:br>
            <a:r>
              <a:rPr kumimoji="1" lang="en-US" altLang="zh-TW" b="1">
                <a:ea typeface="新細明體" pitchFamily="18" charset="-120"/>
              </a:rPr>
              <a:t>    //error,</a:t>
            </a:r>
            <a:r>
              <a:rPr kumimoji="1" lang="zh-TW" altLang="en-US" b="1">
                <a:ea typeface="新細明體" pitchFamily="18" charset="-120"/>
              </a:rPr>
              <a:t>不能為</a:t>
            </a:r>
            <a:r>
              <a:rPr kumimoji="1" lang="en-US" altLang="zh-TW" b="1">
                <a:ea typeface="新細明體" pitchFamily="18" charset="-120"/>
              </a:rPr>
              <a:t>abstract</a:t>
            </a:r>
            <a:r>
              <a:rPr kumimoji="1" lang="zh-TW" altLang="en-US" b="1">
                <a:ea typeface="新細明體" pitchFamily="18" charset="-120"/>
              </a:rPr>
              <a:t>抽象</a:t>
            </a:r>
            <a:r>
              <a:rPr kumimoji="1" lang="en-US" altLang="zh-TW" b="1">
                <a:ea typeface="新細明體" pitchFamily="18" charset="-120"/>
              </a:rPr>
              <a:t>…</a:t>
            </a:r>
            <a:r>
              <a:rPr kumimoji="1" lang="zh-TW" altLang="en-US" b="1">
                <a:ea typeface="新細明體" pitchFamily="18" charset="-120"/>
              </a:rPr>
              <a:t>必為常數</a:t>
            </a: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		public </a:t>
            </a:r>
            <a:r>
              <a:rPr kumimoji="1" lang="en-US" altLang="zh-TW" b="1">
                <a:solidFill>
                  <a:srgbClr val="FF0000"/>
                </a:solidFill>
                <a:ea typeface="新細明體" pitchFamily="18" charset="-120"/>
              </a:rPr>
              <a:t>static</a:t>
            </a:r>
            <a:r>
              <a:rPr kumimoji="1" lang="en-US" altLang="zh-TW" b="1">
                <a:ea typeface="新細明體" pitchFamily="18" charset="-120"/>
              </a:rPr>
              <a:t> void show();</a:t>
            </a: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            //error,</a:t>
            </a:r>
            <a:r>
              <a:rPr kumimoji="1" lang="zh-TW" altLang="en-US" b="1">
                <a:ea typeface="新細明體" pitchFamily="18" charset="-120"/>
              </a:rPr>
              <a:t>不能為</a:t>
            </a:r>
            <a:r>
              <a:rPr kumimoji="1" lang="en-US" altLang="zh-TW" b="1">
                <a:ea typeface="新細明體" pitchFamily="18" charset="-120"/>
              </a:rPr>
              <a:t>static</a:t>
            </a:r>
            <a:r>
              <a:rPr kumimoji="1" lang="zh-TW" altLang="en-US" b="1">
                <a:ea typeface="新細明體" pitchFamily="18" charset="-120"/>
              </a:rPr>
              <a:t>靜態</a:t>
            </a:r>
            <a:r>
              <a:rPr kumimoji="1" lang="en-US" altLang="zh-TW" b="1">
                <a:ea typeface="新細明體" pitchFamily="18" charset="-120"/>
              </a:rPr>
              <a:t>…</a:t>
            </a:r>
            <a:r>
              <a:rPr kumimoji="1" lang="zh-TW" altLang="en-US" b="1">
                <a:ea typeface="新細明體" pitchFamily="18" charset="-120"/>
              </a:rPr>
              <a:t>必為抽象</a:t>
            </a:r>
            <a:endParaRPr kumimoji="1" lang="en-US" altLang="zh-TW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}</a:t>
            </a: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3886200" y="2514600"/>
            <a:ext cx="685800" cy="304800"/>
          </a:xfrm>
          <a:prstGeom prst="rightArrow">
            <a:avLst>
              <a:gd name="adj1" fmla="val 50000"/>
              <a:gd name="adj2" fmla="val 5625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724400" y="2438400"/>
            <a:ext cx="240161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200" dirty="0" smtClean="0">
                <a:ea typeface="新細明體" pitchFamily="18" charset="-120"/>
              </a:rPr>
              <a:t>會變</a:t>
            </a:r>
            <a:r>
              <a:rPr lang="en-US" altLang="zh-TW" sz="2200" dirty="0" smtClean="0">
                <a:ea typeface="新細明體" pitchFamily="18" charset="-120"/>
              </a:rPr>
              <a:t>public abstract</a:t>
            </a:r>
            <a:endParaRPr lang="en-US" altLang="zh-TW" sz="22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075F02E-7565-4C47-8FC7-1C2D268E4000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515074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zh-TW" altLang="en-US">
                <a:ea typeface="標楷體" pitchFamily="65" charset="-120"/>
              </a:rPr>
              <a:t>實作介面</a:t>
            </a:r>
            <a:r>
              <a:rPr lang="zh-TW" altLang="en-US">
                <a:ea typeface="新細明體" pitchFamily="18" charset="-120"/>
              </a:rPr>
              <a:t> </a:t>
            </a:r>
          </a:p>
        </p:txBody>
      </p:sp>
      <p:sp>
        <p:nvSpPr>
          <p:cNvPr id="515075" name="Rectangle 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500" dirty="0">
                <a:latin typeface="標楷體" pitchFamily="65" charset="-120"/>
                <a:ea typeface="標楷體" pitchFamily="65" charset="-120"/>
              </a:rPr>
              <a:t>實作介面時，使用 </a:t>
            </a:r>
            <a:r>
              <a:rPr lang="en-US" altLang="zh-TW" sz="2500" dirty="0">
                <a:solidFill>
                  <a:srgbClr val="0066FF"/>
                </a:solidFill>
                <a:latin typeface="標楷體" pitchFamily="65" charset="-120"/>
                <a:ea typeface="標楷體" pitchFamily="65" charset="-120"/>
              </a:rPr>
              <a:t>implements</a:t>
            </a:r>
            <a:r>
              <a:rPr lang="en-US" altLang="zh-TW" sz="25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500" dirty="0">
                <a:latin typeface="標楷體" pitchFamily="65" charset="-120"/>
                <a:ea typeface="標楷體" pitchFamily="65" charset="-120"/>
              </a:rPr>
              <a:t>關鍵字</a:t>
            </a:r>
          </a:p>
          <a:p>
            <a:pPr>
              <a:lnSpc>
                <a:spcPct val="90000"/>
              </a:lnSpc>
            </a:pPr>
            <a:endParaRPr lang="zh-TW" altLang="en-US" sz="25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endParaRPr lang="zh-TW" altLang="en-US" sz="25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500" dirty="0">
                <a:latin typeface="標楷體" pitchFamily="65" charset="-120"/>
                <a:ea typeface="標楷體" pitchFamily="65" charset="-120"/>
              </a:rPr>
              <a:t>Java</a:t>
            </a:r>
            <a:r>
              <a:rPr lang="zh-TW" altLang="en-US" sz="2500" dirty="0">
                <a:latin typeface="標楷體" pitchFamily="65" charset="-120"/>
                <a:ea typeface="標楷體" pitchFamily="65" charset="-120"/>
              </a:rPr>
              <a:t>不允許</a:t>
            </a:r>
            <a:r>
              <a:rPr lang="en-US" altLang="zh-TW" sz="2500" dirty="0">
                <a:latin typeface="標楷體" pitchFamily="65" charset="-120"/>
                <a:ea typeface="標楷體" pitchFamily="65" charset="-120"/>
              </a:rPr>
              <a:t>class</a:t>
            </a:r>
            <a:r>
              <a:rPr lang="zh-TW" altLang="en-US" sz="2500" dirty="0">
                <a:latin typeface="標楷體" pitchFamily="65" charset="-120"/>
                <a:ea typeface="標楷體" pitchFamily="65" charset="-120"/>
              </a:rPr>
              <a:t>同時繼承多個類別，但可以同時實作多個介面。 </a:t>
            </a:r>
          </a:p>
          <a:p>
            <a:pPr>
              <a:lnSpc>
                <a:spcPct val="90000"/>
              </a:lnSpc>
            </a:pPr>
            <a:endParaRPr lang="zh-TW" altLang="en-US" sz="25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endParaRPr lang="zh-TW" altLang="en-US" sz="2500" dirty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當</a:t>
            </a:r>
            <a:r>
              <a:rPr lang="zh-TW" altLang="en-US" sz="2500" smtClean="0">
                <a:latin typeface="標楷體" pitchFamily="65" charset="-120"/>
                <a:ea typeface="標楷體" pitchFamily="65" charset="-120"/>
              </a:rPr>
              <a:t>類別實作了</a:t>
            </a:r>
            <a:r>
              <a:rPr lang="zh-TW" altLang="en-US" sz="2500" dirty="0">
                <a:latin typeface="標楷體" pitchFamily="65" charset="-120"/>
                <a:ea typeface="標楷體" pitchFamily="65" charset="-120"/>
              </a:rPr>
              <a:t>介面後，該類別擁有介面中所有的方法和屬性。類別必需負責</a:t>
            </a:r>
            <a:r>
              <a:rPr lang="zh-TW" altLang="en-US" sz="25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實作</a:t>
            </a:r>
            <a:r>
              <a:rPr lang="zh-TW" altLang="en-US" sz="2500" dirty="0">
                <a:latin typeface="標楷體" pitchFamily="65" charset="-120"/>
                <a:ea typeface="標楷體" pitchFamily="65" charset="-120"/>
              </a:rPr>
              <a:t>介面中的所有方法。</a:t>
            </a:r>
          </a:p>
          <a:p>
            <a:pPr lvl="1">
              <a:lnSpc>
                <a:spcPct val="90000"/>
              </a:lnSpc>
            </a:pPr>
            <a:r>
              <a:rPr lang="zh-TW" altLang="en-US" sz="2100" dirty="0">
                <a:latin typeface="標楷體" pitchFamily="65" charset="-120"/>
                <a:ea typeface="標楷體" pitchFamily="65" charset="-120"/>
              </a:rPr>
              <a:t>因為介面只有抽象的方法 </a:t>
            </a:r>
          </a:p>
        </p:txBody>
      </p:sp>
      <p:sp>
        <p:nvSpPr>
          <p:cNvPr id="515076" name="Text Box 4"/>
          <p:cNvSpPr txBox="1">
            <a:spLocks noChangeArrowheads="1"/>
          </p:cNvSpPr>
          <p:nvPr/>
        </p:nvSpPr>
        <p:spPr bwMode="auto">
          <a:xfrm>
            <a:off x="990600" y="2209800"/>
            <a:ext cx="5672138" cy="396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class Bird extends Animal implements Actions {} </a:t>
            </a:r>
          </a:p>
        </p:txBody>
      </p:sp>
      <p:sp>
        <p:nvSpPr>
          <p:cNvPr id="515077" name="Text Box 5"/>
          <p:cNvSpPr txBox="1">
            <a:spLocks noChangeArrowheads="1"/>
          </p:cNvSpPr>
          <p:nvPr/>
        </p:nvSpPr>
        <p:spPr bwMode="auto">
          <a:xfrm>
            <a:off x="990600" y="3810000"/>
            <a:ext cx="5840413" cy="396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class Bird implements Actions, Action2, Action3 {}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26DE20A3-E00B-4605-9CA0-AC38A9C6587C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繼承</a:t>
            </a:r>
            <a:endParaRPr lang="en-US" altLang="zh-TW">
              <a:ea typeface="標楷體" pitchFamily="65" charset="-120"/>
            </a:endParaRPr>
          </a:p>
        </p:txBody>
      </p:sp>
      <p:sp>
        <p:nvSpPr>
          <p:cNvPr id="564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interface(</a:t>
            </a:r>
            <a:r>
              <a:rPr lang="zh-TW" altLang="en-US">
                <a:ea typeface="新細明體" pitchFamily="18" charset="-120"/>
              </a:rPr>
              <a:t>介面</a:t>
            </a:r>
            <a:r>
              <a:rPr lang="en-US" altLang="zh-TW">
                <a:ea typeface="新細明體" pitchFamily="18" charset="-120"/>
              </a:rPr>
              <a:t>)</a:t>
            </a:r>
          </a:p>
          <a:p>
            <a:pPr lvl="1"/>
            <a:r>
              <a:rPr lang="en-US" altLang="zh-TW">
                <a:ea typeface="新細明體" pitchFamily="18" charset="-120"/>
              </a:rPr>
              <a:t>Java CLASS</a:t>
            </a:r>
            <a:r>
              <a:rPr lang="zh-TW" altLang="en-US">
                <a:ea typeface="新細明體" pitchFamily="18" charset="-120"/>
              </a:rPr>
              <a:t>裡沒有多重繼承，若要用到多重繼承，必須以</a:t>
            </a:r>
            <a:r>
              <a:rPr lang="en-US" altLang="zh-TW">
                <a:ea typeface="新細明體" pitchFamily="18" charset="-120"/>
              </a:rPr>
              <a:t>interface</a:t>
            </a:r>
            <a:r>
              <a:rPr lang="zh-TW" altLang="en-US">
                <a:ea typeface="新細明體" pitchFamily="18" charset="-120"/>
              </a:rPr>
              <a:t>為替代方案</a:t>
            </a:r>
          </a:p>
        </p:txBody>
      </p:sp>
      <p:graphicFrame>
        <p:nvGraphicFramePr>
          <p:cNvPr id="564228" name="Group 4"/>
          <p:cNvGraphicFramePr>
            <a:graphicFrameLocks noGrp="1"/>
          </p:cNvGraphicFramePr>
          <p:nvPr/>
        </p:nvGraphicFramePr>
        <p:xfrm>
          <a:off x="304800" y="2971800"/>
          <a:ext cx="8382000" cy="2771778"/>
        </p:xfrm>
        <a:graphic>
          <a:graphicData uri="http://schemas.openxmlformats.org/drawingml/2006/table">
            <a:tbl>
              <a:tblPr/>
              <a:tblGrid>
                <a:gridCol w="1143000"/>
                <a:gridCol w="3657600"/>
                <a:gridCol w="3581400"/>
              </a:tblGrid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interface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abstract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多重繼承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建構函數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不可以有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可以有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方法實作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必須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全部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由實作的</a:t>
                      </a:r>
                      <a:r>
                        <a:rPr kumimoji="0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類別實作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可將全部或部分方法交由繼承的類別實作，或完全不給繼承的類別實作任何方法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變數改變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變數必須給定初始值，之後使用不可更改，相當於加上 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final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關鍵字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可以更改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變數繼承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Lucida Sans Unicode" pitchFamily="34" charset="0"/>
                          <a:ea typeface="新細明體" pitchFamily="18" charset="-120"/>
                          <a:cs typeface="Lucida Sans Unicode" pitchFamily="34" charset="0"/>
                        </a:rPr>
                        <a:t>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“equals” and “==“, the equality problem</a:t>
            </a:r>
          </a:p>
          <a:p>
            <a:r>
              <a:rPr lang="en-US" altLang="zh-TW" dirty="0" smtClean="0"/>
              <a:t>The root of the class hierarchy</a:t>
            </a:r>
          </a:p>
          <a:p>
            <a:r>
              <a:rPr lang="en-US" altLang="zh-TW" dirty="0" smtClean="0"/>
              <a:t>Modifier</a:t>
            </a:r>
          </a:p>
          <a:p>
            <a:r>
              <a:rPr lang="en-US" altLang="zh-TW" dirty="0" smtClean="0"/>
              <a:t>Nested classes</a:t>
            </a:r>
          </a:p>
          <a:p>
            <a:pPr lvl="1"/>
            <a:r>
              <a:rPr lang="en-US" altLang="zh-TW" dirty="0" smtClean="0"/>
              <a:t>Instance nested class</a:t>
            </a:r>
          </a:p>
          <a:p>
            <a:pPr lvl="1"/>
            <a:r>
              <a:rPr lang="en-US" altLang="zh-TW" dirty="0" smtClean="0"/>
              <a:t>Static nested class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BD25374-93AE-4627-938B-54F0426091CA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0062017-95A5-4281-9A6D-796A6CD8C3DA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繼承宣告</a:t>
            </a:r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extends </a:t>
            </a:r>
            <a:r>
              <a:rPr lang="zh-TW" altLang="en-US">
                <a:ea typeface="新細明體" pitchFamily="18" charset="-120"/>
              </a:rPr>
              <a:t>類別名稱</a:t>
            </a:r>
          </a:p>
          <a:p>
            <a:pPr lvl="1"/>
            <a:r>
              <a:rPr lang="zh-TW" altLang="en-US">
                <a:ea typeface="新細明體" pitchFamily="18" charset="-120"/>
              </a:rPr>
              <a:t>宣告此類別是繼承其它類別而來。</a:t>
            </a:r>
            <a:r>
              <a:rPr lang="en-US" altLang="zh-TW">
                <a:ea typeface="新細明體" pitchFamily="18" charset="-120"/>
              </a:rPr>
              <a:t>Java </a:t>
            </a:r>
            <a:r>
              <a:rPr lang="zh-TW" altLang="en-US">
                <a:ea typeface="新細明體" pitchFamily="18" charset="-120"/>
              </a:rPr>
              <a:t>只允許單一繼承，意即，每個類別最多只有一個父類別。</a:t>
            </a:r>
          </a:p>
          <a:p>
            <a:r>
              <a:rPr lang="en-US" altLang="zh-TW">
                <a:ea typeface="新細明體" pitchFamily="18" charset="-120"/>
              </a:rPr>
              <a:t>implements </a:t>
            </a:r>
            <a:r>
              <a:rPr lang="zh-TW" altLang="en-US">
                <a:ea typeface="新細明體" pitchFamily="18" charset="-120"/>
              </a:rPr>
              <a:t>介面名稱, 介面名稱,…</a:t>
            </a:r>
          </a:p>
          <a:p>
            <a:pPr lvl="1"/>
            <a:r>
              <a:rPr lang="zh-TW" altLang="en-US">
                <a:ea typeface="新細明體" pitchFamily="18" charset="-120"/>
              </a:rPr>
              <a:t>宣告此類別需要實作其它介面以增加此類別的特性。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742BC7F6-7FEA-4B07-BB71-38ABAED5DB38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516098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zh-TW" altLang="en-US">
                <a:ea typeface="標楷體" pitchFamily="65" charset="-120"/>
              </a:rPr>
              <a:t>利用介面模擬多重繼承</a:t>
            </a:r>
          </a:p>
        </p:txBody>
      </p:sp>
      <p:sp>
        <p:nvSpPr>
          <p:cNvPr id="516099" name="Text Box 4"/>
          <p:cNvSpPr txBox="1">
            <a:spLocks noChangeArrowheads="1"/>
          </p:cNvSpPr>
          <p:nvPr/>
        </p:nvSpPr>
        <p:spPr bwMode="auto">
          <a:xfrm>
            <a:off x="762000" y="1524000"/>
            <a:ext cx="7200900" cy="3749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interface Action1 {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	public void canRun();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}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interface Action2 {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	public void canFly();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}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interface Action3 {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	public void canSwim();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}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interface AllAction extends Action1, Action2, Action3 {}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abstract class SuperAnimal implements AllAction{}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class SuperDuck extends SuperAnimal{}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83234B1D-B68C-4AEA-B863-33D611469C4C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Error implements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52964" name="Text Box 4"/>
          <p:cNvSpPr txBox="1">
            <a:spLocks noChangeArrowheads="1"/>
          </p:cNvSpPr>
          <p:nvPr/>
        </p:nvSpPr>
        <p:spPr bwMode="auto">
          <a:xfrm>
            <a:off x="762000" y="1371600"/>
            <a:ext cx="7561263" cy="479107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sz="2200" b="1">
                <a:solidFill>
                  <a:srgbClr val="FF0000"/>
                </a:solidFill>
                <a:ea typeface="新細明體" pitchFamily="18" charset="-120"/>
              </a:rPr>
              <a:t>interface</a:t>
            </a:r>
            <a:r>
              <a:rPr kumimoji="1" lang="en-US" altLang="zh-TW" sz="2200" b="1">
                <a:ea typeface="新細明體" pitchFamily="18" charset="-120"/>
              </a:rPr>
              <a:t> USB{</a:t>
            </a:r>
            <a:endParaRPr kumimoji="1" lang="zh-TW" altLang="en-US" sz="22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public void show();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          public void print();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}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Class USBMouse implements USB{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//error</a:t>
            </a:r>
          </a:p>
          <a:p>
            <a:pPr marL="609600" indent="-609600"/>
            <a:r>
              <a:rPr kumimoji="1" lang="zh-TW" altLang="en-US" sz="2200" b="1">
                <a:ea typeface="新細明體" pitchFamily="18" charset="-120"/>
              </a:rPr>
              <a:t>       </a:t>
            </a:r>
            <a:r>
              <a:rPr kumimoji="1" lang="en-US" altLang="zh-TW" sz="2200" b="1">
                <a:ea typeface="新細明體" pitchFamily="18" charset="-120"/>
              </a:rPr>
              <a:t>//</a:t>
            </a:r>
            <a:r>
              <a:rPr kumimoji="1" lang="zh-TW" altLang="en-US" sz="2200" b="1">
                <a:ea typeface="新細明體" pitchFamily="18" charset="-120"/>
              </a:rPr>
              <a:t>因為</a:t>
            </a:r>
            <a:r>
              <a:rPr kumimoji="1" lang="en-US" altLang="zh-TW" sz="2200" b="1">
                <a:ea typeface="新細明體" pitchFamily="18" charset="-120"/>
              </a:rPr>
              <a:t>implement</a:t>
            </a:r>
            <a:r>
              <a:rPr kumimoji="1" lang="zh-TW" altLang="en-US" sz="2200" b="1">
                <a:ea typeface="新細明體" pitchFamily="18" charset="-120"/>
              </a:rPr>
              <a:t>介面必須定義清楚</a:t>
            </a:r>
            <a:r>
              <a:rPr kumimoji="1" lang="en-US" altLang="zh-TW" sz="2200" b="1">
                <a:ea typeface="新細明體" pitchFamily="18" charset="-120"/>
              </a:rPr>
              <a:t>show()</a:t>
            </a:r>
            <a:r>
              <a:rPr kumimoji="1" lang="zh-TW" altLang="en-US" sz="2200" b="1">
                <a:ea typeface="新細明體" pitchFamily="18" charset="-120"/>
              </a:rPr>
              <a:t>跟</a:t>
            </a:r>
            <a:r>
              <a:rPr kumimoji="1" lang="en-US" altLang="zh-TW" sz="2200" b="1">
                <a:ea typeface="新細明體" pitchFamily="18" charset="-120"/>
              </a:rPr>
              <a:t>print()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       </a:t>
            </a:r>
            <a:r>
              <a:rPr kumimoji="1" lang="zh-TW" altLang="en-US" sz="2200" b="1">
                <a:ea typeface="新細明體" pitchFamily="18" charset="-120"/>
              </a:rPr>
              <a:t>動作</a:t>
            </a:r>
            <a:r>
              <a:rPr kumimoji="1" lang="en-US" altLang="zh-TW" sz="2200" b="1">
                <a:ea typeface="新細明體" pitchFamily="18" charset="-120"/>
              </a:rPr>
              <a:t>~~</a:t>
            </a:r>
            <a:r>
              <a:rPr kumimoji="1" lang="zh-TW" altLang="en-US" sz="2200" b="1">
                <a:ea typeface="新細明體" pitchFamily="18" charset="-120"/>
              </a:rPr>
              <a:t>不能是抽象的</a:t>
            </a:r>
            <a:r>
              <a:rPr kumimoji="1" lang="en-US" altLang="zh-TW" sz="2200" b="1">
                <a:ea typeface="新細明體" pitchFamily="18" charset="-120"/>
              </a:rPr>
              <a:t>!!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}</a:t>
            </a:r>
          </a:p>
          <a:p>
            <a:pPr marL="609600" indent="-609600"/>
            <a:r>
              <a:rPr lang="en-US" altLang="zh-TW" sz="2200" b="1">
                <a:ea typeface="新細明體" pitchFamily="18" charset="-120"/>
              </a:rPr>
              <a:t>public class Application{</a:t>
            </a:r>
          </a:p>
          <a:p>
            <a:pPr marL="609600" indent="-609600"/>
            <a:r>
              <a:rPr lang="en-US" altLang="zh-TW" sz="2200" b="1">
                <a:ea typeface="新細明體" pitchFamily="18" charset="-120"/>
              </a:rPr>
              <a:t>	public static void main(String agrs){</a:t>
            </a:r>
          </a:p>
          <a:p>
            <a:pPr marL="609600" indent="-609600"/>
            <a:r>
              <a:rPr lang="en-US" altLang="zh-TW" sz="2200" b="1">
                <a:ea typeface="新細明體" pitchFamily="18" charset="-120"/>
              </a:rPr>
              <a:t>		USBMouse usbMouse = new USBMouse(); </a:t>
            </a:r>
          </a:p>
          <a:p>
            <a:pPr marL="609600" indent="-609600"/>
            <a:r>
              <a:rPr lang="en-US" altLang="zh-TW" sz="2200" b="1">
                <a:ea typeface="新細明體" pitchFamily="18" charset="-120"/>
              </a:rPr>
              <a:t>	}</a:t>
            </a:r>
          </a:p>
          <a:p>
            <a:pPr marL="609600" indent="-609600"/>
            <a:r>
              <a:rPr lang="en-US" altLang="zh-TW" sz="2200" b="1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5AE1C0E6-3EAD-467B-A018-9788529D9EBD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Right</a:t>
            </a:r>
            <a:r>
              <a:rPr lang="zh-TW" altLang="en-US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</a:rPr>
              <a:t>implements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53987" name="Text Box 3"/>
          <p:cNvSpPr txBox="1">
            <a:spLocks noChangeArrowheads="1"/>
          </p:cNvSpPr>
          <p:nvPr/>
        </p:nvSpPr>
        <p:spPr bwMode="auto">
          <a:xfrm>
            <a:off x="762000" y="1371600"/>
            <a:ext cx="7561263" cy="43021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sz="2200" b="1">
                <a:solidFill>
                  <a:srgbClr val="FF0000"/>
                </a:solidFill>
                <a:ea typeface="新細明體" pitchFamily="18" charset="-120"/>
              </a:rPr>
              <a:t>interface</a:t>
            </a:r>
            <a:r>
              <a:rPr kumimoji="1" lang="en-US" altLang="zh-TW" sz="2200" b="1">
                <a:ea typeface="新細明體" pitchFamily="18" charset="-120"/>
              </a:rPr>
              <a:t> USB{</a:t>
            </a:r>
            <a:endParaRPr kumimoji="1" lang="zh-TW" altLang="en-US" sz="22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public void show();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            public void print();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}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Class USBMouse implements USB{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 </a:t>
            </a:r>
            <a:r>
              <a:rPr kumimoji="1" lang="en-US" altLang="zh-TW" b="1">
                <a:ea typeface="新細明體" pitchFamily="18" charset="-120"/>
              </a:rPr>
              <a:t>public void show(){</a:t>
            </a: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		System.out.println(“I’m USB Mouse”);</a:t>
            </a: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	 }</a:t>
            </a: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        public void print(){</a:t>
            </a: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	System.out.println(“I’m moving”);</a:t>
            </a:r>
          </a:p>
          <a:p>
            <a:pPr marL="609600" indent="-609600"/>
            <a:r>
              <a:rPr kumimoji="1" lang="en-US" altLang="zh-TW" b="1">
                <a:ea typeface="新細明體" pitchFamily="18" charset="-120"/>
              </a:rPr>
              <a:t>         }</a:t>
            </a:r>
            <a:endParaRPr kumimoji="1" lang="en-US" altLang="zh-TW" sz="22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AFF80120-4B65-4BCB-B174-BAB472ED7615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517122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zh-TW" altLang="en-US">
                <a:ea typeface="標楷體" pitchFamily="65" charset="-120"/>
              </a:rPr>
              <a:t>建立巢狀類別</a:t>
            </a:r>
            <a:r>
              <a:rPr lang="zh-TW" altLang="en-US">
                <a:ea typeface="新細明體" pitchFamily="18" charset="-120"/>
              </a:rPr>
              <a:t> </a:t>
            </a:r>
          </a:p>
        </p:txBody>
      </p:sp>
      <p:sp>
        <p:nvSpPr>
          <p:cNvPr id="517123" name="Rectangle 8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it-IT" sz="2400">
                <a:latin typeface="標楷體" pitchFamily="65" charset="-120"/>
                <a:ea typeface="標楷體" pitchFamily="65" charset="-120"/>
              </a:rPr>
              <a:t>巢狀類別 </a:t>
            </a:r>
            <a:r>
              <a:rPr lang="it-IT" altLang="zh-TW" sz="2400">
                <a:latin typeface="標楷體" pitchFamily="65" charset="-120"/>
                <a:ea typeface="標楷體" pitchFamily="65" charset="-120"/>
              </a:rPr>
              <a:t>(Nested Class) </a:t>
            </a:r>
            <a:r>
              <a:rPr lang="zh-TW" altLang="it-IT" sz="2400">
                <a:latin typeface="標楷體" pitchFamily="65" charset="-120"/>
                <a:ea typeface="標楷體" pitchFamily="65" charset="-120"/>
              </a:rPr>
              <a:t>指類別中還有其他的類別。</a:t>
            </a:r>
          </a:p>
          <a:p>
            <a:pPr lvl="1">
              <a:lnSpc>
                <a:spcPct val="90000"/>
              </a:lnSpc>
            </a:pPr>
            <a:r>
              <a:rPr lang="zh-TW" altLang="it-IT">
                <a:latin typeface="標楷體" pitchFamily="65" charset="-120"/>
                <a:ea typeface="標楷體" pitchFamily="65" charset="-120"/>
              </a:rPr>
              <a:t>外部的類別稱為「外圍類別 </a:t>
            </a:r>
            <a:r>
              <a:rPr lang="it-IT" altLang="zh-TW">
                <a:latin typeface="標楷體" pitchFamily="65" charset="-120"/>
                <a:ea typeface="標楷體" pitchFamily="65" charset="-120"/>
              </a:rPr>
              <a:t>(Enclosing Class)</a:t>
            </a:r>
            <a:r>
              <a:rPr lang="zh-TW" altLang="it-IT">
                <a:latin typeface="標楷體" pitchFamily="65" charset="-120"/>
                <a:ea typeface="標楷體" pitchFamily="65" charset="-120"/>
              </a:rPr>
              <a:t>」</a:t>
            </a:r>
          </a:p>
          <a:p>
            <a:pPr lvl="1">
              <a:lnSpc>
                <a:spcPct val="90000"/>
              </a:lnSpc>
            </a:pPr>
            <a:r>
              <a:rPr lang="zh-TW" altLang="it-IT">
                <a:latin typeface="標楷體" pitchFamily="65" charset="-120"/>
                <a:ea typeface="標楷體" pitchFamily="65" charset="-120"/>
              </a:rPr>
              <a:t>內部的類別稱為「巢狀類別 </a:t>
            </a:r>
            <a:r>
              <a:rPr lang="it-IT" altLang="zh-TW">
                <a:latin typeface="標楷體" pitchFamily="65" charset="-120"/>
                <a:ea typeface="標楷體" pitchFamily="65" charset="-120"/>
              </a:rPr>
              <a:t>(Nested Class)</a:t>
            </a:r>
            <a:r>
              <a:rPr lang="zh-TW" altLang="it-IT">
                <a:latin typeface="標楷體" pitchFamily="65" charset="-120"/>
                <a:ea typeface="標楷體" pitchFamily="65" charset="-120"/>
              </a:rPr>
              <a:t>」。</a:t>
            </a:r>
          </a:p>
          <a:p>
            <a:pPr>
              <a:lnSpc>
                <a:spcPct val="90000"/>
              </a:lnSpc>
            </a:pPr>
            <a:r>
              <a:rPr lang="zh-TW" altLang="it-IT" sz="2400">
                <a:latin typeface="標楷體" pitchFamily="65" charset="-120"/>
                <a:ea typeface="標楷體" pitchFamily="65" charset="-120"/>
              </a:rPr>
              <a:t>從外圍類別外使用內部類別：</a:t>
            </a:r>
          </a:p>
          <a:p>
            <a:pPr lvl="1">
              <a:lnSpc>
                <a:spcPct val="90000"/>
              </a:lnSpc>
            </a:pPr>
            <a:r>
              <a:rPr lang="zh-TW" altLang="it-IT">
                <a:latin typeface="標楷體" pitchFamily="65" charset="-120"/>
                <a:ea typeface="標楷體" pitchFamily="65" charset="-120"/>
              </a:rPr>
              <a:t>外部類別名稱</a:t>
            </a:r>
            <a:r>
              <a:rPr lang="it-IT" altLang="zh-TW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it-IT">
                <a:latin typeface="標楷體" pitchFamily="65" charset="-120"/>
                <a:ea typeface="標楷體" pitchFamily="65" charset="-120"/>
              </a:rPr>
              <a:t>內部類別名稱</a:t>
            </a:r>
          </a:p>
          <a:p>
            <a:pPr>
              <a:lnSpc>
                <a:spcPct val="90000"/>
              </a:lnSpc>
            </a:pPr>
            <a:r>
              <a:rPr lang="zh-TW" altLang="it-IT" sz="2400">
                <a:latin typeface="標楷體" pitchFamily="65" charset="-120"/>
                <a:ea typeface="標楷體" pitchFamily="65" charset="-120"/>
              </a:rPr>
              <a:t>依照巢狀類別的存取特性，巢狀類別分為：</a:t>
            </a:r>
          </a:p>
          <a:p>
            <a:pPr lvl="1">
              <a:lnSpc>
                <a:spcPct val="90000"/>
              </a:lnSpc>
            </a:pPr>
            <a:r>
              <a:rPr lang="zh-TW" altLang="it-IT">
                <a:latin typeface="標楷體" pitchFamily="65" charset="-120"/>
                <a:ea typeface="標楷體" pitchFamily="65" charset="-120"/>
              </a:rPr>
              <a:t>內部類別 </a:t>
            </a:r>
            <a:r>
              <a:rPr lang="it-IT" altLang="zh-TW">
                <a:latin typeface="標楷體" pitchFamily="65" charset="-120"/>
                <a:ea typeface="標楷體" pitchFamily="65" charset="-120"/>
              </a:rPr>
              <a:t>(Inner Class)</a:t>
            </a:r>
          </a:p>
          <a:p>
            <a:pPr lvl="1">
              <a:lnSpc>
                <a:spcPct val="90000"/>
              </a:lnSpc>
            </a:pPr>
            <a:r>
              <a:rPr lang="zh-TW" altLang="it-IT">
                <a:latin typeface="標楷體" pitchFamily="65" charset="-120"/>
                <a:ea typeface="標楷體" pitchFamily="65" charset="-120"/>
              </a:rPr>
              <a:t>靜態內部類別 </a:t>
            </a:r>
            <a:r>
              <a:rPr lang="it-IT" altLang="zh-TW">
                <a:latin typeface="標楷體" pitchFamily="65" charset="-120"/>
                <a:ea typeface="標楷體" pitchFamily="65" charset="-120"/>
              </a:rPr>
              <a:t>(Static Inner Class)</a:t>
            </a:r>
          </a:p>
          <a:p>
            <a:pPr lvl="1">
              <a:lnSpc>
                <a:spcPct val="90000"/>
              </a:lnSpc>
            </a:pPr>
            <a:r>
              <a:rPr lang="zh-TW" altLang="it-IT">
                <a:latin typeface="標楷體" pitchFamily="65" charset="-120"/>
                <a:ea typeface="標楷體" pitchFamily="65" charset="-120"/>
              </a:rPr>
              <a:t>局部內部類別</a:t>
            </a:r>
            <a:r>
              <a:rPr lang="it-IT" altLang="zh-TW">
                <a:latin typeface="標楷體" pitchFamily="65" charset="-120"/>
                <a:ea typeface="標楷體" pitchFamily="65" charset="-120"/>
              </a:rPr>
              <a:t>(local inner Class)</a:t>
            </a:r>
          </a:p>
          <a:p>
            <a:pPr lvl="1">
              <a:lnSpc>
                <a:spcPct val="90000"/>
              </a:lnSpc>
            </a:pPr>
            <a:r>
              <a:rPr lang="zh-TW" altLang="it-IT">
                <a:latin typeface="標楷體" pitchFamily="65" charset="-120"/>
                <a:ea typeface="標楷體" pitchFamily="65" charset="-120"/>
              </a:rPr>
              <a:t>方法類別 </a:t>
            </a:r>
            <a:r>
              <a:rPr lang="it-IT" altLang="zh-TW">
                <a:latin typeface="標楷體" pitchFamily="65" charset="-120"/>
                <a:ea typeface="標楷體" pitchFamily="65" charset="-120"/>
              </a:rPr>
              <a:t>(Method local Class)</a:t>
            </a:r>
          </a:p>
          <a:p>
            <a:pPr lvl="1">
              <a:lnSpc>
                <a:spcPct val="90000"/>
              </a:lnSpc>
            </a:pPr>
            <a:r>
              <a:rPr lang="zh-TW" altLang="it-IT">
                <a:latin typeface="標楷體" pitchFamily="65" charset="-120"/>
                <a:ea typeface="標楷體" pitchFamily="65" charset="-120"/>
              </a:rPr>
              <a:t>匿名類別 </a:t>
            </a:r>
            <a:r>
              <a:rPr lang="it-IT" altLang="zh-TW">
                <a:latin typeface="標楷體" pitchFamily="65" charset="-120"/>
                <a:ea typeface="標楷體" pitchFamily="65" charset="-120"/>
              </a:rPr>
              <a:t>(Anonymous Class)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>
              <a:lnSpc>
                <a:spcPct val="90000"/>
              </a:lnSpc>
            </a:pPr>
            <a:endParaRPr lang="en-US" altLang="zh-TW" sz="240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32011A2D-BACE-4995-97DD-4D64E29DB1A5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518146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內部類別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(Inner Class)</a:t>
            </a:r>
            <a:r>
              <a:rPr lang="en-US" altLang="zh-TW">
                <a:ea typeface="新細明體" pitchFamily="18" charset="-120"/>
              </a:rPr>
              <a:t> </a:t>
            </a:r>
          </a:p>
        </p:txBody>
      </p:sp>
      <p:sp>
        <p:nvSpPr>
          <p:cNvPr id="518147" name="Rectangle 8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500">
                <a:latin typeface="標楷體" pitchFamily="65" charset="-120"/>
                <a:ea typeface="標楷體" pitchFamily="65" charset="-120"/>
              </a:rPr>
              <a:t>Inner Class </a:t>
            </a: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是在外部類別中直接宣告的次類別，宣告方式和一般類別的宣告方式相同。</a:t>
            </a:r>
          </a:p>
          <a:p>
            <a:pPr lvl="1">
              <a:lnSpc>
                <a:spcPct val="80000"/>
              </a:lnSpc>
            </a:pP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最常使用的方式</a:t>
            </a:r>
          </a:p>
          <a:p>
            <a:pPr>
              <a:lnSpc>
                <a:spcPct val="80000"/>
              </a:lnSpc>
            </a:pPr>
            <a:endParaRPr lang="zh-TW" altLang="en-US" sz="250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</a:pPr>
            <a:endParaRPr lang="zh-TW" altLang="en-US" sz="250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</a:pPr>
            <a:endParaRPr lang="zh-TW" altLang="en-US" sz="250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</a:pPr>
            <a:endParaRPr lang="zh-TW" altLang="en-US" sz="250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</a:pP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可以用</a:t>
            </a:r>
            <a:r>
              <a:rPr lang="it-IT" altLang="zh-TW" sz="2500">
                <a:latin typeface="標楷體" pitchFamily="65" charset="-120"/>
                <a:ea typeface="標楷體" pitchFamily="65" charset="-120"/>
              </a:rPr>
              <a:t>private</a:t>
            </a:r>
            <a:r>
              <a:rPr lang="zh-TW" altLang="it-IT" sz="2500">
                <a:latin typeface="標楷體" pitchFamily="65" charset="-120"/>
                <a:ea typeface="標楷體" pitchFamily="65" charset="-120"/>
              </a:rPr>
              <a:t>、</a:t>
            </a:r>
            <a:r>
              <a:rPr lang="it-IT" altLang="zh-TW" sz="2500">
                <a:latin typeface="標楷體" pitchFamily="65" charset="-120"/>
                <a:ea typeface="標楷體" pitchFamily="65" charset="-120"/>
              </a:rPr>
              <a:t>(default)</a:t>
            </a:r>
            <a:r>
              <a:rPr lang="zh-TW" altLang="it-IT" sz="2500">
                <a:latin typeface="標楷體" pitchFamily="65" charset="-120"/>
                <a:ea typeface="標楷體" pitchFamily="65" charset="-120"/>
              </a:rPr>
              <a:t>、</a:t>
            </a:r>
            <a:r>
              <a:rPr lang="it-IT" altLang="zh-TW" sz="2500">
                <a:latin typeface="標楷體" pitchFamily="65" charset="-120"/>
                <a:ea typeface="標楷體" pitchFamily="65" charset="-120"/>
              </a:rPr>
              <a:t>protected</a:t>
            </a:r>
            <a:r>
              <a:rPr lang="zh-TW" altLang="it-IT" sz="2500">
                <a:latin typeface="標楷體" pitchFamily="65" charset="-120"/>
                <a:ea typeface="標楷體" pitchFamily="65" charset="-120"/>
              </a:rPr>
              <a:t>、</a:t>
            </a:r>
            <a:r>
              <a:rPr lang="it-IT" altLang="zh-TW" sz="2500">
                <a:latin typeface="標楷體" pitchFamily="65" charset="-120"/>
                <a:ea typeface="標楷體" pitchFamily="65" charset="-120"/>
              </a:rPr>
              <a:t>public</a:t>
            </a:r>
            <a:r>
              <a:rPr lang="zh-TW" altLang="it-IT" sz="2500">
                <a:latin typeface="標楷體" pitchFamily="65" charset="-120"/>
                <a:ea typeface="標楷體" pitchFamily="65" charset="-120"/>
              </a:rPr>
              <a:t>等修飾字來定義</a:t>
            </a:r>
            <a:r>
              <a:rPr lang="it-IT" altLang="zh-TW" sz="2500">
                <a:latin typeface="標楷體" pitchFamily="65" charset="-120"/>
                <a:ea typeface="標楷體" pitchFamily="65" charset="-120"/>
              </a:rPr>
              <a:t>Inner Class</a:t>
            </a:r>
            <a:r>
              <a:rPr lang="zh-TW" altLang="it-IT" sz="250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1">
              <a:lnSpc>
                <a:spcPct val="80000"/>
              </a:lnSpc>
            </a:pPr>
            <a:r>
              <a:rPr lang="zh-TW" altLang="it-IT" sz="2500">
                <a:latin typeface="標楷體" pitchFamily="65" charset="-120"/>
                <a:ea typeface="標楷體" pitchFamily="65" charset="-120"/>
              </a:rPr>
              <a:t>如果</a:t>
            </a:r>
            <a:r>
              <a:rPr lang="it-IT" altLang="zh-TW" sz="2500">
                <a:latin typeface="標楷體" pitchFamily="65" charset="-120"/>
                <a:ea typeface="標楷體" pitchFamily="65" charset="-120"/>
              </a:rPr>
              <a:t>Inner Class</a:t>
            </a:r>
            <a:r>
              <a:rPr lang="zh-TW" altLang="it-IT" sz="2500">
                <a:latin typeface="標楷體" pitchFamily="65" charset="-120"/>
                <a:ea typeface="標楷體" pitchFamily="65" charset="-120"/>
              </a:rPr>
              <a:t>定義成</a:t>
            </a:r>
            <a:r>
              <a:rPr lang="it-IT" altLang="zh-TW" sz="2500">
                <a:latin typeface="標楷體" pitchFamily="65" charset="-120"/>
                <a:ea typeface="標楷體" pitchFamily="65" charset="-120"/>
              </a:rPr>
              <a:t>private</a:t>
            </a:r>
            <a:r>
              <a:rPr lang="zh-TW" altLang="it-IT" sz="2500">
                <a:latin typeface="標楷體" pitchFamily="65" charset="-120"/>
                <a:ea typeface="標楷體" pitchFamily="65" charset="-120"/>
              </a:rPr>
              <a:t>，外圍類別以外的其他類別就無法使用該</a:t>
            </a:r>
            <a:r>
              <a:rPr lang="it-IT" altLang="zh-TW" sz="2500">
                <a:latin typeface="標楷體" pitchFamily="65" charset="-120"/>
                <a:ea typeface="標楷體" pitchFamily="65" charset="-120"/>
              </a:rPr>
              <a:t>Inner Class</a:t>
            </a:r>
            <a:r>
              <a:rPr lang="zh-TW" altLang="it-IT" sz="2500">
                <a:latin typeface="標楷體" pitchFamily="65" charset="-120"/>
                <a:ea typeface="標楷體" pitchFamily="65" charset="-120"/>
              </a:rPr>
              <a:t>了。</a:t>
            </a:r>
          </a:p>
          <a:p>
            <a:pPr>
              <a:lnSpc>
                <a:spcPct val="80000"/>
              </a:lnSpc>
            </a:pPr>
            <a:endParaRPr lang="en-US" altLang="zh-TW" sz="25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18148" name="Text Box 4"/>
          <p:cNvSpPr txBox="1">
            <a:spLocks noChangeArrowheads="1"/>
          </p:cNvSpPr>
          <p:nvPr/>
        </p:nvSpPr>
        <p:spPr bwMode="auto">
          <a:xfrm>
            <a:off x="1066800" y="2895600"/>
            <a:ext cx="5097463" cy="10064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class OuterClass2{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	//Other Code Here</a:t>
            </a:r>
          </a:p>
          <a:p>
            <a:pPr marL="342900" indent="-342900" eaLnBrk="1" hangingPunct="1"/>
            <a:r>
              <a:rPr kumimoji="1" lang="en-US" altLang="zh-TW" sz="2000" b="1">
                <a:latin typeface="Arial" charset="0"/>
                <a:ea typeface="新細明體" pitchFamily="18" charset="-120"/>
              </a:rPr>
              <a:t>	public class InnerClass2{ }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7151A782-22A5-428E-A09D-22DE57803F3D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Right</a:t>
            </a:r>
            <a:r>
              <a:rPr lang="zh-TW" altLang="en-US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</a:rPr>
              <a:t>implements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55011" name="Text Box 3"/>
          <p:cNvSpPr txBox="1">
            <a:spLocks noChangeArrowheads="1"/>
          </p:cNvSpPr>
          <p:nvPr/>
        </p:nvSpPr>
        <p:spPr bwMode="auto">
          <a:xfrm>
            <a:off x="381000" y="1371600"/>
            <a:ext cx="8458200" cy="479107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class Computer{     //</a:t>
            </a:r>
            <a:r>
              <a:rPr lang="zh-TW" altLang="it-IT" sz="2200">
                <a:solidFill>
                  <a:srgbClr val="0000CC"/>
                </a:solidFill>
                <a:ea typeface="新細明體" pitchFamily="18" charset="-120"/>
              </a:rPr>
              <a:t>外圍類別 </a:t>
            </a:r>
            <a:r>
              <a:rPr lang="it-IT" altLang="zh-TW" sz="2200">
                <a:solidFill>
                  <a:srgbClr val="0000CC"/>
                </a:solidFill>
                <a:ea typeface="新細明體" pitchFamily="18" charset="-120"/>
              </a:rPr>
              <a:t>(Enclosing Class)</a:t>
            </a:r>
            <a:endParaRPr kumimoji="1" lang="en-US" altLang="zh-TW" sz="22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 class CPU{    //</a:t>
            </a:r>
            <a:r>
              <a:rPr lang="zh-TW" altLang="it-IT" sz="2200">
                <a:solidFill>
                  <a:srgbClr val="0000CC"/>
                </a:solidFill>
                <a:ea typeface="新細明體" pitchFamily="18" charset="-120"/>
              </a:rPr>
              <a:t>內部類別 </a:t>
            </a:r>
            <a:r>
              <a:rPr lang="it-IT" altLang="zh-TW" sz="2200">
                <a:solidFill>
                  <a:srgbClr val="0000CC"/>
                </a:solidFill>
                <a:ea typeface="新細明體" pitchFamily="18" charset="-120"/>
              </a:rPr>
              <a:t>(Inner Class) </a:t>
            </a:r>
            <a:r>
              <a:rPr lang="zh-TW" altLang="it-IT" sz="2200">
                <a:solidFill>
                  <a:srgbClr val="0000CC"/>
                </a:solidFill>
                <a:ea typeface="新細明體" pitchFamily="18" charset="-120"/>
              </a:rPr>
              <a:t>不能與外圍類別名字一樣</a:t>
            </a:r>
            <a:endParaRPr kumimoji="1" lang="zh-TW" altLang="en-US" sz="22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	/…/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  class mathPower{  //</a:t>
            </a:r>
            <a:r>
              <a:rPr lang="zh-TW" altLang="it-IT" sz="2200">
                <a:solidFill>
                  <a:srgbClr val="0000CC"/>
                </a:solidFill>
                <a:ea typeface="新細明體" pitchFamily="18" charset="-120"/>
              </a:rPr>
              <a:t>內部類別 </a:t>
            </a:r>
            <a:r>
              <a:rPr lang="it-IT" altLang="zh-TW" sz="2200">
                <a:solidFill>
                  <a:srgbClr val="0000CC"/>
                </a:solidFill>
                <a:ea typeface="新細明體" pitchFamily="18" charset="-120"/>
              </a:rPr>
              <a:t>(Inner Class)</a:t>
            </a:r>
            <a:endParaRPr kumimoji="1" lang="en-US" altLang="zh-TW" sz="22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	/…/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}// end of mathPower class	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}// end of class CPU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}//end of Computer</a:t>
            </a:r>
          </a:p>
          <a:p>
            <a:pPr marL="609600" indent="-609600"/>
            <a:r>
              <a:rPr lang="en-US" altLang="zh-TW" sz="2200" b="1">
                <a:ea typeface="新細明體" pitchFamily="18" charset="-120"/>
              </a:rPr>
              <a:t>public class Application{</a:t>
            </a:r>
          </a:p>
          <a:p>
            <a:pPr marL="609600" indent="-609600"/>
            <a:r>
              <a:rPr lang="en-US" altLang="zh-TW" sz="2200" b="1">
                <a:ea typeface="新細明體" pitchFamily="18" charset="-120"/>
              </a:rPr>
              <a:t>    public static void main(String agrs){</a:t>
            </a:r>
          </a:p>
          <a:p>
            <a:pPr marL="609600" indent="-609600"/>
            <a:r>
              <a:rPr lang="en-US" altLang="zh-TW" sz="2200" b="1">
                <a:ea typeface="新細明體" pitchFamily="18" charset="-120"/>
              </a:rPr>
              <a:t>	Computer aComputer= new Computer(); </a:t>
            </a:r>
            <a:r>
              <a:rPr lang="en-US" altLang="zh-TW" sz="2200" b="1">
                <a:solidFill>
                  <a:srgbClr val="FF0000"/>
                </a:solidFill>
                <a:ea typeface="新細明體" pitchFamily="18" charset="-120"/>
              </a:rPr>
              <a:t>//</a:t>
            </a:r>
            <a:r>
              <a:rPr lang="zh-TW" altLang="en-US" sz="2200" b="1">
                <a:solidFill>
                  <a:srgbClr val="FF0000"/>
                </a:solidFill>
                <a:ea typeface="新細明體" pitchFamily="18" charset="-120"/>
              </a:rPr>
              <a:t>須產生外圍類別</a:t>
            </a:r>
          </a:p>
          <a:p>
            <a:pPr marL="609600" indent="-609600"/>
            <a:r>
              <a:rPr lang="en-US" altLang="zh-TW" sz="2200" b="1">
                <a:ea typeface="新細明體" pitchFamily="18" charset="-120"/>
              </a:rPr>
              <a:t>	Computer.CPU aCPU= aComputer.new CPU(); 	</a:t>
            </a:r>
          </a:p>
          <a:p>
            <a:pPr marL="609600" indent="-609600"/>
            <a:r>
              <a:rPr lang="en-US" altLang="zh-TW" sz="2200" b="1">
                <a:ea typeface="新細明體" pitchFamily="18" charset="-120"/>
              </a:rPr>
              <a:t>	}</a:t>
            </a:r>
          </a:p>
          <a:p>
            <a:pPr marL="609600" indent="-609600"/>
            <a:r>
              <a:rPr lang="en-US" altLang="zh-TW" sz="2200" b="1">
                <a:ea typeface="新細明體" pitchFamily="18" charset="-120"/>
              </a:rPr>
              <a:t>}</a:t>
            </a:r>
            <a:endParaRPr kumimoji="1" lang="en-US" altLang="zh-TW" sz="2200" b="1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4B570C04-ED74-4281-898B-9865188DABD4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556034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靜態內部類別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(Static Inner Class)</a:t>
            </a:r>
            <a:r>
              <a:rPr lang="en-US" altLang="zh-TW">
                <a:ea typeface="新細明體" pitchFamily="18" charset="-120"/>
              </a:rPr>
              <a:t> </a:t>
            </a:r>
          </a:p>
        </p:txBody>
      </p:sp>
      <p:sp>
        <p:nvSpPr>
          <p:cNvPr id="556035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00200"/>
            <a:ext cx="8153400" cy="3905250"/>
          </a:xfrm>
        </p:spPr>
        <p:txBody>
          <a:bodyPr/>
          <a:lstStyle/>
          <a:p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宣告內部類別時，如果使用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static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修飾字，則該內部類別稱為「靜態內部類別 」。</a:t>
            </a:r>
          </a:p>
          <a:p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靜態內部類別的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記憶體位置獨立配置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2400" b="1">
                <a:latin typeface="標楷體" pitchFamily="65" charset="-120"/>
                <a:ea typeface="標楷體" pitchFamily="65" charset="-120"/>
              </a:rPr>
              <a:t>不需要先將外圍類別實體化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就可以使用靜態內部類別。</a:t>
            </a:r>
          </a:p>
          <a:p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靜態內部類別通常是為了供其他的類別使用</a:t>
            </a:r>
          </a:p>
          <a:p>
            <a:pPr lvl="1"/>
            <a:r>
              <a:rPr lang="zh-TW" altLang="it-IT">
                <a:latin typeface="標楷體" pitchFamily="65" charset="-120"/>
                <a:ea typeface="標楷體" pitchFamily="65" charset="-120"/>
              </a:rPr>
              <a:t>在</a:t>
            </a:r>
            <a:r>
              <a:rPr lang="it-IT" altLang="zh-TW">
                <a:latin typeface="標楷體" pitchFamily="65" charset="-120"/>
                <a:ea typeface="標楷體" pitchFamily="65" charset="-120"/>
              </a:rPr>
              <a:t>Inner Class</a:t>
            </a:r>
            <a:r>
              <a:rPr lang="zh-TW" altLang="it-IT">
                <a:latin typeface="標楷體" pitchFamily="65" charset="-120"/>
                <a:ea typeface="標楷體" pitchFamily="65" charset="-120"/>
              </a:rPr>
              <a:t>內可以使用外圍類別的資料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1"/>
            <a:r>
              <a:rPr lang="zh-TW" altLang="en-US">
                <a:latin typeface="標楷體" pitchFamily="65" charset="-120"/>
                <a:ea typeface="標楷體" pitchFamily="65" charset="-120"/>
              </a:rPr>
              <a:t>在外圍類別內，必須先將內部類別實體化，才可以使用內部類別的成員</a:t>
            </a:r>
          </a:p>
          <a:p>
            <a:endParaRPr lang="en-US" altLang="zh-TW" sz="24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56036" name="Text Box 4"/>
          <p:cNvSpPr txBox="1">
            <a:spLocks noChangeArrowheads="1"/>
          </p:cNvSpPr>
          <p:nvPr/>
        </p:nvSpPr>
        <p:spPr bwMode="auto">
          <a:xfrm>
            <a:off x="914400" y="4953000"/>
            <a:ext cx="7523163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zh-TW" altLang="en-US">
                <a:latin typeface="Arial" charset="0"/>
                <a:ea typeface="新細明體" pitchFamily="18" charset="-120"/>
              </a:rPr>
              <a:t>外圍類別</a:t>
            </a:r>
            <a:r>
              <a:rPr kumimoji="1" lang="en-US" altLang="zh-TW">
                <a:latin typeface="Arial" charset="0"/>
                <a:ea typeface="新細明體" pitchFamily="18" charset="-120"/>
              </a:rPr>
              <a:t>.</a:t>
            </a:r>
            <a:r>
              <a:rPr kumimoji="1" lang="zh-TW" altLang="en-US">
                <a:latin typeface="Arial" charset="0"/>
                <a:ea typeface="新細明體" pitchFamily="18" charset="-120"/>
              </a:rPr>
              <a:t>內部類別 物件名稱 </a:t>
            </a:r>
            <a:r>
              <a:rPr kumimoji="1" lang="en-US" altLang="zh-TW">
                <a:latin typeface="Arial" charset="0"/>
                <a:ea typeface="新細明體" pitchFamily="18" charset="-120"/>
              </a:rPr>
              <a:t>= new </a:t>
            </a:r>
            <a:r>
              <a:rPr kumimoji="1" lang="zh-TW" altLang="en-US">
                <a:latin typeface="Arial" charset="0"/>
                <a:ea typeface="新細明體" pitchFamily="18" charset="-120"/>
              </a:rPr>
              <a:t>外圍類別</a:t>
            </a:r>
            <a:r>
              <a:rPr kumimoji="1" lang="en-US" altLang="zh-TW">
                <a:latin typeface="Arial" charset="0"/>
                <a:ea typeface="新細明體" pitchFamily="18" charset="-120"/>
              </a:rPr>
              <a:t>.</a:t>
            </a:r>
            <a:r>
              <a:rPr kumimoji="1" lang="zh-TW" altLang="en-US">
                <a:latin typeface="Arial" charset="0"/>
                <a:ea typeface="新細明體" pitchFamily="18" charset="-120"/>
              </a:rPr>
              <a:t>內部類別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C016F343-7E45-4AC7-9160-A4B1FB38AC98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557058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靜態內部類別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(Static Inner Class)</a:t>
            </a:r>
          </a:p>
        </p:txBody>
      </p:sp>
      <p:sp>
        <p:nvSpPr>
          <p:cNvPr id="557059" name="Rectangle 7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靜態內部類別無法直接存取外圍類別中的非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static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成員。</a:t>
            </a:r>
          </a:p>
          <a:p>
            <a:pPr>
              <a:lnSpc>
                <a:spcPct val="90000"/>
              </a:lnSpc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靜態內部類別可有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static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成員和非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static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成員。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latin typeface="標楷體" pitchFamily="65" charset="-120"/>
                <a:ea typeface="標楷體" pitchFamily="65" charset="-120"/>
              </a:rPr>
              <a:t>static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成員在載入時同樣也配置了記憶體空間，外界可以直接引用。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非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static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成員則必需要先將靜態內部成員實體化後才能使用。</a:t>
            </a:r>
          </a:p>
          <a:p>
            <a:pPr>
              <a:lnSpc>
                <a:spcPct val="90000"/>
              </a:lnSpc>
            </a:pP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F4119DA0-C3A5-4B0F-88E6-50F7C64CB474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522242" name="Rectangle 9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靜態內部類別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(Static Inner Class)</a:t>
            </a:r>
          </a:p>
        </p:txBody>
      </p:sp>
      <p:graphicFrame>
        <p:nvGraphicFramePr>
          <p:cNvPr id="522243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304800" y="1844675"/>
          <a:ext cx="8534400" cy="3687128"/>
        </p:xfrm>
        <a:graphic>
          <a:graphicData uri="http://schemas.openxmlformats.org/drawingml/2006/table">
            <a:tbl>
              <a:tblPr/>
              <a:tblGrid>
                <a:gridCol w="2057400"/>
                <a:gridCol w="2133600"/>
                <a:gridCol w="2209800"/>
                <a:gridCol w="2133600"/>
              </a:tblGrid>
              <a:tr h="1157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可否直接使用外圍類別的</a:t>
                      </a:r>
                      <a:r>
                        <a:rPr kumimoji="0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static</a:t>
                      </a: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成員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可否直接使用外圍類別的非</a:t>
                      </a:r>
                      <a:r>
                        <a:rPr kumimoji="0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static</a:t>
                      </a: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成員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可否直接讓外部直接存取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static</a:t>
                      </a: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巢狀類別的</a:t>
                      </a:r>
                      <a:r>
                        <a:rPr kumimoji="0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static </a:t>
                      </a: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成員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可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可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static</a:t>
                      </a: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巢狀類別的非</a:t>
                      </a:r>
                      <a:r>
                        <a:rPr kumimoji="0" lang="en-US" altLang="zh-TW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static </a:t>
                      </a: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成員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可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否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53AFE3DA-20D4-4F9C-880B-ED1FA69C1A52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Object equal?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比較兩個東西是否相等，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JAVA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程式碼最常用到的方法不外乎下列兩種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latin typeface="標楷體" pitchFamily="65" charset="-120"/>
                <a:ea typeface="標楷體" pitchFamily="65" charset="-120"/>
              </a:rPr>
              <a:t>“==“</a:t>
            </a:r>
          </a:p>
          <a:p>
            <a:pPr lvl="1">
              <a:lnSpc>
                <a:spcPct val="90000"/>
              </a:lnSpc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呼叫函式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equals()</a:t>
            </a:r>
          </a:p>
          <a:p>
            <a:pPr>
              <a:lnSpc>
                <a:spcPct val="90000"/>
              </a:lnSpc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普通的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data type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比較數值如整數，小數可利用簡單的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”==“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來判斷相不相等</a:t>
            </a:r>
          </a:p>
          <a:p>
            <a:pPr>
              <a:lnSpc>
                <a:spcPct val="90000"/>
              </a:lnSpc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關於產生物件的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reference type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則採用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”==“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來比對不一定正確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en-US">
                <a:latin typeface="標楷體" pitchFamily="65" charset="-120"/>
                <a:ea typeface="標楷體" pitchFamily="65" charset="-120"/>
              </a:rPr>
              <a:t>這是為什麼呢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latin typeface="標楷體" pitchFamily="65" charset="-120"/>
                <a:ea typeface="標楷體" pitchFamily="65" charset="-120"/>
              </a:rPr>
              <a:t>l-value, r-value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8088F63F-5BF2-4838-AF39-669C0AEEDD54}" type="slidenum">
              <a:rPr lang="en-US" altLang="zh-TW"/>
              <a:pPr/>
              <a:t>30</a:t>
            </a:fld>
            <a:endParaRPr lang="en-US" altLang="zh-TW"/>
          </a:p>
        </p:txBody>
      </p:sp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error implements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59107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8458200" cy="351155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lang="en-US" altLang="zh-TW" sz="2200" b="1">
                <a:ea typeface="新細明體" pitchFamily="18" charset="-120"/>
              </a:rPr>
              <a:t>c</a:t>
            </a:r>
            <a:r>
              <a:rPr kumimoji="1" lang="en-US" altLang="zh-TW" sz="2200" b="1">
                <a:ea typeface="新細明體" pitchFamily="18" charset="-120"/>
              </a:rPr>
              <a:t>lass Computer{     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 class CPU{      //</a:t>
            </a:r>
            <a:r>
              <a:rPr kumimoji="1" lang="zh-TW" altLang="en-US" b="1">
                <a:ea typeface="新細明體" pitchFamily="18" charset="-120"/>
              </a:rPr>
              <a:t>非</a:t>
            </a:r>
            <a:r>
              <a:rPr kumimoji="1" lang="en-US" altLang="zh-TW" b="1">
                <a:ea typeface="新細明體" pitchFamily="18" charset="-120"/>
              </a:rPr>
              <a:t>static</a:t>
            </a:r>
            <a:r>
              <a:rPr kumimoji="1" lang="zh-TW" altLang="en-US" b="1">
                <a:ea typeface="新細明體" pitchFamily="18" charset="-120"/>
              </a:rPr>
              <a:t>內圍類別</a:t>
            </a:r>
            <a:endParaRPr kumimoji="1" lang="en-US" altLang="zh-TW" sz="22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	/…/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  </a:t>
            </a:r>
            <a:r>
              <a:rPr kumimoji="1" lang="en-US" altLang="zh-TW" sz="2200" b="1">
                <a:solidFill>
                  <a:srgbClr val="FF0000"/>
                </a:solidFill>
                <a:ea typeface="新細明體" pitchFamily="18" charset="-120"/>
              </a:rPr>
              <a:t>static</a:t>
            </a:r>
            <a:r>
              <a:rPr kumimoji="1" lang="en-US" altLang="zh-TW" sz="2200" b="1">
                <a:ea typeface="新細明體" pitchFamily="18" charset="-120"/>
              </a:rPr>
              <a:t> class mathPower {   </a:t>
            </a:r>
            <a:r>
              <a:rPr kumimoji="1" lang="en-US" altLang="zh-TW" b="1">
                <a:ea typeface="新細明體" pitchFamily="18" charset="-120"/>
              </a:rPr>
              <a:t>//static</a:t>
            </a:r>
            <a:r>
              <a:rPr kumimoji="1" lang="zh-TW" altLang="en-US" b="1">
                <a:ea typeface="新細明體" pitchFamily="18" charset="-120"/>
              </a:rPr>
              <a:t>內圍類別</a:t>
            </a:r>
            <a:endParaRPr kumimoji="1" lang="en-US" altLang="zh-TW" sz="22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	/…/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    </a:t>
            </a:r>
            <a:r>
              <a:rPr kumimoji="1" lang="en-US" altLang="zh-TW" sz="2200" b="1">
                <a:solidFill>
                  <a:srgbClr val="FF0000"/>
                </a:solidFill>
                <a:ea typeface="新細明體" pitchFamily="18" charset="-120"/>
              </a:rPr>
              <a:t>//error, can not </a:t>
            </a:r>
            <a:r>
              <a:rPr kumimoji="1" lang="zh-TW" altLang="en-US" sz="2200" b="1">
                <a:solidFill>
                  <a:srgbClr val="FF0000"/>
                </a:solidFill>
                <a:ea typeface="新細明體" pitchFamily="18" charset="-120"/>
              </a:rPr>
              <a:t>加入</a:t>
            </a:r>
            <a:r>
              <a:rPr kumimoji="1" lang="en-US" altLang="zh-TW" sz="2200" b="1">
                <a:solidFill>
                  <a:srgbClr val="FF0000"/>
                </a:solidFill>
                <a:ea typeface="新細明體" pitchFamily="18" charset="-120"/>
              </a:rPr>
              <a:t>static </a:t>
            </a:r>
            <a:r>
              <a:rPr kumimoji="1" lang="zh-TW" altLang="en-US" sz="2200" b="1">
                <a:solidFill>
                  <a:srgbClr val="FF0000"/>
                </a:solidFill>
                <a:ea typeface="新細明體" pitchFamily="18" charset="-120"/>
              </a:rPr>
              <a:t>內圍類別在非</a:t>
            </a:r>
            <a:r>
              <a:rPr kumimoji="1" lang="en-US" altLang="zh-TW" sz="2200" b="1">
                <a:solidFill>
                  <a:srgbClr val="FF0000"/>
                </a:solidFill>
                <a:ea typeface="新細明體" pitchFamily="18" charset="-120"/>
              </a:rPr>
              <a:t>static</a:t>
            </a:r>
            <a:r>
              <a:rPr kumimoji="1" lang="zh-TW" altLang="en-US" sz="2200" b="1">
                <a:solidFill>
                  <a:srgbClr val="FF0000"/>
                </a:solidFill>
                <a:ea typeface="新細明體" pitchFamily="18" charset="-120"/>
              </a:rPr>
              <a:t>內圍類別</a:t>
            </a:r>
          </a:p>
          <a:p>
            <a:pPr marL="609600" indent="-609600"/>
            <a:r>
              <a:rPr kumimoji="1" lang="zh-TW" altLang="en-US" sz="2200" b="1">
                <a:solidFill>
                  <a:srgbClr val="FF0000"/>
                </a:solidFill>
                <a:ea typeface="新細明體" pitchFamily="18" charset="-120"/>
              </a:rPr>
              <a:t>              但是可以加入非</a:t>
            </a:r>
            <a:r>
              <a:rPr kumimoji="1" lang="en-US" altLang="zh-TW" sz="2200" b="1">
                <a:solidFill>
                  <a:srgbClr val="FF0000"/>
                </a:solidFill>
                <a:ea typeface="新細明體" pitchFamily="18" charset="-120"/>
              </a:rPr>
              <a:t>static</a:t>
            </a:r>
            <a:r>
              <a:rPr kumimoji="1" lang="zh-TW" altLang="en-US" sz="2200" b="1">
                <a:solidFill>
                  <a:srgbClr val="FF0000"/>
                </a:solidFill>
                <a:ea typeface="新細明體" pitchFamily="18" charset="-120"/>
              </a:rPr>
              <a:t>的內圍類別在</a:t>
            </a:r>
            <a:r>
              <a:rPr kumimoji="1" lang="en-US" altLang="zh-TW" sz="2200" b="1">
                <a:solidFill>
                  <a:srgbClr val="FF0000"/>
                </a:solidFill>
                <a:ea typeface="新細明體" pitchFamily="18" charset="-120"/>
              </a:rPr>
              <a:t>static</a:t>
            </a:r>
            <a:r>
              <a:rPr kumimoji="1" lang="zh-TW" altLang="en-US" sz="2200" b="1">
                <a:solidFill>
                  <a:srgbClr val="FF0000"/>
                </a:solidFill>
                <a:ea typeface="新細明體" pitchFamily="18" charset="-120"/>
              </a:rPr>
              <a:t>內圍類別 </a:t>
            </a:r>
            <a:r>
              <a:rPr kumimoji="1" lang="en-US" altLang="zh-TW" sz="2200" b="1">
                <a:solidFill>
                  <a:srgbClr val="FF0000"/>
                </a:solidFill>
                <a:ea typeface="新細明體" pitchFamily="18" charset="-120"/>
              </a:rPr>
              <a:t>(</a:t>
            </a:r>
            <a:r>
              <a:rPr kumimoji="1" lang="zh-TW" altLang="en-US" sz="2200" b="1">
                <a:solidFill>
                  <a:srgbClr val="FF0000"/>
                </a:solidFill>
                <a:ea typeface="新細明體" pitchFamily="18" charset="-120"/>
              </a:rPr>
              <a:t>如下頁</a:t>
            </a:r>
            <a:r>
              <a:rPr kumimoji="1" lang="en-US" altLang="zh-TW" sz="2200" b="1">
                <a:solidFill>
                  <a:srgbClr val="FF0000"/>
                </a:solidFill>
                <a:ea typeface="新細明體" pitchFamily="18" charset="-120"/>
              </a:rPr>
              <a:t>)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}	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}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D2308F1-35A1-471F-A8EA-229F557055F5}" type="slidenum">
              <a:rPr lang="en-US" altLang="zh-TW"/>
              <a:pPr/>
              <a:t>31</a:t>
            </a:fld>
            <a:endParaRPr lang="en-US" altLang="zh-TW"/>
          </a:p>
        </p:txBody>
      </p:sp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Right</a:t>
            </a:r>
            <a:r>
              <a:rPr lang="zh-TW" altLang="en-US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</a:rPr>
              <a:t>implements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60131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8458200" cy="27813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lang="en-US" altLang="zh-TW" sz="2200" b="1">
                <a:ea typeface="新細明體" pitchFamily="18" charset="-120"/>
              </a:rPr>
              <a:t>c</a:t>
            </a:r>
            <a:r>
              <a:rPr kumimoji="1" lang="en-US" altLang="zh-TW" sz="2200" b="1">
                <a:ea typeface="新細明體" pitchFamily="18" charset="-120"/>
              </a:rPr>
              <a:t>lass Computer{     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 </a:t>
            </a:r>
            <a:r>
              <a:rPr kumimoji="1" lang="en-US" altLang="zh-TW" sz="2200" b="1">
                <a:solidFill>
                  <a:srgbClr val="FF0000"/>
                </a:solidFill>
                <a:ea typeface="新細明體" pitchFamily="18" charset="-120"/>
              </a:rPr>
              <a:t>static</a:t>
            </a:r>
            <a:r>
              <a:rPr kumimoji="1" lang="en-US" altLang="zh-TW" sz="2200" b="1">
                <a:ea typeface="新細明體" pitchFamily="18" charset="-120"/>
              </a:rPr>
              <a:t> class CPU{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	/…/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  class mathPower {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		/…/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    	}	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	}</a:t>
            </a:r>
          </a:p>
          <a:p>
            <a:pPr marL="609600" indent="-609600"/>
            <a:r>
              <a:rPr kumimoji="1" lang="en-US" altLang="zh-TW" sz="2200" b="1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A5DCDED-B689-42F9-A34F-D6D80C4EB871}" type="slidenum">
              <a:rPr lang="en-US" altLang="zh-TW"/>
              <a:pPr/>
              <a:t>32</a:t>
            </a:fld>
            <a:endParaRPr lang="en-US" altLang="zh-TW"/>
          </a:p>
        </p:txBody>
      </p:sp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Right</a:t>
            </a:r>
            <a:r>
              <a:rPr lang="zh-TW" altLang="en-US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</a:rPr>
              <a:t>implements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58083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8458200" cy="52832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lang="en-US" altLang="zh-TW" sz="2000" b="1" dirty="0">
                <a:ea typeface="新細明體" pitchFamily="18" charset="-120"/>
              </a:rPr>
              <a:t>c</a:t>
            </a:r>
            <a:r>
              <a:rPr kumimoji="1" lang="en-US" altLang="zh-TW" sz="2000" b="1" dirty="0">
                <a:ea typeface="新細明體" pitchFamily="18" charset="-120"/>
              </a:rPr>
              <a:t>lass Computer{     </a:t>
            </a: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	 static class CPU{</a:t>
            </a: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			/…/</a:t>
            </a: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		  interface </a:t>
            </a:r>
            <a:r>
              <a:rPr kumimoji="1" lang="en-US" altLang="zh-TW" sz="2000" b="1" dirty="0" err="1" smtClean="0">
                <a:ea typeface="新細明體" pitchFamily="18" charset="-120"/>
              </a:rPr>
              <a:t>FloatingCalculating</a:t>
            </a:r>
            <a:r>
              <a:rPr kumimoji="1" lang="en-US" altLang="zh-TW" sz="2000" b="1" dirty="0" smtClean="0">
                <a:ea typeface="新細明體" pitchFamily="18" charset="-120"/>
              </a:rPr>
              <a:t> {</a:t>
            </a:r>
            <a:endParaRPr kumimoji="1" lang="en-US" altLang="zh-TW" sz="2000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				/…/</a:t>
            </a: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		  }</a:t>
            </a: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		  static class </a:t>
            </a:r>
            <a:r>
              <a:rPr kumimoji="1" lang="en-US" altLang="zh-TW" sz="2000" b="1" dirty="0" err="1">
                <a:ea typeface="新細明體" pitchFamily="18" charset="-120"/>
              </a:rPr>
              <a:t>mathPower</a:t>
            </a:r>
            <a:r>
              <a:rPr kumimoji="1" lang="en-US" altLang="zh-TW" sz="2000" b="1" dirty="0">
                <a:ea typeface="新細明體" pitchFamily="18" charset="-120"/>
              </a:rPr>
              <a:t> implements </a:t>
            </a:r>
            <a:r>
              <a:rPr kumimoji="1" lang="en-US" altLang="zh-TW" sz="2000" b="1" dirty="0" err="1">
                <a:ea typeface="新細明體" pitchFamily="18" charset="-120"/>
              </a:rPr>
              <a:t>FloatingCalculating</a:t>
            </a:r>
            <a:r>
              <a:rPr kumimoji="1" lang="en-US" altLang="zh-TW" sz="2000" b="1" dirty="0">
                <a:ea typeface="新細明體" pitchFamily="18" charset="-120"/>
              </a:rPr>
              <a:t>{</a:t>
            </a: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			/…/</a:t>
            </a: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		}	</a:t>
            </a: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	}</a:t>
            </a:r>
          </a:p>
          <a:p>
            <a:pPr marL="609600" indent="-609600"/>
            <a:r>
              <a:rPr kumimoji="1" lang="en-US" altLang="zh-TW" sz="2000" b="1" dirty="0">
                <a:ea typeface="新細明體" pitchFamily="18" charset="-120"/>
              </a:rPr>
              <a:t>}</a:t>
            </a:r>
          </a:p>
          <a:p>
            <a:pPr marL="609600" indent="-609600"/>
            <a:r>
              <a:rPr lang="en-US" altLang="zh-TW" sz="2000" b="1" dirty="0">
                <a:ea typeface="新細明體" pitchFamily="18" charset="-120"/>
              </a:rPr>
              <a:t>public class Application{</a:t>
            </a:r>
          </a:p>
          <a:p>
            <a:pPr marL="609600" indent="-609600"/>
            <a:r>
              <a:rPr lang="en-US" altLang="zh-TW" sz="2000" b="1" dirty="0">
                <a:ea typeface="新細明體" pitchFamily="18" charset="-120"/>
              </a:rPr>
              <a:t>    public static void main(String </a:t>
            </a:r>
            <a:r>
              <a:rPr lang="en-US" altLang="zh-TW" sz="2000" b="1" dirty="0" err="1">
                <a:ea typeface="新細明體" pitchFamily="18" charset="-120"/>
              </a:rPr>
              <a:t>agrs</a:t>
            </a:r>
            <a:r>
              <a:rPr lang="en-US" altLang="zh-TW" sz="2000" b="1" dirty="0">
                <a:ea typeface="新細明體" pitchFamily="18" charset="-120"/>
              </a:rPr>
              <a:t>){</a:t>
            </a:r>
            <a:endParaRPr lang="zh-TW" altLang="en-US" sz="2000" b="1" dirty="0">
              <a:solidFill>
                <a:srgbClr val="FF0000"/>
              </a:solidFill>
              <a:ea typeface="新細明體" pitchFamily="18" charset="-120"/>
            </a:endParaRPr>
          </a:p>
          <a:p>
            <a:pPr marL="609600" indent="-609600"/>
            <a:r>
              <a:rPr lang="en-US" altLang="zh-TW" sz="2000" b="1" dirty="0">
                <a:ea typeface="新細明體" pitchFamily="18" charset="-120"/>
              </a:rPr>
              <a:t>	Computer.CPU </a:t>
            </a:r>
            <a:r>
              <a:rPr lang="en-US" altLang="zh-TW" sz="2000" b="1" dirty="0" err="1">
                <a:ea typeface="新細明體" pitchFamily="18" charset="-120"/>
              </a:rPr>
              <a:t>aCPU</a:t>
            </a:r>
            <a:r>
              <a:rPr lang="en-US" altLang="zh-TW" sz="2000" b="1" dirty="0">
                <a:ea typeface="新細明體" pitchFamily="18" charset="-120"/>
              </a:rPr>
              <a:t>= new Computer.CPU(); </a:t>
            </a:r>
            <a:br>
              <a:rPr lang="en-US" altLang="zh-TW" sz="2000" b="1" dirty="0">
                <a:ea typeface="新細明體" pitchFamily="18" charset="-120"/>
              </a:rPr>
            </a:br>
            <a:r>
              <a:rPr lang="en-US" altLang="zh-TW" sz="2000" b="1" dirty="0">
                <a:ea typeface="新細明體" pitchFamily="18" charset="-120"/>
              </a:rPr>
              <a:t>             //</a:t>
            </a:r>
            <a:r>
              <a:rPr lang="en-US" altLang="zh-TW" sz="2000" b="1" dirty="0">
                <a:solidFill>
                  <a:srgbClr val="FF0000"/>
                </a:solidFill>
                <a:ea typeface="新細明體" pitchFamily="18" charset="-120"/>
              </a:rPr>
              <a:t>static  inner class</a:t>
            </a:r>
            <a:r>
              <a:rPr lang="zh-TW" altLang="en-US" sz="2000" b="1" dirty="0">
                <a:solidFill>
                  <a:srgbClr val="FF0000"/>
                </a:solidFill>
                <a:ea typeface="新細明體" pitchFamily="18" charset="-120"/>
              </a:rPr>
              <a:t>只能直接搭配類別</a:t>
            </a:r>
            <a:r>
              <a:rPr lang="zh-TW" altLang="en-US" sz="2000" b="1" dirty="0">
                <a:ea typeface="新細明體" pitchFamily="18" charset="-120"/>
              </a:rPr>
              <a:t>	</a:t>
            </a:r>
          </a:p>
          <a:p>
            <a:pPr marL="609600" indent="-609600"/>
            <a:r>
              <a:rPr lang="en-US" altLang="zh-TW" sz="2000" b="1" dirty="0">
                <a:ea typeface="新細明體" pitchFamily="18" charset="-120"/>
              </a:rPr>
              <a:t>	}</a:t>
            </a:r>
          </a:p>
          <a:p>
            <a:pPr marL="609600" indent="-609600"/>
            <a:r>
              <a:rPr lang="en-US" altLang="zh-TW" sz="2000" b="1" dirty="0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C2B83BBB-F590-49AD-8C75-70E0EBBACCEE}" type="slidenum">
              <a:rPr lang="en-US" altLang="zh-TW"/>
              <a:pPr/>
              <a:t>33</a:t>
            </a:fld>
            <a:endParaRPr lang="en-US" altLang="zh-TW"/>
          </a:p>
        </p:txBody>
      </p:sp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error</a:t>
            </a:r>
            <a:r>
              <a:rPr lang="zh-TW" altLang="en-US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</a:rPr>
              <a:t>implements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61155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8458200" cy="5256213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lang="en-US" altLang="zh-TW" sz="1800" b="1">
                <a:ea typeface="新細明體" pitchFamily="18" charset="-120"/>
              </a:rPr>
              <a:t>c</a:t>
            </a:r>
            <a:r>
              <a:rPr kumimoji="1" lang="en-US" altLang="zh-TW" sz="1800" b="1">
                <a:ea typeface="新細明體" pitchFamily="18" charset="-120"/>
              </a:rPr>
              <a:t>lass Computer{     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 static class CPU{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	/…/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  interface FloatingCalculating{   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		/…/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  }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  static class mathPower implements FloatingCalculating{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	/…/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}	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}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}</a:t>
            </a:r>
          </a:p>
          <a:p>
            <a:pPr marL="609600" indent="-609600"/>
            <a:r>
              <a:rPr lang="en-US" altLang="zh-TW" sz="2000" b="1">
                <a:ea typeface="新細明體" pitchFamily="18" charset="-120"/>
              </a:rPr>
              <a:t>public class Application{</a:t>
            </a:r>
          </a:p>
          <a:p>
            <a:pPr marL="609600" indent="-609600"/>
            <a:r>
              <a:rPr lang="en-US" altLang="zh-TW" sz="2000" b="1">
                <a:ea typeface="新細明體" pitchFamily="18" charset="-120"/>
              </a:rPr>
              <a:t>    public static void main(String agrs){</a:t>
            </a:r>
            <a:endParaRPr lang="zh-TW" altLang="en-US" sz="2000" b="1">
              <a:solidFill>
                <a:srgbClr val="FF0000"/>
              </a:solidFill>
              <a:ea typeface="新細明體" pitchFamily="18" charset="-120"/>
            </a:endParaRPr>
          </a:p>
          <a:p>
            <a:pPr marL="609600" indent="-609600"/>
            <a:r>
              <a:rPr lang="en-US" altLang="zh-TW" sz="2000" b="1">
                <a:ea typeface="新細明體" pitchFamily="18" charset="-120"/>
              </a:rPr>
              <a:t>	Computer aComputer= new Computer();  //</a:t>
            </a:r>
            <a:r>
              <a:rPr lang="zh-TW" altLang="en-US" sz="2000" b="1">
                <a:ea typeface="新細明體" pitchFamily="18" charset="-120"/>
              </a:rPr>
              <a:t>產生物件</a:t>
            </a:r>
            <a:endParaRPr lang="zh-TW" altLang="en-US" sz="2000" b="1">
              <a:solidFill>
                <a:srgbClr val="FF0000"/>
              </a:solidFill>
              <a:ea typeface="新細明體" pitchFamily="18" charset="-120"/>
            </a:endParaRPr>
          </a:p>
          <a:p>
            <a:pPr marL="609600" indent="-609600"/>
            <a:r>
              <a:rPr lang="en-US" altLang="zh-TW" sz="2000" b="1">
                <a:ea typeface="新細明體" pitchFamily="18" charset="-120"/>
              </a:rPr>
              <a:t>	</a:t>
            </a:r>
            <a:r>
              <a:rPr lang="en-US" altLang="zh-TW" sz="2000" b="1">
                <a:solidFill>
                  <a:srgbClr val="FF0000"/>
                </a:solidFill>
                <a:ea typeface="新細明體" pitchFamily="18" charset="-120"/>
              </a:rPr>
              <a:t>Computer.CPU aCPU= aComputer.new CPU();</a:t>
            </a:r>
            <a:r>
              <a:rPr lang="en-US" altLang="zh-TW" sz="2000">
                <a:ea typeface="新細明體" pitchFamily="18" charset="-120"/>
              </a:rPr>
              <a:t> </a:t>
            </a:r>
          </a:p>
          <a:p>
            <a:pPr marL="609600" indent="-609600"/>
            <a:r>
              <a:rPr lang="en-US" altLang="zh-TW" sz="2000">
                <a:ea typeface="新細明體" pitchFamily="18" charset="-120"/>
              </a:rPr>
              <a:t>	</a:t>
            </a:r>
            <a:r>
              <a:rPr lang="en-US" altLang="zh-TW" sz="2000" b="1">
                <a:solidFill>
                  <a:srgbClr val="FF0000"/>
                </a:solidFill>
                <a:ea typeface="新細明體" pitchFamily="18" charset="-120"/>
              </a:rPr>
              <a:t>//error,</a:t>
            </a:r>
            <a:r>
              <a:rPr lang="zh-TW" altLang="en-US" sz="2000" b="1">
                <a:solidFill>
                  <a:srgbClr val="FF0000"/>
                </a:solidFill>
                <a:ea typeface="新細明體" pitchFamily="18" charset="-120"/>
              </a:rPr>
              <a:t>只能直接搭配不可以搭配物件</a:t>
            </a:r>
            <a:r>
              <a:rPr lang="zh-TW" altLang="en-US" sz="2000" b="1">
                <a:ea typeface="新細明體" pitchFamily="18" charset="-120"/>
              </a:rPr>
              <a:t>	</a:t>
            </a:r>
          </a:p>
          <a:p>
            <a:pPr marL="609600" indent="-609600"/>
            <a:r>
              <a:rPr lang="en-US" altLang="zh-TW" sz="2000" b="1">
                <a:ea typeface="新細明體" pitchFamily="18" charset="-120"/>
              </a:rPr>
              <a:t>	}</a:t>
            </a:r>
          </a:p>
          <a:p>
            <a:pPr marL="609600" indent="-609600"/>
            <a:r>
              <a:rPr lang="en-US" altLang="zh-TW" sz="2000" b="1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D81C016-1D99-43B0-A891-1E5053CF8668}" type="slidenum">
              <a:rPr lang="en-US" altLang="zh-TW"/>
              <a:pPr/>
              <a:t>34</a:t>
            </a:fld>
            <a:endParaRPr lang="en-US" altLang="zh-TW"/>
          </a:p>
        </p:txBody>
      </p:sp>
      <p:sp>
        <p:nvSpPr>
          <p:cNvPr id="52633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zh-TW" altLang="en-US">
                <a:ea typeface="標楷體" pitchFamily="65" charset="-120"/>
              </a:rPr>
              <a:t>避開循環參考</a:t>
            </a:r>
            <a:r>
              <a:rPr lang="zh-TW" altLang="en-US">
                <a:ea typeface="新細明體" pitchFamily="18" charset="-120"/>
              </a:rPr>
              <a:t> </a:t>
            </a:r>
          </a:p>
        </p:txBody>
      </p:sp>
      <p:sp>
        <p:nvSpPr>
          <p:cNvPr id="52633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「循環參照」是指兩個物件互相參考。</a:t>
            </a:r>
          </a:p>
          <a:p>
            <a:pPr lvl="1"/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例如：</a:t>
            </a:r>
            <a:r>
              <a:rPr lang="en-US" altLang="zh-TW" sz="2500">
                <a:latin typeface="標楷體" pitchFamily="65" charset="-120"/>
                <a:ea typeface="標楷體" pitchFamily="65" charset="-120"/>
              </a:rPr>
              <a:t>A</a:t>
            </a: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物件是</a:t>
            </a:r>
            <a:r>
              <a:rPr lang="en-US" altLang="zh-TW" sz="2500">
                <a:latin typeface="標楷體" pitchFamily="65" charset="-120"/>
                <a:ea typeface="標楷體" pitchFamily="65" charset="-120"/>
              </a:rPr>
              <a:t>B</a:t>
            </a: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物件的參考，而</a:t>
            </a:r>
            <a:r>
              <a:rPr lang="en-US" altLang="zh-TW" sz="2500">
                <a:latin typeface="標楷體" pitchFamily="65" charset="-120"/>
                <a:ea typeface="標楷體" pitchFamily="65" charset="-120"/>
              </a:rPr>
              <a:t>B</a:t>
            </a: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物件又是</a:t>
            </a:r>
            <a:r>
              <a:rPr lang="en-US" altLang="zh-TW" sz="2500">
                <a:latin typeface="標楷體" pitchFamily="65" charset="-120"/>
                <a:ea typeface="標楷體" pitchFamily="65" charset="-120"/>
              </a:rPr>
              <a:t>A</a:t>
            </a: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物件的參考。 </a:t>
            </a:r>
          </a:p>
          <a:p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循環參照使得物件佔用的資源不被回收，它們會一直佔用著記憶體直到程式結束為止。 </a:t>
            </a:r>
          </a:p>
          <a:p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避免循環參照常用的方法是：覆寫</a:t>
            </a:r>
            <a:r>
              <a:rPr lang="en-US" altLang="zh-TW" sz="2500">
                <a:latin typeface="標楷體" pitchFamily="65" charset="-120"/>
                <a:ea typeface="標楷體" pitchFamily="65" charset="-120"/>
              </a:rPr>
              <a:t>finalize</a:t>
            </a: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方法，並在該方法中將指向其他物件的參考都設定為</a:t>
            </a:r>
            <a:r>
              <a:rPr lang="en-US" altLang="zh-TW" sz="2500">
                <a:latin typeface="標楷體" pitchFamily="65" charset="-120"/>
                <a:ea typeface="標楷體" pitchFamily="65" charset="-120"/>
              </a:rPr>
              <a:t>null</a:t>
            </a:r>
            <a:r>
              <a:rPr lang="zh-TW" altLang="en-US" sz="2500">
                <a:latin typeface="標楷體" pitchFamily="65" charset="-120"/>
                <a:ea typeface="標楷體" pitchFamily="65" charset="-120"/>
              </a:rPr>
              <a:t>。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F10A857D-7FF0-4331-BCCA-4ED57FB156C3}" type="slidenum">
              <a:rPr lang="en-US" altLang="zh-TW"/>
              <a:pPr/>
              <a:t>35</a:t>
            </a:fld>
            <a:endParaRPr lang="en-US" altLang="zh-TW"/>
          </a:p>
        </p:txBody>
      </p:sp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Local inner class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18147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8458200" cy="5195888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lang="en-US" altLang="zh-TW" sz="1800" b="1">
                <a:ea typeface="新細明體" pitchFamily="18" charset="-120"/>
              </a:rPr>
              <a:t>c</a:t>
            </a:r>
            <a:r>
              <a:rPr kumimoji="1" lang="en-US" altLang="zh-TW" sz="1800" b="1">
                <a:ea typeface="新細明體" pitchFamily="18" charset="-120"/>
              </a:rPr>
              <a:t>lass Device{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void showDeviceName(){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}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}     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class StorageDevice{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  </a:t>
            </a:r>
            <a:r>
              <a:rPr kumimoji="1" lang="en-US" altLang="zh-TW" sz="1800" b="1">
                <a:solidFill>
                  <a:srgbClr val="FF0000"/>
                </a:solidFill>
                <a:ea typeface="新細明體" pitchFamily="18" charset="-120"/>
              </a:rPr>
              <a:t>Device makeHardDisk(final String devicename){ //class in the method</a:t>
            </a:r>
            <a:endParaRPr kumimoji="1" lang="zh-TW" altLang="en-US" sz="1800" b="1">
              <a:solidFill>
                <a:srgbClr val="FF0000"/>
              </a:solidFill>
              <a:ea typeface="新細明體" pitchFamily="18" charset="-120"/>
            </a:endParaRP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	</a:t>
            </a:r>
            <a:r>
              <a:rPr kumimoji="1" lang="en-US" altLang="zh-TW" sz="1800" b="1">
                <a:solidFill>
                  <a:schemeClr val="accent2"/>
                </a:solidFill>
                <a:ea typeface="新細明體" pitchFamily="18" charset="-120"/>
              </a:rPr>
              <a:t>class HardDisk extends Device</a:t>
            </a:r>
            <a:r>
              <a:rPr kumimoji="1" lang="en-US" altLang="zh-TW" sz="1800" b="1">
                <a:ea typeface="新細明體" pitchFamily="18" charset="-120"/>
              </a:rPr>
              <a:t> {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     		void showDeviceName(){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			System.out.println(“</a:t>
            </a:r>
            <a:r>
              <a:rPr kumimoji="1" lang="zh-TW" altLang="en-US" sz="1800" b="1">
                <a:ea typeface="新細明體" pitchFamily="18" charset="-120"/>
              </a:rPr>
              <a:t>名稱</a:t>
            </a:r>
            <a:r>
              <a:rPr kumimoji="1" lang="en-US" altLang="zh-TW" sz="1800" b="1">
                <a:ea typeface="新細明體" pitchFamily="18" charset="-120"/>
              </a:rPr>
              <a:t>” + devicename);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		}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 		}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		  </a:t>
            </a:r>
            <a:r>
              <a:rPr kumimoji="1" lang="en-US" altLang="zh-TW" sz="1800" b="1">
                <a:solidFill>
                  <a:srgbClr val="FF0000"/>
                </a:solidFill>
                <a:ea typeface="新細明體" pitchFamily="18" charset="-120"/>
              </a:rPr>
              <a:t>return new HardDisk();</a:t>
            </a:r>
          </a:p>
          <a:p>
            <a:pPr marL="609600" indent="-609600"/>
            <a:r>
              <a:rPr kumimoji="1" lang="en-US" altLang="zh-TW" sz="1800" b="1">
                <a:ea typeface="新細明體" pitchFamily="18" charset="-120"/>
              </a:rPr>
              <a:t>}</a:t>
            </a:r>
          </a:p>
          <a:p>
            <a:pPr marL="609600" indent="-609600"/>
            <a:r>
              <a:rPr lang="en-US" altLang="zh-TW" sz="2000" b="1">
                <a:ea typeface="新細明體" pitchFamily="18" charset="-120"/>
              </a:rPr>
              <a:t>public class Application{</a:t>
            </a:r>
          </a:p>
          <a:p>
            <a:pPr marL="609600" indent="-609600"/>
            <a:r>
              <a:rPr lang="en-US" altLang="zh-TW" sz="2000" b="1">
                <a:ea typeface="新細明體" pitchFamily="18" charset="-120"/>
              </a:rPr>
              <a:t>    public static void main(String[] agrs){</a:t>
            </a:r>
            <a:endParaRPr lang="zh-TW" altLang="en-US" sz="2000" b="1">
              <a:solidFill>
                <a:srgbClr val="FF0000"/>
              </a:solidFill>
              <a:ea typeface="新細明體" pitchFamily="18" charset="-120"/>
            </a:endParaRPr>
          </a:p>
          <a:p>
            <a:pPr marL="609600" indent="-609600"/>
            <a:r>
              <a:rPr lang="en-US" altLang="zh-TW" sz="2000" b="1">
                <a:ea typeface="新細明體" pitchFamily="18" charset="-120"/>
              </a:rPr>
              <a:t>	</a:t>
            </a:r>
            <a:r>
              <a:rPr lang="zh-TW" altLang="en-US" sz="2000" b="1">
                <a:ea typeface="新細明體" pitchFamily="18" charset="-120"/>
              </a:rPr>
              <a:t>	</a:t>
            </a:r>
            <a:r>
              <a:rPr lang="en-US" altLang="zh-TW" sz="2000" b="1">
                <a:ea typeface="新細明體" pitchFamily="18" charset="-120"/>
              </a:rPr>
              <a:t>Device devices=new StorageDevice().makeHardDisk(”</a:t>
            </a:r>
            <a:r>
              <a:rPr lang="zh-TW" altLang="en-US" sz="2000" b="1">
                <a:ea typeface="新細明體" pitchFamily="18" charset="-120"/>
              </a:rPr>
              <a:t>硬碟</a:t>
            </a:r>
            <a:r>
              <a:rPr lang="en-US" altLang="zh-TW" sz="2000" b="1">
                <a:ea typeface="新細明體" pitchFamily="18" charset="-120"/>
              </a:rPr>
              <a:t>”);</a:t>
            </a:r>
          </a:p>
          <a:p>
            <a:pPr marL="609600" indent="-609600"/>
            <a:r>
              <a:rPr lang="en-US" altLang="zh-TW" sz="2000" b="1">
                <a:ea typeface="新細明體" pitchFamily="18" charset="-120"/>
              </a:rPr>
              <a:t>	}</a:t>
            </a:r>
          </a:p>
          <a:p>
            <a:pPr marL="609600" indent="-609600"/>
            <a:r>
              <a:rPr lang="en-US" altLang="zh-TW" sz="2000" b="1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8A5AF2C-63B8-4E30-B733-3B696A580508}" type="slidenum">
              <a:rPr lang="en-US" altLang="zh-TW"/>
              <a:pPr/>
              <a:t>36</a:t>
            </a:fld>
            <a:endParaRPr lang="en-US" altLang="zh-TW"/>
          </a:p>
        </p:txBody>
      </p:sp>
      <p:sp>
        <p:nvSpPr>
          <p:cNvPr id="541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Local inner class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Some syntax</a:t>
            </a:r>
          </a:p>
          <a:p>
            <a:pPr lvl="1"/>
            <a:r>
              <a:rPr lang="en-US" altLang="zh-TW" sz="2800">
                <a:ea typeface="新細明體" pitchFamily="18" charset="-120"/>
              </a:rPr>
              <a:t>How to refer to outer-class object?</a:t>
            </a:r>
          </a:p>
          <a:p>
            <a:pPr lvl="2"/>
            <a:r>
              <a:rPr lang="en-US" altLang="zh-TW" sz="2800">
                <a:ea typeface="新細明體" pitchFamily="18" charset="-120"/>
              </a:rPr>
              <a:t>Use outer-object.this</a:t>
            </a:r>
          </a:p>
          <a:p>
            <a:pPr lvl="2"/>
            <a:r>
              <a:rPr lang="en-US" altLang="zh-TW" sz="2800">
                <a:ea typeface="新細明體" pitchFamily="18" charset="-120"/>
              </a:rPr>
              <a:t>Use this and super</a:t>
            </a:r>
            <a:endParaRPr lang="zh-TW" altLang="en-US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A2718E65-6B98-47E0-964C-7601752A4A73}" type="slidenum">
              <a:rPr lang="en-US" altLang="zh-TW"/>
              <a:pPr/>
              <a:t>37</a:t>
            </a:fld>
            <a:endParaRPr lang="en-US" altLang="zh-TW"/>
          </a:p>
        </p:txBody>
      </p:sp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Local inner class</a:t>
            </a:r>
            <a:r>
              <a:rPr lang="zh-TW" altLang="en-US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</a:rPr>
              <a:t>example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542723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8458200" cy="5588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sz="2000" b="1">
                <a:ea typeface="新細明體" pitchFamily="18" charset="-120"/>
              </a:rPr>
              <a:t>class Device{     //</a:t>
            </a:r>
            <a:r>
              <a:rPr lang="zh-TW" altLang="it-IT" sz="2000">
                <a:solidFill>
                  <a:srgbClr val="0000CC"/>
                </a:solidFill>
                <a:ea typeface="新細明體" pitchFamily="18" charset="-120"/>
              </a:rPr>
              <a:t>外圍類別 </a:t>
            </a:r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(Enclosing Class)</a:t>
            </a:r>
          </a:p>
          <a:p>
            <a:pPr marL="609600" indent="-609600"/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	 String devicename=“</a:t>
            </a:r>
            <a:r>
              <a:rPr lang="zh-TW" altLang="it-IT" sz="2000">
                <a:solidFill>
                  <a:srgbClr val="0000CC"/>
                </a:solidFill>
                <a:ea typeface="新細明體" pitchFamily="18" charset="-120"/>
              </a:rPr>
              <a:t>裝置”</a:t>
            </a:r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;</a:t>
            </a:r>
          </a:p>
          <a:p>
            <a:pPr marL="609600" indent="-609600"/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	 boolean</a:t>
            </a:r>
            <a:r>
              <a:rPr lang="zh-TW" altLang="it-IT" sz="2000">
                <a:solidFill>
                  <a:srgbClr val="0000CC"/>
                </a:solidFill>
                <a:ea typeface="新細明體" pitchFamily="18" charset="-120"/>
              </a:rPr>
              <a:t> </a:t>
            </a:r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embedded=false;</a:t>
            </a:r>
          </a:p>
          <a:p>
            <a:pPr marL="609600" indent="-609600"/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 	 </a:t>
            </a:r>
            <a:r>
              <a:rPr lang="it-IT" altLang="zh-TW" sz="2000">
                <a:solidFill>
                  <a:srgbClr val="FF0000"/>
                </a:solidFill>
                <a:ea typeface="新細明體" pitchFamily="18" charset="-120"/>
              </a:rPr>
              <a:t>void showMember(){</a:t>
            </a:r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		</a:t>
            </a:r>
          </a:p>
          <a:p>
            <a:pPr marL="609600" indent="-609600"/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	 </a:t>
            </a:r>
            <a:r>
              <a:rPr lang="it-IT" altLang="zh-TW" sz="2000">
                <a:solidFill>
                  <a:srgbClr val="FF0000"/>
                </a:solidFill>
                <a:ea typeface="新細明體" pitchFamily="18" charset="-120"/>
              </a:rPr>
              <a:t>}</a:t>
            </a:r>
            <a:endParaRPr kumimoji="1" lang="en-US" altLang="zh-TW" sz="2000" b="1">
              <a:solidFill>
                <a:srgbClr val="FF0000"/>
              </a:solidFill>
              <a:ea typeface="新細明體" pitchFamily="18" charset="-120"/>
            </a:endParaRPr>
          </a:p>
          <a:p>
            <a:pPr marL="609600" indent="-609600"/>
            <a:r>
              <a:rPr kumimoji="1" lang="en-US" altLang="zh-TW" sz="2000" b="1">
                <a:ea typeface="新細明體" pitchFamily="18" charset="-120"/>
              </a:rPr>
              <a:t>	 class StorageDevice{    //</a:t>
            </a:r>
            <a:r>
              <a:rPr lang="zh-TW" altLang="it-IT" sz="2000">
                <a:solidFill>
                  <a:srgbClr val="0000CC"/>
                </a:solidFill>
                <a:ea typeface="新細明體" pitchFamily="18" charset="-120"/>
              </a:rPr>
              <a:t>內部類別 </a:t>
            </a:r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(Inner Class)</a:t>
            </a:r>
            <a:endParaRPr kumimoji="1" lang="zh-TW" altLang="en-US" sz="20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000" b="1">
                <a:ea typeface="新細明體" pitchFamily="18" charset="-120"/>
              </a:rPr>
              <a:t>	 </a:t>
            </a:r>
            <a:r>
              <a:rPr lang="en-US" altLang="zh-TW" sz="2000">
                <a:solidFill>
                  <a:srgbClr val="0000CC"/>
                </a:solidFill>
                <a:ea typeface="新細明體" pitchFamily="18" charset="-120"/>
              </a:rPr>
              <a:t>	</a:t>
            </a:r>
            <a:r>
              <a:rPr lang="en-US" altLang="zh-TW" sz="2000" b="1">
                <a:solidFill>
                  <a:srgbClr val="0000CC"/>
                </a:solidFill>
                <a:ea typeface="新細明體" pitchFamily="18" charset="-120"/>
              </a:rPr>
              <a:t>boolean embedded</a:t>
            </a:r>
            <a:r>
              <a:rPr lang="en-US" altLang="zh-TW" sz="2000">
                <a:solidFill>
                  <a:srgbClr val="0000CC"/>
                </a:solidFill>
                <a:ea typeface="新細明體" pitchFamily="18" charset="-120"/>
              </a:rPr>
              <a:t>;</a:t>
            </a:r>
          </a:p>
          <a:p>
            <a:pPr marL="609600" indent="-609600"/>
            <a:r>
              <a:rPr kumimoji="1" lang="en-US" altLang="zh-TW" sz="2000" b="1">
                <a:ea typeface="新細明體" pitchFamily="18" charset="-120"/>
              </a:rPr>
              <a:t>		Device makeHardDisk(String manufacturer){	 </a:t>
            </a:r>
            <a:endParaRPr kumimoji="1" lang="zh-TW" altLang="en-US" sz="20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000" b="1">
                <a:ea typeface="新細明體" pitchFamily="18" charset="-120"/>
              </a:rPr>
              <a:t>		  </a:t>
            </a:r>
            <a:r>
              <a:rPr lang="en-US" altLang="zh-TW" sz="2000" b="1">
                <a:solidFill>
                  <a:srgbClr val="0000CC"/>
                </a:solidFill>
                <a:ea typeface="新細明體" pitchFamily="18" charset="-120"/>
              </a:rPr>
              <a:t>         Class HardDisk extends Device{ //local Inner calss</a:t>
            </a:r>
            <a:endParaRPr lang="it-IT" altLang="zh-TW" sz="2000" b="1">
              <a:solidFill>
                <a:srgbClr val="FF0000"/>
              </a:solidFill>
              <a:ea typeface="新細明體" pitchFamily="18" charset="-120"/>
            </a:endParaRPr>
          </a:p>
          <a:p>
            <a:pPr marL="609600" indent="-609600"/>
            <a:r>
              <a:rPr lang="it-IT" altLang="zh-TW" sz="2000" b="1">
                <a:solidFill>
                  <a:srgbClr val="FF0000"/>
                </a:solidFill>
                <a:ea typeface="新細明體" pitchFamily="18" charset="-120"/>
              </a:rPr>
              <a:t>			</a:t>
            </a:r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 </a:t>
            </a:r>
            <a:r>
              <a:rPr lang="it-IT" altLang="zh-TW" sz="2000">
                <a:solidFill>
                  <a:srgbClr val="FF0000"/>
                </a:solidFill>
                <a:ea typeface="新細明體" pitchFamily="18" charset="-120"/>
              </a:rPr>
              <a:t>void showMember(){</a:t>
            </a:r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	</a:t>
            </a:r>
          </a:p>
          <a:p>
            <a:pPr marL="609600" indent="-609600"/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				</a:t>
            </a:r>
            <a:r>
              <a:rPr lang="it-IT" altLang="zh-TW" sz="2000" b="1">
                <a:solidFill>
                  <a:schemeClr val="accent2"/>
                </a:solidFill>
                <a:ea typeface="新細明體" pitchFamily="18" charset="-120"/>
              </a:rPr>
              <a:t>super.devicename;</a:t>
            </a:r>
          </a:p>
          <a:p>
            <a:pPr marL="609600" indent="-609600"/>
            <a:r>
              <a:rPr lang="it-IT" altLang="zh-TW" sz="2000" b="1">
                <a:solidFill>
                  <a:schemeClr val="accent2"/>
                </a:solidFill>
                <a:ea typeface="新細明體" pitchFamily="18" charset="-120"/>
              </a:rPr>
              <a:t>				StorageDevice.this.</a:t>
            </a:r>
            <a:r>
              <a:rPr lang="en-US" altLang="zh-TW" sz="2000" b="1">
                <a:solidFill>
                  <a:schemeClr val="accent2"/>
                </a:solidFill>
                <a:ea typeface="新細明體" pitchFamily="18" charset="-120"/>
              </a:rPr>
              <a:t>embedded;</a:t>
            </a:r>
            <a:endParaRPr lang="it-IT" altLang="zh-TW" sz="2000" b="1">
              <a:solidFill>
                <a:schemeClr val="accent2"/>
              </a:solidFill>
              <a:ea typeface="新細明體" pitchFamily="18" charset="-120"/>
            </a:endParaRPr>
          </a:p>
          <a:p>
            <a:pPr marL="609600" indent="-609600"/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	 		</a:t>
            </a:r>
            <a:r>
              <a:rPr lang="it-IT" altLang="zh-TW" sz="2000">
                <a:solidFill>
                  <a:srgbClr val="FF0000"/>
                </a:solidFill>
                <a:ea typeface="新細明體" pitchFamily="18" charset="-120"/>
              </a:rPr>
              <a:t>}</a:t>
            </a:r>
            <a:endParaRPr kumimoji="1" lang="en-US" altLang="zh-TW" sz="2000" b="1">
              <a:solidFill>
                <a:srgbClr val="FF0000"/>
              </a:solidFill>
              <a:ea typeface="新細明體" pitchFamily="18" charset="-120"/>
            </a:endParaRPr>
          </a:p>
          <a:p>
            <a:pPr marL="609600" indent="-609600"/>
            <a:r>
              <a:rPr lang="it-IT" altLang="zh-TW" sz="2000" b="1">
                <a:solidFill>
                  <a:srgbClr val="FF0000"/>
                </a:solidFill>
                <a:ea typeface="新細明體" pitchFamily="18" charset="-120"/>
              </a:rPr>
              <a:t>	</a:t>
            </a:r>
          </a:p>
          <a:p>
            <a:pPr marL="609600" indent="-609600"/>
            <a:r>
              <a:rPr lang="it-IT" altLang="zh-TW" sz="2000" b="1">
                <a:solidFill>
                  <a:srgbClr val="FF0000"/>
                </a:solidFill>
                <a:ea typeface="新細明體" pitchFamily="18" charset="-120"/>
              </a:rPr>
              <a:t>			</a:t>
            </a:r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}</a:t>
            </a:r>
            <a:b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</a:br>
            <a:r>
              <a:rPr lang="it-IT" altLang="zh-TW" sz="2000">
                <a:solidFill>
                  <a:srgbClr val="0000CC"/>
                </a:solidFill>
                <a:ea typeface="新細明體" pitchFamily="18" charset="-120"/>
              </a:rPr>
              <a:t>		</a:t>
            </a:r>
            <a:r>
              <a:rPr lang="it-IT" altLang="zh-TW" sz="2000" b="1">
                <a:solidFill>
                  <a:srgbClr val="0000CC"/>
                </a:solidFill>
                <a:ea typeface="新細明體" pitchFamily="18" charset="-120"/>
              </a:rPr>
              <a:t>return new HardDisk();</a:t>
            </a:r>
            <a:endParaRPr kumimoji="1" lang="en-US" altLang="zh-TW" sz="2000" b="1">
              <a:ea typeface="新細明體" pitchFamily="18" charset="-120"/>
            </a:endParaRPr>
          </a:p>
          <a:p>
            <a:pPr marL="609600" indent="-609600"/>
            <a:r>
              <a:rPr kumimoji="1" lang="en-US" altLang="zh-TW" sz="2000" b="1">
                <a:ea typeface="新細明體" pitchFamily="18" charset="-120"/>
              </a:rPr>
              <a:t>	}</a:t>
            </a:r>
          </a:p>
          <a:p>
            <a:pPr marL="609600" indent="-609600"/>
            <a:r>
              <a:rPr kumimoji="1" lang="en-US" altLang="zh-TW" sz="2000" b="1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AAD284D-75F8-4D6C-A7E7-65EF6AD955D4}" type="slidenum">
              <a:rPr lang="en-US" altLang="zh-TW"/>
              <a:pPr/>
              <a:t>38</a:t>
            </a:fld>
            <a:endParaRPr lang="en-US" altLang="zh-TW"/>
          </a:p>
        </p:txBody>
      </p:sp>
      <p:sp>
        <p:nvSpPr>
          <p:cNvPr id="504834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匿名類別 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(Anonymous Class)</a:t>
            </a:r>
            <a:r>
              <a:rPr lang="en-US" altLang="zh-TW">
                <a:ea typeface="新細明體" pitchFamily="18" charset="-120"/>
              </a:rPr>
              <a:t> </a:t>
            </a:r>
          </a:p>
        </p:txBody>
      </p:sp>
      <p:sp>
        <p:nvSpPr>
          <p:cNvPr id="504835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00200"/>
            <a:ext cx="8153400" cy="32273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沒有宣告名稱的類別稱為「匿名類別 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(Anonymous Class)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」。</a:t>
            </a:r>
          </a:p>
          <a:p>
            <a:pPr>
              <a:lnSpc>
                <a:spcPct val="80000"/>
              </a:lnSpc>
            </a:pP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宣告的方式是直接在程式中以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new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關鍵字來建立類別實體。</a:t>
            </a:r>
          </a:p>
          <a:p>
            <a:pPr>
              <a:lnSpc>
                <a:spcPct val="80000"/>
              </a:lnSpc>
            </a:pP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由於該類別並沒有名稱，因此只能使用一次。宣告匿名類別時也可以定義成員及方法，但是不可以定義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static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成員，也不能定義建構子。</a:t>
            </a:r>
          </a:p>
          <a:p>
            <a:pPr>
              <a:lnSpc>
                <a:spcPct val="80000"/>
              </a:lnSpc>
            </a:pPr>
            <a:endParaRPr lang="en-US" altLang="zh-TW" sz="24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04836" name="Text Box 4"/>
          <p:cNvSpPr txBox="1">
            <a:spLocks noChangeArrowheads="1"/>
          </p:cNvSpPr>
          <p:nvPr/>
        </p:nvSpPr>
        <p:spPr bwMode="auto">
          <a:xfrm>
            <a:off x="990600" y="4114800"/>
            <a:ext cx="7200900" cy="10064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1" lang="zh-TW" altLang="en-US" sz="2000">
                <a:latin typeface="Arial" charset="0"/>
                <a:ea typeface="新細明體" pitchFamily="18" charset="-120"/>
              </a:rPr>
              <a:t>父類別名稱 物件名稱 </a:t>
            </a:r>
            <a:r>
              <a:rPr kumimoji="1" lang="en-US" altLang="zh-TW" sz="2000">
                <a:latin typeface="Arial" charset="0"/>
                <a:ea typeface="新細明體" pitchFamily="18" charset="-120"/>
              </a:rPr>
              <a:t>= new </a:t>
            </a:r>
            <a:r>
              <a:rPr kumimoji="1" lang="zh-TW" altLang="en-US" sz="2000">
                <a:latin typeface="Arial" charset="0"/>
                <a:ea typeface="新細明體" pitchFamily="18" charset="-120"/>
              </a:rPr>
              <a:t>父類別名稱</a:t>
            </a:r>
            <a:r>
              <a:rPr kumimoji="1" lang="en-US" altLang="zh-TW" sz="2000">
                <a:latin typeface="Arial" charset="0"/>
                <a:ea typeface="新細明體" pitchFamily="18" charset="-120"/>
              </a:rPr>
              <a:t>(</a:t>
            </a:r>
            <a:r>
              <a:rPr kumimoji="1" lang="zh-TW" altLang="en-US" sz="2000">
                <a:latin typeface="Arial" charset="0"/>
                <a:ea typeface="新細明體" pitchFamily="18" charset="-120"/>
              </a:rPr>
              <a:t>參數</a:t>
            </a:r>
            <a:r>
              <a:rPr kumimoji="1" lang="en-US" altLang="zh-TW" sz="2000">
                <a:latin typeface="Arial" charset="0"/>
                <a:ea typeface="新細明體" pitchFamily="18" charset="-120"/>
              </a:rPr>
              <a:t>) {</a:t>
            </a:r>
          </a:p>
          <a:p>
            <a:pPr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	//</a:t>
            </a:r>
            <a:r>
              <a:rPr kumimoji="1" lang="zh-TW" altLang="en-US" sz="2000">
                <a:latin typeface="Arial" charset="0"/>
                <a:ea typeface="新細明體" pitchFamily="18" charset="-120"/>
              </a:rPr>
              <a:t>匿名類別中的成員與方法</a:t>
            </a:r>
            <a:r>
              <a:rPr kumimoji="1" lang="en-US" altLang="zh-TW" sz="2000">
                <a:latin typeface="Arial" charset="0"/>
                <a:ea typeface="新細明體" pitchFamily="18" charset="-120"/>
              </a:rPr>
              <a:t>;</a:t>
            </a:r>
          </a:p>
          <a:p>
            <a:pPr eaLnBrk="1" hangingPunct="1"/>
            <a:r>
              <a:rPr kumimoji="1" lang="en-US" altLang="zh-TW" sz="2000">
                <a:latin typeface="Arial" charset="0"/>
                <a:ea typeface="新細明體" pitchFamily="18" charset="-120"/>
              </a:rPr>
              <a:t>};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A874E0EB-161E-4438-AE69-5C73D66B4511}" type="slidenum">
              <a:rPr lang="en-US" altLang="zh-TW"/>
              <a:pPr/>
              <a:t>39</a:t>
            </a:fld>
            <a:endParaRPr lang="en-US" altLang="zh-TW"/>
          </a:p>
        </p:txBody>
      </p:sp>
      <p:sp>
        <p:nvSpPr>
          <p:cNvPr id="536578" name="Rectangle 2"/>
          <p:cNvSpPr>
            <a:spLocks noChangeArrowheads="1"/>
          </p:cNvSpPr>
          <p:nvPr/>
        </p:nvSpPr>
        <p:spPr bwMode="auto">
          <a:xfrm>
            <a:off x="381000" y="1371600"/>
            <a:ext cx="8497888" cy="187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zh-TW" altLang="en-US" sz="1800">
                <a:latin typeface="Arial" charset="0"/>
                <a:ea typeface="新細明體" pitchFamily="18" charset="-120"/>
              </a:rPr>
              <a:t>內部匿名類別可以不宣告類別名稱，而使用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"new"</a:t>
            </a:r>
            <a:r>
              <a:rPr kumimoji="1" lang="zh-TW" altLang="en-US" sz="1800">
                <a:latin typeface="Arial" charset="0"/>
                <a:ea typeface="新細明體" pitchFamily="18" charset="-120"/>
              </a:rPr>
              <a:t>直接產生一個物件，內部匿名類別可以是繼承某個類別或是實作某個介面，內部匿名類別的宣告方式如下：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 i="1">
                <a:latin typeface="Arial" charset="0"/>
                <a:ea typeface="新細明體" pitchFamily="18" charset="-120"/>
              </a:rPr>
              <a:t>new [</a:t>
            </a:r>
            <a:r>
              <a:rPr kumimoji="1" lang="zh-TW" altLang="en-US" sz="1800" b="1" i="1">
                <a:latin typeface="Arial" charset="0"/>
                <a:ea typeface="新細明體" pitchFamily="18" charset="-120"/>
              </a:rPr>
              <a:t>類別或介面</a:t>
            </a:r>
            <a:r>
              <a:rPr kumimoji="1" lang="en-US" altLang="zh-TW" sz="1800" b="1" i="1">
                <a:latin typeface="Arial" charset="0"/>
                <a:ea typeface="新細明體" pitchFamily="18" charset="-120"/>
              </a:rPr>
              <a:t>()] {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 i="1">
                <a:latin typeface="Arial" charset="0"/>
                <a:ea typeface="新細明體" pitchFamily="18" charset="-120"/>
              </a:rPr>
              <a:t>// </a:t>
            </a:r>
            <a:r>
              <a:rPr kumimoji="1" lang="zh-TW" altLang="en-US" sz="1800" b="1" i="1">
                <a:latin typeface="Arial" charset="0"/>
                <a:ea typeface="新細明體" pitchFamily="18" charset="-120"/>
              </a:rPr>
              <a:t>實作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 i="1">
                <a:latin typeface="Arial" charset="0"/>
                <a:ea typeface="新細明體" pitchFamily="18" charset="-120"/>
              </a:rPr>
              <a:t>}</a:t>
            </a:r>
          </a:p>
        </p:txBody>
      </p:sp>
      <p:sp>
        <p:nvSpPr>
          <p:cNvPr id="536579" name="Rectangle 3"/>
          <p:cNvSpPr>
            <a:spLocks noChangeArrowheads="1"/>
          </p:cNvSpPr>
          <p:nvPr/>
        </p:nvSpPr>
        <p:spPr bwMode="auto">
          <a:xfrm>
            <a:off x="379413" y="3500438"/>
            <a:ext cx="3905250" cy="2430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zh-TW" altLang="en-US" sz="1800" b="1">
                <a:latin typeface="Arial" charset="0"/>
                <a:ea typeface="新細明體" pitchFamily="18" charset="-120"/>
              </a:rPr>
              <a:t>        </a:t>
            </a:r>
            <a:r>
              <a:rPr kumimoji="1" lang="en-US" altLang="zh-TW" sz="1800" b="1">
                <a:latin typeface="Arial" charset="0"/>
                <a:ea typeface="新細明體" pitchFamily="18" charset="-120"/>
              </a:rPr>
              <a:t>Object obj =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    new Object() {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        public String toString() {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            return "</a:t>
            </a:r>
            <a:r>
              <a:rPr kumimoji="1" lang="zh-TW" altLang="en-US" sz="1800" b="1">
                <a:latin typeface="Arial" charset="0"/>
                <a:ea typeface="新細明體" pitchFamily="18" charset="-120"/>
              </a:rPr>
              <a:t>匿名類別物件</a:t>
            </a:r>
            <a:r>
              <a:rPr kumimoji="1" lang="en-US" altLang="zh-TW" sz="1800" b="1">
                <a:latin typeface="Arial" charset="0"/>
                <a:ea typeface="新細明體" pitchFamily="18" charset="-120"/>
              </a:rPr>
              <a:t>";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        }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    }</a:t>
            </a:r>
            <a:r>
              <a:rPr kumimoji="1" lang="en-US" altLang="zh-TW" sz="1800" b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; </a:t>
            </a:r>
          </a:p>
        </p:txBody>
      </p:sp>
      <p:sp>
        <p:nvSpPr>
          <p:cNvPr id="536580" name="AutoShape 4"/>
          <p:cNvSpPr>
            <a:spLocks noChangeArrowheads="1"/>
          </p:cNvSpPr>
          <p:nvPr/>
        </p:nvSpPr>
        <p:spPr bwMode="auto">
          <a:xfrm>
            <a:off x="5486400" y="4267200"/>
            <a:ext cx="3095625" cy="719138"/>
          </a:xfrm>
          <a:prstGeom prst="wedgeRoundRectCallout">
            <a:avLst>
              <a:gd name="adj1" fmla="val -87537"/>
              <a:gd name="adj2" fmla="val -12912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/>
          <a:lstStyle/>
          <a:p>
            <a:pPr algn="ctr" eaLnBrk="1" hangingPunct="1">
              <a:spcBef>
                <a:spcPct val="50000"/>
              </a:spcBef>
            </a:pPr>
            <a:r>
              <a:rPr kumimoji="1" lang="zh-TW" altLang="en-US" sz="1800">
                <a:latin typeface="Arial" charset="0"/>
                <a:ea typeface="新細明體" pitchFamily="18" charset="-120"/>
              </a:rPr>
              <a:t>重新定義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toString()</a:t>
            </a:r>
          </a:p>
        </p:txBody>
      </p:sp>
      <p:sp>
        <p:nvSpPr>
          <p:cNvPr id="536581" name="AutoShape 5"/>
          <p:cNvSpPr>
            <a:spLocks noChangeArrowheads="1"/>
          </p:cNvSpPr>
          <p:nvPr/>
        </p:nvSpPr>
        <p:spPr bwMode="auto">
          <a:xfrm>
            <a:off x="5029200" y="2133600"/>
            <a:ext cx="3095625" cy="1931988"/>
          </a:xfrm>
          <a:prstGeom prst="wedgeRoundRectCallout">
            <a:avLst>
              <a:gd name="adj1" fmla="val -117537"/>
              <a:gd name="adj2" fmla="val -45481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/>
          <a:lstStyle/>
          <a:p>
            <a:pPr eaLnBrk="1" hangingPunct="1">
              <a:spcBef>
                <a:spcPct val="50000"/>
              </a:spcBef>
            </a:pPr>
            <a:r>
              <a:rPr kumimoji="1" lang="zh-TW" altLang="en-US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在檔案管理方面，內部匿名類別在編譯完成之後會產生「外部類別名稱</a:t>
            </a:r>
            <a:r>
              <a:rPr kumimoji="1" lang="en-US" altLang="zh-TW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$</a:t>
            </a:r>
            <a:r>
              <a:rPr kumimoji="1" lang="zh-TW" altLang="en-US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編號</a:t>
            </a:r>
            <a:r>
              <a:rPr kumimoji="1" lang="en-US" altLang="zh-TW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.class</a:t>
            </a:r>
            <a:r>
              <a:rPr kumimoji="1" lang="zh-TW" altLang="en-US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」，編號為</a:t>
            </a:r>
            <a:r>
              <a:rPr kumimoji="1" lang="en-US" altLang="zh-TW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1</a:t>
            </a:r>
            <a:r>
              <a:rPr kumimoji="1" lang="zh-TW" altLang="en-US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、</a:t>
            </a:r>
            <a:r>
              <a:rPr kumimoji="1" lang="en-US" altLang="zh-TW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2</a:t>
            </a:r>
            <a:r>
              <a:rPr kumimoji="1" lang="zh-TW" altLang="en-US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、</a:t>
            </a:r>
            <a:r>
              <a:rPr kumimoji="1" lang="en-US" altLang="zh-TW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3...n</a:t>
            </a:r>
            <a:r>
              <a:rPr kumimoji="1" lang="zh-TW" altLang="en-US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，每個編號</a:t>
            </a:r>
            <a:r>
              <a:rPr kumimoji="1" lang="en-US" altLang="zh-TW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n</a:t>
            </a:r>
            <a:r>
              <a:rPr kumimoji="1" lang="zh-TW" altLang="en-US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的檔案對應於第</a:t>
            </a:r>
            <a:r>
              <a:rPr kumimoji="1" lang="en-US" altLang="zh-TW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n</a:t>
            </a:r>
            <a:r>
              <a:rPr kumimoji="1" lang="zh-TW" altLang="en-US" sz="1800">
                <a:solidFill>
                  <a:srgbClr val="000000"/>
                </a:solidFill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個匿名類別</a:t>
            </a:r>
            <a:r>
              <a:rPr kumimoji="1" lang="zh-TW" altLang="en-US" sz="1800">
                <a:latin typeface="Arial" charset="0"/>
                <a:ea typeface="新細明體" pitchFamily="18" charset="-120"/>
                <a:cs typeface="Times New Roman" pitchFamily="18" charset="0"/>
              </a:rPr>
              <a:t> </a:t>
            </a:r>
          </a:p>
        </p:txBody>
      </p:sp>
      <p:sp>
        <p:nvSpPr>
          <p:cNvPr id="536582" name="AutoShape 6"/>
          <p:cNvSpPr>
            <a:spLocks noChangeArrowheads="1"/>
          </p:cNvSpPr>
          <p:nvPr/>
        </p:nvSpPr>
        <p:spPr bwMode="auto">
          <a:xfrm>
            <a:off x="4932363" y="5300663"/>
            <a:ext cx="3995737" cy="1008062"/>
          </a:xfrm>
          <a:prstGeom prst="wedgeRoundRectCallout">
            <a:avLst>
              <a:gd name="adj1" fmla="val -67801"/>
              <a:gd name="adj2" fmla="val -64329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/>
          <a:lstStyle/>
          <a:p>
            <a:pPr eaLnBrk="1" hangingPunct="1">
              <a:spcBef>
                <a:spcPct val="50000"/>
              </a:spcBef>
            </a:pPr>
            <a:r>
              <a:rPr kumimoji="1" lang="zh-TW" altLang="en-US" sz="1800">
                <a:latin typeface="Arial" charset="0"/>
                <a:ea typeface="新細明體" pitchFamily="18" charset="-120"/>
              </a:rPr>
              <a:t>編譯後產生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AnonymousClassDemo.class</a:t>
            </a:r>
            <a:r>
              <a:rPr kumimoji="1" lang="zh-TW" altLang="en-US" sz="1800">
                <a:latin typeface="Arial" charset="0"/>
                <a:ea typeface="新細明體" pitchFamily="18" charset="-120"/>
              </a:rPr>
              <a:t>與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AnonymousClassDemo$1.class</a:t>
            </a:r>
          </a:p>
        </p:txBody>
      </p:sp>
      <p:sp>
        <p:nvSpPr>
          <p:cNvPr id="536583" name="Rectangle 7"/>
          <p:cNvSpPr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zh-TW" altLang="en-US" sz="3600">
                <a:solidFill>
                  <a:srgbClr val="009900"/>
                </a:solidFill>
                <a:latin typeface="標楷體" pitchFamily="65" charset="-120"/>
                <a:ea typeface="標楷體" pitchFamily="65" charset="-120"/>
                <a:cs typeface="Lucida Sans Unicode" pitchFamily="34" charset="0"/>
              </a:rPr>
              <a:t>匿名類別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6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3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6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6579" grpId="0"/>
      <p:bldP spid="536580" grpId="0" animBg="1"/>
      <p:bldP spid="536581" grpId="0" animBg="1"/>
      <p:bldP spid="53658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Review This Figure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5857884" y="2428868"/>
            <a:ext cx="2714644" cy="3000396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6500826" y="1857364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/>
              <a:t>heap</a:t>
            </a:r>
            <a:endParaRPr lang="zh-TW" altLang="en-US" sz="3600" dirty="0"/>
          </a:p>
        </p:txBody>
      </p:sp>
      <p:sp>
        <p:nvSpPr>
          <p:cNvPr id="6" name="橢圓 5"/>
          <p:cNvSpPr/>
          <p:nvPr/>
        </p:nvSpPr>
        <p:spPr>
          <a:xfrm>
            <a:off x="7572396" y="2643182"/>
            <a:ext cx="71438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6500826" y="3500438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7286644" y="4071942"/>
            <a:ext cx="928694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" name="直線單箭頭接點 9"/>
          <p:cNvCxnSpPr>
            <a:stCxn id="11" idx="3"/>
            <a:endCxn id="6" idx="1"/>
          </p:cNvCxnSpPr>
          <p:nvPr/>
        </p:nvCxnSpPr>
        <p:spPr>
          <a:xfrm>
            <a:off x="3554197" y="1476032"/>
            <a:ext cx="4122818" cy="12717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文字方塊 10"/>
          <p:cNvSpPr txBox="1"/>
          <p:nvPr/>
        </p:nvSpPr>
        <p:spPr>
          <a:xfrm>
            <a:off x="1000100" y="1214422"/>
            <a:ext cx="255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objRef1=0x3200</a:t>
            </a:r>
            <a:endParaRPr lang="zh-TW" altLang="en-US" sz="2800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1071538" y="2500306"/>
            <a:ext cx="255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objRef3=0x3288</a:t>
            </a:r>
            <a:endParaRPr lang="zh-TW" altLang="en-US" sz="2800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1000100" y="1857364"/>
            <a:ext cx="255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objRef2=0x4650</a:t>
            </a:r>
            <a:endParaRPr lang="zh-TW" altLang="en-US" sz="2800" dirty="0"/>
          </a:p>
        </p:txBody>
      </p:sp>
      <p:cxnSp>
        <p:nvCxnSpPr>
          <p:cNvPr id="18" name="直線單箭頭接點 17"/>
          <p:cNvCxnSpPr>
            <a:stCxn id="15" idx="3"/>
            <a:endCxn id="7" idx="2"/>
          </p:cNvCxnSpPr>
          <p:nvPr/>
        </p:nvCxnSpPr>
        <p:spPr>
          <a:xfrm>
            <a:off x="3554197" y="2118974"/>
            <a:ext cx="2946629" cy="15957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stCxn id="14" idx="3"/>
            <a:endCxn id="8" idx="2"/>
          </p:cNvCxnSpPr>
          <p:nvPr/>
        </p:nvCxnSpPr>
        <p:spPr>
          <a:xfrm>
            <a:off x="3625635" y="2761916"/>
            <a:ext cx="3661009" cy="17743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文字方塊 23"/>
          <p:cNvSpPr txBox="1"/>
          <p:nvPr/>
        </p:nvSpPr>
        <p:spPr>
          <a:xfrm>
            <a:off x="5715000" y="5410200"/>
            <a:ext cx="2476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(</a:t>
            </a:r>
            <a:r>
              <a:rPr lang="en-US" altLang="zh-TW" dirty="0" smtClean="0"/>
              <a:t>Object instances inside)</a:t>
            </a:r>
            <a:endParaRPr lang="zh-TW" altLang="en-US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1000100" y="5119678"/>
            <a:ext cx="17386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intValue</a:t>
            </a:r>
            <a:r>
              <a:rPr lang="en-US" altLang="zh-TW" sz="2800" dirty="0" smtClean="0"/>
              <a:t>=3</a:t>
            </a:r>
            <a:endParaRPr lang="zh-TW" altLang="en-US" sz="2800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1000100" y="5548306"/>
            <a:ext cx="2968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booleanValue</a:t>
            </a:r>
            <a:r>
              <a:rPr lang="en-US" altLang="zh-TW" sz="2800" dirty="0" smtClean="0"/>
              <a:t>=true</a:t>
            </a:r>
            <a:endParaRPr lang="zh-TW" altLang="en-US" sz="2800" dirty="0"/>
          </a:p>
        </p:txBody>
      </p:sp>
      <p:sp>
        <p:nvSpPr>
          <p:cNvPr id="19" name="矩形 18"/>
          <p:cNvSpPr/>
          <p:nvPr/>
        </p:nvSpPr>
        <p:spPr>
          <a:xfrm>
            <a:off x="857224" y="1285860"/>
            <a:ext cx="3143272" cy="244794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/>
          <p:cNvSpPr txBox="1"/>
          <p:nvPr/>
        </p:nvSpPr>
        <p:spPr>
          <a:xfrm>
            <a:off x="1142976" y="3745468"/>
            <a:ext cx="2716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(Reference type variables)</a:t>
            </a:r>
            <a:endParaRPr lang="zh-TW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857224" y="4976802"/>
            <a:ext cx="3143272" cy="114300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文字方塊 25"/>
          <p:cNvSpPr txBox="1"/>
          <p:nvPr/>
        </p:nvSpPr>
        <p:spPr>
          <a:xfrm>
            <a:off x="1142976" y="6107668"/>
            <a:ext cx="2521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(Primitive type variables)</a:t>
            </a:r>
            <a:endParaRPr lang="zh-TW" altLang="en-US" dirty="0"/>
          </a:p>
        </p:txBody>
      </p:sp>
      <p:sp>
        <p:nvSpPr>
          <p:cNvPr id="27" name="文字方塊 26"/>
          <p:cNvSpPr txBox="1"/>
          <p:nvPr/>
        </p:nvSpPr>
        <p:spPr>
          <a:xfrm>
            <a:off x="1103503" y="3134380"/>
            <a:ext cx="26196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</a:rPr>
              <a:t>objRef4=0x3200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  <p:cxnSp>
        <p:nvCxnSpPr>
          <p:cNvPr id="28" name="直線單箭頭接點 27"/>
          <p:cNvCxnSpPr>
            <a:stCxn id="27" idx="3"/>
            <a:endCxn id="6" idx="2"/>
          </p:cNvCxnSpPr>
          <p:nvPr/>
        </p:nvCxnSpPr>
        <p:spPr>
          <a:xfrm flipV="1">
            <a:off x="3723131" y="3000372"/>
            <a:ext cx="3849265" cy="3956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2" name="矩形 31"/>
          <p:cNvSpPr/>
          <p:nvPr/>
        </p:nvSpPr>
        <p:spPr bwMode="auto">
          <a:xfrm>
            <a:off x="5181600" y="1371600"/>
            <a:ext cx="3581400" cy="609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TW" sz="3200" dirty="0" smtClean="0"/>
              <a:t>objRef1==ObjRef4?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allAtOnce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4176FEF6-EDEF-4FCC-9C51-92A161B1D561}" type="slidenum">
              <a:rPr lang="en-US" altLang="zh-TW"/>
              <a:pPr/>
              <a:t>40</a:t>
            </a:fld>
            <a:endParaRPr lang="en-US" altLang="zh-TW"/>
          </a:p>
        </p:txBody>
      </p:sp>
      <p:sp>
        <p:nvSpPr>
          <p:cNvPr id="537602" name="Rectangle 2"/>
          <p:cNvSpPr>
            <a:spLocks noChangeArrowheads="1"/>
          </p:cNvSpPr>
          <p:nvPr/>
        </p:nvSpPr>
        <p:spPr bwMode="auto">
          <a:xfrm>
            <a:off x="533400" y="1263650"/>
            <a:ext cx="7993063" cy="5594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zh-TW" altLang="en-US" sz="1800">
                <a:latin typeface="Arial" charset="0"/>
                <a:ea typeface="新細明體" pitchFamily="18" charset="-120"/>
              </a:rPr>
              <a:t>注意如果要在內部匿名類別中使用外部的區域變數，變數在宣告時必須為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"final"</a:t>
            </a:r>
            <a:r>
              <a:rPr kumimoji="1" lang="zh-TW" altLang="en-US" sz="1800">
                <a:latin typeface="Arial" charset="0"/>
                <a:ea typeface="新細明體" pitchFamily="18" charset="-120"/>
              </a:rPr>
              <a:t>，例如下面的陳述是無法通過編譯的：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....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public void someMethod() {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int x = 10;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Object obj =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    new Object() {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        public String toString() {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            return String.valueOf(x);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        }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    }</a:t>
            </a:r>
            <a:r>
              <a:rPr kumimoji="1" lang="en-US" altLang="zh-TW" sz="1800" b="1">
                <a:solidFill>
                  <a:srgbClr val="FF0000"/>
                </a:solidFill>
                <a:latin typeface="Arial" charset="0"/>
                <a:ea typeface="新細明體" pitchFamily="18" charset="-120"/>
              </a:rPr>
              <a:t>;</a:t>
            </a: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    System.out.println(obj); 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    }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TW" sz="1800" b="1">
                <a:latin typeface="Arial" charset="0"/>
                <a:ea typeface="新細明體" pitchFamily="18" charset="-120"/>
              </a:rPr>
              <a:t>....</a:t>
            </a:r>
          </a:p>
        </p:txBody>
      </p:sp>
      <p:sp>
        <p:nvSpPr>
          <p:cNvPr id="537603" name="AutoShape 3"/>
          <p:cNvSpPr>
            <a:spLocks noChangeArrowheads="1"/>
          </p:cNvSpPr>
          <p:nvPr/>
        </p:nvSpPr>
        <p:spPr bwMode="auto">
          <a:xfrm>
            <a:off x="4211638" y="1844675"/>
            <a:ext cx="3095625" cy="719138"/>
          </a:xfrm>
          <a:prstGeom prst="wedgeRoundRectCallout">
            <a:avLst>
              <a:gd name="adj1" fmla="val -106102"/>
              <a:gd name="adj2" fmla="val 110486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/>
          <a:lstStyle/>
          <a:p>
            <a:pPr algn="ctr" eaLnBrk="1" hangingPunct="1">
              <a:spcBef>
                <a:spcPct val="50000"/>
              </a:spcBef>
            </a:pPr>
            <a:r>
              <a:rPr kumimoji="1" lang="zh-TW" altLang="en-US" sz="1800">
                <a:latin typeface="Arial" charset="0"/>
                <a:ea typeface="新細明體" pitchFamily="18" charset="-120"/>
              </a:rPr>
              <a:t>沒有宣告為</a:t>
            </a:r>
            <a:r>
              <a:rPr kumimoji="1" lang="en-US" altLang="zh-TW" sz="1800">
                <a:latin typeface="Arial" charset="0"/>
                <a:ea typeface="新細明體" pitchFamily="18" charset="-120"/>
              </a:rPr>
              <a:t>final</a:t>
            </a:r>
          </a:p>
        </p:txBody>
      </p:sp>
      <p:sp>
        <p:nvSpPr>
          <p:cNvPr id="537604" name="AutoShape 4"/>
          <p:cNvSpPr>
            <a:spLocks noChangeArrowheads="1"/>
          </p:cNvSpPr>
          <p:nvPr/>
        </p:nvSpPr>
        <p:spPr bwMode="auto">
          <a:xfrm>
            <a:off x="4932363" y="3068638"/>
            <a:ext cx="3095625" cy="719137"/>
          </a:xfrm>
          <a:prstGeom prst="wedgeRoundRectCallout">
            <a:avLst>
              <a:gd name="adj1" fmla="val -51435"/>
              <a:gd name="adj2" fmla="val 141833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/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zh-TW" sz="1800">
                <a:latin typeface="Arial" charset="0"/>
                <a:ea typeface="新細明體" pitchFamily="18" charset="-120"/>
              </a:rPr>
              <a:t>x</a:t>
            </a:r>
            <a:r>
              <a:rPr kumimoji="1" lang="zh-TW" altLang="en-US" sz="1800">
                <a:latin typeface="Arial" charset="0"/>
                <a:ea typeface="新細明體" pitchFamily="18" charset="-120"/>
              </a:rPr>
              <a:t>不能在匿名類別中使用</a:t>
            </a:r>
          </a:p>
        </p:txBody>
      </p:sp>
      <p:sp>
        <p:nvSpPr>
          <p:cNvPr id="537605" name="Rectangle 5"/>
          <p:cNvSpPr>
            <a:spLocks noChangeArrowheads="1"/>
          </p:cNvSpPr>
          <p:nvPr/>
        </p:nvSpPr>
        <p:spPr bwMode="auto">
          <a:xfrm>
            <a:off x="255588" y="4441825"/>
            <a:ext cx="8667750" cy="3667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US" altLang="zh-TW" sz="1800" b="1" i="1">
                <a:latin typeface="Arial" charset="0"/>
                <a:ea typeface="新細明體" pitchFamily="18" charset="-120"/>
              </a:rPr>
              <a:t>local variable x is accessed from within inner class; needs to be declared final</a:t>
            </a:r>
          </a:p>
        </p:txBody>
      </p:sp>
      <p:sp>
        <p:nvSpPr>
          <p:cNvPr id="537606" name="Rectangle 6"/>
          <p:cNvSpPr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zh-TW" altLang="en-US" sz="3600">
                <a:solidFill>
                  <a:srgbClr val="009900"/>
                </a:solidFill>
                <a:latin typeface="標楷體" pitchFamily="65" charset="-120"/>
                <a:ea typeface="標楷體" pitchFamily="65" charset="-120"/>
                <a:cs typeface="Lucida Sans Unicode" pitchFamily="34" charset="0"/>
              </a:rPr>
              <a:t>匿名類別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7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7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37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7603" grpId="0" animBg="1"/>
      <p:bldP spid="537604" grpId="0" animBg="1"/>
      <p:bldP spid="53760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D80B9DE4-B24D-4EDC-9E80-ED9BF4321C0C}" type="slidenum">
              <a:rPr lang="en-US" altLang="zh-TW"/>
              <a:pPr/>
              <a:t>41</a:t>
            </a:fld>
            <a:endParaRPr lang="en-US" altLang="zh-TW"/>
          </a:p>
        </p:txBody>
      </p:sp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存取修飾字</a:t>
            </a:r>
          </a:p>
        </p:txBody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dirty="0">
                <a:ea typeface="新細明體" pitchFamily="18" charset="-120"/>
              </a:rPr>
              <a:t>Use in Class</a:t>
            </a:r>
          </a:p>
          <a:p>
            <a:pPr lvl="1">
              <a:lnSpc>
                <a:spcPct val="80000"/>
              </a:lnSpc>
            </a:pPr>
            <a:r>
              <a:rPr lang="en-US" altLang="zh-TW" dirty="0">
                <a:ea typeface="新細明體" pitchFamily="18" charset="-120"/>
              </a:rPr>
              <a:t>[</a:t>
            </a:r>
            <a:r>
              <a:rPr lang="zh-TW" altLang="en-US" dirty="0">
                <a:ea typeface="新細明體" pitchFamily="18" charset="-120"/>
              </a:rPr>
              <a:t>存取修飾字</a:t>
            </a:r>
            <a:r>
              <a:rPr lang="en-US" altLang="zh-TW" dirty="0">
                <a:ea typeface="新細明體" pitchFamily="18" charset="-120"/>
              </a:rPr>
              <a:t>]+class+</a:t>
            </a:r>
            <a:r>
              <a:rPr lang="zh-TW" altLang="en-US" dirty="0" smtClean="0">
                <a:ea typeface="新細明體" pitchFamily="18" charset="-120"/>
              </a:rPr>
              <a:t>名稱</a:t>
            </a:r>
            <a:endParaRPr lang="en-US" altLang="zh-TW" dirty="0" smtClean="0">
              <a:ea typeface="新細明體" pitchFamily="18" charset="-120"/>
            </a:endParaRPr>
          </a:p>
          <a:p>
            <a:pPr lvl="1">
              <a:lnSpc>
                <a:spcPct val="80000"/>
              </a:lnSpc>
            </a:pPr>
            <a:r>
              <a:rPr lang="en-US" altLang="zh-TW" dirty="0" smtClean="0">
                <a:ea typeface="新細明體" pitchFamily="18" charset="-120"/>
              </a:rPr>
              <a:t>Only public, default</a:t>
            </a:r>
            <a:endParaRPr lang="zh-TW" altLang="en-US" dirty="0">
              <a:ea typeface="新細明體" pitchFamily="18" charset="-120"/>
            </a:endParaRPr>
          </a:p>
          <a:p>
            <a:pPr>
              <a:lnSpc>
                <a:spcPct val="80000"/>
              </a:lnSpc>
            </a:pPr>
            <a:r>
              <a:rPr lang="en-US" altLang="zh-TW" dirty="0">
                <a:ea typeface="新細明體" pitchFamily="18" charset="-120"/>
              </a:rPr>
              <a:t>Use in Method</a:t>
            </a:r>
          </a:p>
          <a:p>
            <a:pPr lvl="1">
              <a:lnSpc>
                <a:spcPct val="80000"/>
              </a:lnSpc>
            </a:pPr>
            <a:r>
              <a:rPr lang="en-US" altLang="zh-TW" dirty="0">
                <a:ea typeface="新細明體" pitchFamily="18" charset="-120"/>
              </a:rPr>
              <a:t>[</a:t>
            </a:r>
            <a:r>
              <a:rPr lang="zh-TW" altLang="en-US" dirty="0">
                <a:ea typeface="新細明體" pitchFamily="18" charset="-120"/>
              </a:rPr>
              <a:t>存取修飾字</a:t>
            </a:r>
            <a:r>
              <a:rPr lang="en-US" altLang="zh-TW" dirty="0">
                <a:ea typeface="新細明體" pitchFamily="18" charset="-120"/>
              </a:rPr>
              <a:t>]+[static]+</a:t>
            </a:r>
            <a:r>
              <a:rPr lang="zh-TW" altLang="en-US" dirty="0">
                <a:ea typeface="新細明體" pitchFamily="18" charset="-120"/>
              </a:rPr>
              <a:t>傳回值</a:t>
            </a:r>
            <a:r>
              <a:rPr lang="en-US" altLang="zh-TW" dirty="0">
                <a:ea typeface="新細明體" pitchFamily="18" charset="-120"/>
              </a:rPr>
              <a:t>+</a:t>
            </a:r>
            <a:r>
              <a:rPr lang="zh-TW" altLang="en-US" dirty="0">
                <a:ea typeface="新細明體" pitchFamily="18" charset="-120"/>
              </a:rPr>
              <a:t>方法名稱</a:t>
            </a:r>
          </a:p>
          <a:p>
            <a:pPr>
              <a:lnSpc>
                <a:spcPct val="80000"/>
              </a:lnSpc>
            </a:pPr>
            <a:r>
              <a:rPr lang="en-US" altLang="zh-TW" dirty="0">
                <a:ea typeface="新細明體" pitchFamily="18" charset="-120"/>
              </a:rPr>
              <a:t>Use in data</a:t>
            </a:r>
          </a:p>
          <a:p>
            <a:pPr lvl="1">
              <a:lnSpc>
                <a:spcPct val="80000"/>
              </a:lnSpc>
            </a:pPr>
            <a:r>
              <a:rPr lang="en-US" altLang="zh-TW" dirty="0">
                <a:ea typeface="新細明體" pitchFamily="18" charset="-120"/>
              </a:rPr>
              <a:t>[</a:t>
            </a:r>
            <a:r>
              <a:rPr lang="zh-TW" altLang="en-US" dirty="0">
                <a:ea typeface="新細明體" pitchFamily="18" charset="-120"/>
              </a:rPr>
              <a:t>存取修飾字</a:t>
            </a:r>
            <a:r>
              <a:rPr lang="en-US" altLang="zh-TW" dirty="0">
                <a:ea typeface="新細明體" pitchFamily="18" charset="-120"/>
              </a:rPr>
              <a:t>]+ [static]+</a:t>
            </a:r>
            <a:r>
              <a:rPr lang="zh-TW" altLang="en-US" dirty="0">
                <a:ea typeface="新細明體" pitchFamily="18" charset="-120"/>
              </a:rPr>
              <a:t>資料型別</a:t>
            </a:r>
            <a:r>
              <a:rPr lang="en-US" altLang="zh-TW" dirty="0">
                <a:ea typeface="新細明體" pitchFamily="18" charset="-120"/>
              </a:rPr>
              <a:t>+</a:t>
            </a:r>
            <a:r>
              <a:rPr lang="zh-TW" altLang="en-US" dirty="0">
                <a:ea typeface="新細明體" pitchFamily="18" charset="-120"/>
              </a:rPr>
              <a:t>名稱</a:t>
            </a:r>
          </a:p>
          <a:p>
            <a:pPr lvl="1">
              <a:lnSpc>
                <a:spcPct val="80000"/>
              </a:lnSpc>
            </a:pP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區域變數中的生命週期僅存在於這個方法，方法一但執行完畢，區域變數則自動歸還系統，因此</a:t>
            </a: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區域變數不可加上</a:t>
            </a:r>
            <a:r>
              <a:rPr lang="en-US" altLang="zh-TW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static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76476AF-7E60-4569-85C8-81B9E913E95D}" type="slidenum">
              <a:rPr lang="en-US" altLang="zh-TW"/>
              <a:pPr/>
              <a:t>42</a:t>
            </a:fld>
            <a:endParaRPr lang="en-US" altLang="zh-TW"/>
          </a:p>
        </p:txBody>
      </p:sp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存取修飾字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600" dirty="0">
                <a:ea typeface="新細明體" pitchFamily="18" charset="-120"/>
              </a:rPr>
              <a:t>Public</a:t>
            </a:r>
          </a:p>
          <a:p>
            <a:pPr lvl="1"/>
            <a:r>
              <a:rPr lang="zh-TW" altLang="en-US" sz="2600" dirty="0">
                <a:ea typeface="新細明體" pitchFamily="18" charset="-120"/>
              </a:rPr>
              <a:t>每各</a:t>
            </a:r>
            <a:r>
              <a:rPr lang="en-US" altLang="zh-TW" sz="2600" dirty="0">
                <a:ea typeface="新細明體" pitchFamily="18" charset="-120"/>
              </a:rPr>
              <a:t>class</a:t>
            </a:r>
            <a:r>
              <a:rPr lang="zh-TW" altLang="en-US" sz="2600" dirty="0">
                <a:ea typeface="新細明體" pitchFamily="18" charset="-120"/>
              </a:rPr>
              <a:t>皆可存取</a:t>
            </a:r>
          </a:p>
          <a:p>
            <a:r>
              <a:rPr lang="en-US" altLang="zh-TW" sz="2600" dirty="0" smtClean="0">
                <a:ea typeface="新細明體" pitchFamily="18" charset="-120"/>
              </a:rPr>
              <a:t>Default</a:t>
            </a:r>
            <a:endParaRPr lang="en-US" altLang="zh-TW" sz="2600" dirty="0">
              <a:ea typeface="新細明體" pitchFamily="18" charset="-120"/>
            </a:endParaRPr>
          </a:p>
          <a:p>
            <a:pPr lvl="1"/>
            <a:r>
              <a:rPr lang="zh-TW" altLang="en-US" sz="2600" dirty="0">
                <a:ea typeface="新細明體" pitchFamily="18" charset="-120"/>
              </a:rPr>
              <a:t>同一個</a:t>
            </a:r>
            <a:r>
              <a:rPr lang="en-US" altLang="zh-TW" sz="2600" dirty="0">
                <a:ea typeface="新細明體" pitchFamily="18" charset="-120"/>
              </a:rPr>
              <a:t>package</a:t>
            </a:r>
            <a:r>
              <a:rPr lang="zh-TW" altLang="en-US" sz="2600" dirty="0">
                <a:ea typeface="新細明體" pitchFamily="18" charset="-120"/>
              </a:rPr>
              <a:t>的</a:t>
            </a:r>
            <a:r>
              <a:rPr lang="en-US" altLang="zh-TW" sz="2600" dirty="0">
                <a:ea typeface="新細明體" pitchFamily="18" charset="-120"/>
              </a:rPr>
              <a:t>class</a:t>
            </a:r>
            <a:r>
              <a:rPr lang="zh-TW" altLang="en-US" sz="2600" dirty="0">
                <a:ea typeface="新細明體" pitchFamily="18" charset="-120"/>
              </a:rPr>
              <a:t>才可以存取</a:t>
            </a:r>
          </a:p>
          <a:p>
            <a:r>
              <a:rPr lang="en-US" altLang="zh-TW" sz="2600" dirty="0">
                <a:ea typeface="新細明體" pitchFamily="18" charset="-120"/>
              </a:rPr>
              <a:t>Protected</a:t>
            </a:r>
          </a:p>
          <a:p>
            <a:pPr lvl="1"/>
            <a:r>
              <a:rPr lang="zh-TW" altLang="en-US" sz="2600" dirty="0">
                <a:ea typeface="新細明體" pitchFamily="18" charset="-120"/>
              </a:rPr>
              <a:t>同一個</a:t>
            </a:r>
            <a:r>
              <a:rPr lang="en-US" altLang="zh-TW" sz="2600" dirty="0">
                <a:ea typeface="新細明體" pitchFamily="18" charset="-120"/>
              </a:rPr>
              <a:t>package</a:t>
            </a:r>
            <a:r>
              <a:rPr lang="zh-TW" altLang="en-US" sz="2600" dirty="0">
                <a:ea typeface="新細明體" pitchFamily="18" charset="-120"/>
              </a:rPr>
              <a:t>的</a:t>
            </a:r>
            <a:r>
              <a:rPr lang="en-US" altLang="zh-TW" sz="2600" dirty="0">
                <a:ea typeface="新細明體" pitchFamily="18" charset="-120"/>
              </a:rPr>
              <a:t>class</a:t>
            </a:r>
            <a:r>
              <a:rPr lang="zh-TW" altLang="en-US" sz="2600" dirty="0">
                <a:ea typeface="新細明體" pitchFamily="18" charset="-120"/>
              </a:rPr>
              <a:t>才可以存取</a:t>
            </a:r>
          </a:p>
          <a:p>
            <a:pPr lvl="1"/>
            <a:r>
              <a:rPr lang="zh-TW" altLang="en-US" sz="2600" dirty="0">
                <a:ea typeface="新細明體" pitchFamily="18" charset="-120"/>
              </a:rPr>
              <a:t>不同</a:t>
            </a:r>
            <a:r>
              <a:rPr lang="en-US" altLang="zh-TW" sz="2600" dirty="0">
                <a:ea typeface="新細明體" pitchFamily="18" charset="-120"/>
              </a:rPr>
              <a:t>package</a:t>
            </a:r>
            <a:r>
              <a:rPr lang="zh-TW" altLang="en-US" sz="2600" dirty="0">
                <a:ea typeface="新細明體" pitchFamily="18" charset="-120"/>
              </a:rPr>
              <a:t>但是如果有繼承也可</a:t>
            </a:r>
            <a:r>
              <a:rPr lang="zh-TW" altLang="en-US" sz="2600" dirty="0" smtClean="0">
                <a:ea typeface="新細明體" pitchFamily="18" charset="-120"/>
              </a:rPr>
              <a:t>存取</a:t>
            </a:r>
            <a:endParaRPr lang="en-US" altLang="zh-TW" sz="2600" dirty="0" smtClean="0">
              <a:ea typeface="新細明體" pitchFamily="18" charset="-120"/>
            </a:endParaRPr>
          </a:p>
          <a:p>
            <a:pPr lvl="2"/>
            <a:r>
              <a:rPr lang="zh-TW" altLang="en-US" sz="2300" dirty="0" smtClean="0">
                <a:ea typeface="新細明體" pitchFamily="18" charset="-120"/>
              </a:rPr>
              <a:t>可以存取“繼承下來的”</a:t>
            </a:r>
            <a:endParaRPr lang="zh-TW" altLang="en-US" sz="2300" dirty="0">
              <a:ea typeface="新細明體" pitchFamily="18" charset="-120"/>
            </a:endParaRPr>
          </a:p>
          <a:p>
            <a:r>
              <a:rPr lang="en-US" altLang="zh-TW" sz="2600" dirty="0">
                <a:ea typeface="新細明體" pitchFamily="18" charset="-120"/>
              </a:rPr>
              <a:t>Private</a:t>
            </a:r>
          </a:p>
          <a:p>
            <a:pPr lvl="1"/>
            <a:r>
              <a:rPr lang="zh-TW" altLang="en-US" sz="2600" dirty="0">
                <a:ea typeface="新細明體" pitchFamily="18" charset="-120"/>
              </a:rPr>
              <a:t>同一個</a:t>
            </a:r>
            <a:r>
              <a:rPr lang="en-US" altLang="zh-TW" sz="2600" dirty="0">
                <a:ea typeface="新細明體" pitchFamily="18" charset="-120"/>
              </a:rPr>
              <a:t>class</a:t>
            </a:r>
            <a:r>
              <a:rPr lang="zh-TW" altLang="en-US" sz="2600" dirty="0">
                <a:ea typeface="新細明體" pitchFamily="18" charset="-120"/>
              </a:rPr>
              <a:t>才能存取</a:t>
            </a:r>
          </a:p>
          <a:p>
            <a:endParaRPr lang="zh-TW" altLang="en-US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1E7D00A-DE1A-4E71-8BE0-3EE671F7B185}" type="slidenum">
              <a:rPr lang="en-US" altLang="zh-TW"/>
              <a:pPr/>
              <a:t>43</a:t>
            </a:fld>
            <a:endParaRPr lang="en-US" altLang="zh-TW"/>
          </a:p>
        </p:txBody>
      </p:sp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非存取修飾字</a:t>
            </a:r>
            <a:endParaRPr lang="en-US" altLang="zh-TW">
              <a:ea typeface="標楷體" pitchFamily="65" charset="-120"/>
            </a:endParaRP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153400" cy="4572000"/>
          </a:xfrm>
        </p:spPr>
        <p:txBody>
          <a:bodyPr/>
          <a:lstStyle/>
          <a:p>
            <a:r>
              <a:rPr lang="en-US" altLang="zh-TW" sz="2400" dirty="0">
                <a:ea typeface="新細明體" pitchFamily="18" charset="-120"/>
              </a:rPr>
              <a:t>Final</a:t>
            </a:r>
          </a:p>
          <a:p>
            <a:pPr lvl="1"/>
            <a:r>
              <a:rPr lang="zh-TW" altLang="en-US" sz="2000" dirty="0">
                <a:ea typeface="新細明體" pitchFamily="18" charset="-120"/>
              </a:rPr>
              <a:t>防止被覆寫，通常用於已經制定好的</a:t>
            </a:r>
            <a:r>
              <a:rPr lang="en-US" altLang="zh-TW" sz="2000" dirty="0">
                <a:ea typeface="新細明體" pitchFamily="18" charset="-120"/>
              </a:rPr>
              <a:t>API</a:t>
            </a:r>
          </a:p>
          <a:p>
            <a:r>
              <a:rPr lang="en-US" altLang="zh-TW" sz="2400" dirty="0">
                <a:ea typeface="新細明體" pitchFamily="18" charset="-120"/>
              </a:rPr>
              <a:t>Abstract</a:t>
            </a:r>
          </a:p>
          <a:p>
            <a:pPr lvl="1"/>
            <a:r>
              <a:rPr lang="zh-TW" altLang="en-US" sz="2000" dirty="0">
                <a:ea typeface="新細明體" pitchFamily="18" charset="-120"/>
              </a:rPr>
              <a:t>抽象的概念，未被實作的程式碼</a:t>
            </a:r>
          </a:p>
          <a:p>
            <a:pPr lvl="1"/>
            <a:r>
              <a:rPr lang="zh-TW" altLang="en-US" sz="2000" dirty="0">
                <a:ea typeface="新細明體" pitchFamily="18" charset="-120"/>
              </a:rPr>
              <a:t>通常用於開發階段的程式宣告</a:t>
            </a:r>
          </a:p>
          <a:p>
            <a:r>
              <a:rPr lang="en-US" altLang="zh-TW" sz="2400" dirty="0">
                <a:ea typeface="新細明體" pitchFamily="18" charset="-120"/>
              </a:rPr>
              <a:t>Synchronized</a:t>
            </a:r>
          </a:p>
          <a:p>
            <a:pPr lvl="1"/>
            <a:r>
              <a:rPr lang="zh-TW" altLang="en-US" sz="2000" dirty="0">
                <a:ea typeface="新細明體" pitchFamily="18" charset="-120"/>
              </a:rPr>
              <a:t>該函</a:t>
            </a:r>
            <a:r>
              <a:rPr lang="zh-TW" altLang="en-US" sz="2000" dirty="0" smtClean="0">
                <a:ea typeface="新細明體" pitchFamily="18" charset="-120"/>
              </a:rPr>
              <a:t>式對於此一物件，只</a:t>
            </a:r>
            <a:r>
              <a:rPr lang="zh-TW" altLang="en-US" sz="2000" dirty="0">
                <a:ea typeface="新細明體" pitchFamily="18" charset="-120"/>
              </a:rPr>
              <a:t>能被一個執行緒執行存取</a:t>
            </a:r>
          </a:p>
          <a:p>
            <a:r>
              <a:rPr lang="en-US" altLang="zh-TW" sz="2400" dirty="0">
                <a:ea typeface="新細明體" pitchFamily="18" charset="-120"/>
              </a:rPr>
              <a:t>Native(*)</a:t>
            </a:r>
          </a:p>
          <a:p>
            <a:pPr lvl="1"/>
            <a:r>
              <a:rPr lang="zh-TW" altLang="en-US" sz="2000" dirty="0">
                <a:ea typeface="新細明體" pitchFamily="18" charset="-120"/>
              </a:rPr>
              <a:t>該函式與平台相關的程式碼</a:t>
            </a:r>
          </a:p>
          <a:p>
            <a:r>
              <a:rPr lang="en-US" altLang="zh-TW" sz="2400" dirty="0" err="1">
                <a:ea typeface="新細明體" pitchFamily="18" charset="-120"/>
              </a:rPr>
              <a:t>Strictfp</a:t>
            </a:r>
            <a:r>
              <a:rPr lang="en-US" altLang="zh-TW" sz="2400" dirty="0">
                <a:ea typeface="新細明體" pitchFamily="18" charset="-120"/>
              </a:rPr>
              <a:t>(*)</a:t>
            </a:r>
          </a:p>
          <a:p>
            <a:pPr lvl="1"/>
            <a:r>
              <a:rPr lang="zh-TW" altLang="en-US" sz="2000" dirty="0">
                <a:ea typeface="新細明體" pitchFamily="18" charset="-120"/>
              </a:rPr>
              <a:t>浮點數遵循</a:t>
            </a:r>
            <a:r>
              <a:rPr lang="en-US" altLang="zh-TW" sz="2000" dirty="0">
                <a:ea typeface="新細明體" pitchFamily="18" charset="-120"/>
              </a:rPr>
              <a:t>IEEE754</a:t>
            </a:r>
            <a:r>
              <a:rPr lang="zh-TW" altLang="en-US" sz="2000" dirty="0">
                <a:ea typeface="新細明體" pitchFamily="18" charset="-120"/>
              </a:rPr>
              <a:t>的標準</a:t>
            </a:r>
          </a:p>
          <a:p>
            <a:endParaRPr lang="zh-TW" altLang="en-US" sz="24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FF560DF3-C4AF-42C8-8496-5E89E0AF7FFA}" type="slidenum">
              <a:rPr lang="en-US" altLang="zh-TW"/>
              <a:pPr/>
              <a:t>44</a:t>
            </a:fld>
            <a:endParaRPr lang="en-US" altLang="zh-TW"/>
          </a:p>
        </p:txBody>
      </p:sp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參考資料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物件導向觀念</a:t>
            </a:r>
          </a:p>
          <a:p>
            <a:pPr lvl="1"/>
            <a:r>
              <a:rPr lang="en-US" altLang="zh-TW">
                <a:latin typeface="標楷體" pitchFamily="65" charset="-120"/>
                <a:ea typeface="標楷體" pitchFamily="65" charset="-120"/>
                <a:hlinkClick r:id="rId2"/>
              </a:rPr>
              <a:t>http://java.sun.com/docs/books/tutorial/java/concepts/index.html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相等的問</a:t>
            </a:r>
            <a:r>
              <a:rPr lang="zh-TW" altLang="en-US" dirty="0"/>
              <a:t>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“==“</a:t>
            </a:r>
            <a:r>
              <a:rPr lang="zh-TW" altLang="en-US" dirty="0" smtClean="0"/>
              <a:t>所比較的是</a:t>
            </a:r>
            <a:r>
              <a:rPr lang="en-US" altLang="zh-TW" dirty="0" smtClean="0"/>
              <a:t>reference value</a:t>
            </a:r>
          </a:p>
          <a:p>
            <a:r>
              <a:rPr lang="zh-TW" altLang="en-US" dirty="0" smtClean="0"/>
              <a:t>真正判定二個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物件實體</a:t>
            </a:r>
            <a:r>
              <a:rPr lang="en-US" altLang="zh-TW" dirty="0" smtClean="0"/>
              <a:t>”</a:t>
            </a:r>
            <a:r>
              <a:rPr lang="zh-TW" altLang="en-US" dirty="0" smtClean="0"/>
              <a:t>是否相等，必須判斷“物件當中的內容”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Ex: </a:t>
            </a:r>
            <a:r>
              <a:rPr lang="zh-TW" altLang="en-US" dirty="0" smtClean="0"/>
              <a:t>二個學生物件，姓名，學號都一樣 </a:t>
            </a:r>
            <a:r>
              <a:rPr lang="en-US" altLang="zh-TW" dirty="0" smtClean="0">
                <a:sym typeface="Wingdings" pitchFamily="2" charset="2"/>
              </a:rPr>
              <a:t> </a:t>
            </a:r>
            <a:r>
              <a:rPr lang="zh-TW" altLang="en-US" dirty="0" smtClean="0">
                <a:sym typeface="Wingdings" pitchFamily="2" charset="2"/>
              </a:rPr>
              <a:t>應為同一人</a:t>
            </a:r>
            <a:endParaRPr lang="en-US" altLang="zh-TW" dirty="0">
              <a:sym typeface="Wingdings" pitchFamily="2" charset="2"/>
            </a:endParaRPr>
          </a:p>
          <a:p>
            <a:pPr lvl="1"/>
            <a:r>
              <a:rPr lang="zh-TW" altLang="en-US" dirty="0" smtClean="0">
                <a:sym typeface="Wingdings" pitchFamily="2" charset="2"/>
              </a:rPr>
              <a:t>透過實作 </a:t>
            </a:r>
            <a:r>
              <a:rPr lang="en-US" altLang="zh-TW" dirty="0" smtClean="0">
                <a:sym typeface="Wingdings" pitchFamily="2" charset="2"/>
              </a:rPr>
              <a:t>public </a:t>
            </a:r>
            <a:r>
              <a:rPr lang="en-US" altLang="zh-TW" dirty="0" err="1" smtClean="0">
                <a:sym typeface="Wingdings" pitchFamily="2" charset="2"/>
              </a:rPr>
              <a:t>boolean</a:t>
            </a:r>
            <a:r>
              <a:rPr lang="en-US" altLang="zh-TW" dirty="0" smtClean="0">
                <a:sym typeface="Wingdings" pitchFamily="2" charset="2"/>
              </a:rPr>
              <a:t> equals(Object o)</a:t>
            </a:r>
            <a:r>
              <a:rPr lang="zh-TW" altLang="en-US" dirty="0" smtClean="0">
                <a:sym typeface="Wingdings" pitchFamily="2" charset="2"/>
              </a:rPr>
              <a:t> 來解決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BD25374-93AE-4627-938B-54F0426091CA}" type="slidenum">
              <a:rPr lang="en-US" altLang="zh-TW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C60449D0-04BD-4F67-92BD-1F3C2D48B298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相等的迷思程式碼</a:t>
            </a:r>
          </a:p>
        </p:txBody>
      </p:sp>
      <p:sp>
        <p:nvSpPr>
          <p:cNvPr id="474115" name="Text Box 3"/>
          <p:cNvSpPr txBox="1">
            <a:spLocks noChangeArrowheads="1"/>
          </p:cNvSpPr>
          <p:nvPr/>
        </p:nvSpPr>
        <p:spPr bwMode="auto">
          <a:xfrm>
            <a:off x="685800" y="1371600"/>
            <a:ext cx="7561263" cy="5632311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/>
            <a:r>
              <a:rPr kumimoji="1" lang="en-US" altLang="zh-TW" b="1" dirty="0" smtClean="0">
                <a:ea typeface="新細明體" pitchFamily="18" charset="-120"/>
              </a:rPr>
              <a:t>class Student 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</a:t>
            </a:r>
            <a:r>
              <a:rPr kumimoji="1" lang="en-US" altLang="zh-TW" b="1" dirty="0" smtClean="0">
                <a:ea typeface="新細明體" pitchFamily="18" charset="-120"/>
              </a:rPr>
              <a:t>String name;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</a:t>
            </a:r>
            <a:r>
              <a:rPr kumimoji="1" lang="en-US" altLang="zh-TW" b="1" dirty="0" smtClean="0">
                <a:ea typeface="新細明體" pitchFamily="18" charset="-120"/>
              </a:rPr>
              <a:t>String id;</a:t>
            </a:r>
          </a:p>
          <a:p>
            <a:pPr marL="609600" indent="-609600"/>
            <a:endParaRPr kumimoji="1" lang="en-US" altLang="zh-TW" b="1" dirty="0">
              <a:ea typeface="新細明體" pitchFamily="18" charset="-120"/>
            </a:endParaRPr>
          </a:p>
          <a:p>
            <a:pPr marL="609600" indent="-609600"/>
            <a:r>
              <a:rPr kumimoji="1" lang="en-US" altLang="zh-TW" b="1" dirty="0" smtClean="0">
                <a:ea typeface="新細明體" pitchFamily="18" charset="-120"/>
              </a:rPr>
              <a:t>	public </a:t>
            </a:r>
            <a:r>
              <a:rPr kumimoji="1" lang="en-US" altLang="zh-TW" b="1" dirty="0" err="1" smtClean="0">
                <a:ea typeface="新細明體" pitchFamily="18" charset="-120"/>
              </a:rPr>
              <a:t>boolean</a:t>
            </a:r>
            <a:r>
              <a:rPr kumimoji="1" lang="en-US" altLang="zh-TW" b="1" dirty="0" smtClean="0">
                <a:ea typeface="新細明體" pitchFamily="18" charset="-120"/>
              </a:rPr>
              <a:t> equals(</a:t>
            </a:r>
            <a:r>
              <a:rPr kumimoji="1" lang="en-US" altLang="zh-TW" b="1" dirty="0" smtClean="0">
                <a:solidFill>
                  <a:srgbClr val="FF0000"/>
                </a:solidFill>
                <a:ea typeface="新細明體" pitchFamily="18" charset="-120"/>
              </a:rPr>
              <a:t>Object</a:t>
            </a:r>
            <a:r>
              <a:rPr kumimoji="1" lang="en-US" altLang="zh-TW" b="1" dirty="0" smtClean="0">
                <a:ea typeface="新細明體" pitchFamily="18" charset="-120"/>
              </a:rPr>
              <a:t> </a:t>
            </a:r>
            <a:r>
              <a:rPr kumimoji="1" lang="en-US" altLang="zh-TW" b="1" dirty="0" err="1" smtClean="0">
                <a:ea typeface="新細明體" pitchFamily="18" charset="-120"/>
              </a:rPr>
              <a:t>obj</a:t>
            </a:r>
            <a:r>
              <a:rPr kumimoji="1" lang="en-US" altLang="zh-TW" b="1" dirty="0" smtClean="0">
                <a:ea typeface="新細明體" pitchFamily="18" charset="-120"/>
              </a:rPr>
              <a:t>) {</a:t>
            </a:r>
          </a:p>
          <a:p>
            <a:pPr marL="609600" indent="-609600"/>
            <a:r>
              <a:rPr kumimoji="1" lang="en-US" altLang="zh-TW" b="1" dirty="0" smtClean="0">
                <a:ea typeface="新細明體" pitchFamily="18" charset="-120"/>
              </a:rPr>
              <a:t>		</a:t>
            </a:r>
            <a:r>
              <a:rPr kumimoji="1" lang="en-US" altLang="zh-TW" b="1" dirty="0" smtClean="0">
                <a:solidFill>
                  <a:srgbClr val="FF0000"/>
                </a:solidFill>
                <a:ea typeface="新細明體" pitchFamily="18" charset="-120"/>
              </a:rPr>
              <a:t>Student </a:t>
            </a:r>
            <a:r>
              <a:rPr kumimoji="1" lang="en-US" altLang="zh-TW" b="1" dirty="0" err="1" smtClean="0">
                <a:solidFill>
                  <a:srgbClr val="FF0000"/>
                </a:solidFill>
                <a:ea typeface="新細明體" pitchFamily="18" charset="-120"/>
              </a:rPr>
              <a:t>otherStudent</a:t>
            </a:r>
            <a:r>
              <a:rPr kumimoji="1" lang="en-US" altLang="zh-TW" b="1" dirty="0" smtClean="0">
                <a:solidFill>
                  <a:srgbClr val="FF0000"/>
                </a:solidFill>
                <a:ea typeface="新細明體" pitchFamily="18" charset="-120"/>
              </a:rPr>
              <a:t> = (Student) </a:t>
            </a:r>
            <a:r>
              <a:rPr kumimoji="1" lang="en-US" altLang="zh-TW" b="1" dirty="0" err="1" smtClean="0">
                <a:solidFill>
                  <a:srgbClr val="FF0000"/>
                </a:solidFill>
                <a:ea typeface="新細明體" pitchFamily="18" charset="-120"/>
              </a:rPr>
              <a:t>obj</a:t>
            </a:r>
            <a:r>
              <a:rPr kumimoji="1" lang="en-US" altLang="zh-TW" b="1" dirty="0" smtClean="0">
                <a:solidFill>
                  <a:srgbClr val="FF0000"/>
                </a:solidFill>
                <a:ea typeface="新細明體" pitchFamily="18" charset="-120"/>
              </a:rPr>
              <a:t>;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</a:t>
            </a:r>
            <a:r>
              <a:rPr kumimoji="1" lang="en-US" altLang="zh-TW" b="1" dirty="0" smtClean="0">
                <a:ea typeface="新細明體" pitchFamily="18" charset="-120"/>
              </a:rPr>
              <a:t>	if( </a:t>
            </a:r>
            <a:r>
              <a:rPr kumimoji="1" lang="en-US" altLang="zh-TW" b="1" dirty="0" err="1" smtClean="0">
                <a:ea typeface="新細明體" pitchFamily="18" charset="-120"/>
              </a:rPr>
              <a:t>this.name.equals</a:t>
            </a:r>
            <a:r>
              <a:rPr kumimoji="1" lang="en-US" altLang="zh-TW" b="1" dirty="0" smtClean="0">
                <a:ea typeface="新細明體" pitchFamily="18" charset="-120"/>
              </a:rPr>
              <a:t>(otherStudent.name) &amp;&amp;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</a:t>
            </a:r>
            <a:r>
              <a:rPr kumimoji="1" lang="en-US" altLang="zh-TW" b="1" dirty="0" smtClean="0">
                <a:ea typeface="新細明體" pitchFamily="18" charset="-120"/>
              </a:rPr>
              <a:t>		</a:t>
            </a:r>
            <a:r>
              <a:rPr kumimoji="1" lang="en-US" altLang="zh-TW" b="1" dirty="0" err="1" smtClean="0">
                <a:ea typeface="新細明體" pitchFamily="18" charset="-120"/>
              </a:rPr>
              <a:t>this.id.equals</a:t>
            </a:r>
            <a:r>
              <a:rPr kumimoji="1" lang="en-US" altLang="zh-TW" b="1" dirty="0" smtClean="0">
                <a:ea typeface="新細明體" pitchFamily="18" charset="-120"/>
              </a:rPr>
              <a:t>(otherStudent.id) ) {</a:t>
            </a:r>
          </a:p>
          <a:p>
            <a:pPr marL="609600" indent="-609600"/>
            <a:r>
              <a:rPr kumimoji="1" lang="en-US" altLang="zh-TW" b="1" dirty="0" smtClean="0">
                <a:ea typeface="新細明體" pitchFamily="18" charset="-120"/>
              </a:rPr>
              <a:t>			return true;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</a:t>
            </a:r>
            <a:r>
              <a:rPr kumimoji="1" lang="en-US" altLang="zh-TW" b="1" dirty="0" smtClean="0">
                <a:ea typeface="新細明體" pitchFamily="18" charset="-120"/>
              </a:rPr>
              <a:t>	}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</a:t>
            </a:r>
            <a:r>
              <a:rPr kumimoji="1" lang="en-US" altLang="zh-TW" b="1" dirty="0" smtClean="0">
                <a:ea typeface="新細明體" pitchFamily="18" charset="-120"/>
              </a:rPr>
              <a:t>	else {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</a:t>
            </a:r>
            <a:r>
              <a:rPr kumimoji="1" lang="en-US" altLang="zh-TW" b="1" dirty="0" smtClean="0">
                <a:ea typeface="新細明體" pitchFamily="18" charset="-120"/>
              </a:rPr>
              <a:t>		return false;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</a:t>
            </a:r>
            <a:r>
              <a:rPr kumimoji="1" lang="en-US" altLang="zh-TW" b="1" dirty="0" smtClean="0">
                <a:ea typeface="新細明體" pitchFamily="18" charset="-120"/>
              </a:rPr>
              <a:t>	}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	</a:t>
            </a:r>
            <a:r>
              <a:rPr kumimoji="1" lang="en-US" altLang="zh-TW" b="1" dirty="0" smtClean="0">
                <a:ea typeface="新細明體" pitchFamily="18" charset="-120"/>
              </a:rPr>
              <a:t>}</a:t>
            </a:r>
          </a:p>
          <a:p>
            <a:pPr marL="609600" indent="-609600"/>
            <a:r>
              <a:rPr kumimoji="1" lang="en-US" altLang="zh-TW" b="1" dirty="0"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equals</a:t>
            </a:r>
            <a:r>
              <a:rPr lang="zh-TW" altLang="en-US" dirty="0" smtClean="0"/>
              <a:t>這個方法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定義在 </a:t>
            </a:r>
            <a:r>
              <a:rPr lang="en-US" altLang="zh-TW" dirty="0" err="1" smtClean="0"/>
              <a:t>java.lang.Object</a:t>
            </a:r>
            <a:r>
              <a:rPr lang="en-US" altLang="zh-TW" dirty="0" smtClean="0"/>
              <a:t> </a:t>
            </a:r>
            <a:r>
              <a:rPr lang="zh-TW" altLang="en-US" dirty="0" smtClean="0"/>
              <a:t>中</a:t>
            </a:r>
            <a:endParaRPr lang="en-US" altLang="zh-TW" dirty="0" smtClean="0"/>
          </a:p>
          <a:p>
            <a:r>
              <a:rPr lang="zh-TW" altLang="en-US" dirty="0" smtClean="0"/>
              <a:t>原本的實作是比較 </a:t>
            </a:r>
            <a:r>
              <a:rPr lang="en-US" altLang="zh-TW" dirty="0" smtClean="0"/>
              <a:t>reference value</a:t>
            </a:r>
            <a:r>
              <a:rPr lang="zh-TW" altLang="en-US" dirty="0" smtClean="0"/>
              <a:t>是否相同</a:t>
            </a:r>
            <a:endParaRPr lang="en-US" altLang="zh-TW" dirty="0" smtClean="0"/>
          </a:p>
          <a:p>
            <a:r>
              <a:rPr lang="zh-TW" altLang="en-US" dirty="0" smtClean="0"/>
              <a:t>我們是去 </a:t>
            </a:r>
            <a:r>
              <a:rPr lang="en-US" altLang="zh-TW" dirty="0" smtClean="0"/>
              <a:t>“override” </a:t>
            </a:r>
            <a:r>
              <a:rPr lang="zh-TW" altLang="en-US" dirty="0" smtClean="0"/>
              <a:t>在 </a:t>
            </a:r>
            <a:r>
              <a:rPr lang="en-US" altLang="zh-TW" dirty="0" err="1" smtClean="0"/>
              <a:t>java.lang.Object</a:t>
            </a:r>
            <a:r>
              <a:rPr lang="en-US" altLang="zh-TW" dirty="0" smtClean="0"/>
              <a:t> </a:t>
            </a:r>
            <a:r>
              <a:rPr lang="zh-TW" altLang="en-US" dirty="0" smtClean="0"/>
              <a:t>中的 </a:t>
            </a:r>
            <a:r>
              <a:rPr lang="en-US" altLang="zh-TW" dirty="0" smtClean="0"/>
              <a:t>equals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BD25374-93AE-4627-938B-54F0426091CA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萬物之源：</a:t>
            </a:r>
            <a:r>
              <a:rPr lang="en-US" altLang="zh-TW" dirty="0" err="1" smtClean="0"/>
              <a:t>java.lang.Object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Java</a:t>
            </a:r>
            <a:r>
              <a:rPr lang="zh-TW" altLang="en-US" dirty="0" smtClean="0"/>
              <a:t>的設計當中，所有的物件都是這個物件的子類別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將繼承關係以樹狀結構表示時，</a:t>
            </a:r>
            <a:r>
              <a:rPr lang="en-US" altLang="zh-TW" dirty="0" err="1" smtClean="0"/>
              <a:t>java.lang.Object</a:t>
            </a:r>
            <a:r>
              <a:rPr lang="zh-TW" altLang="en-US" dirty="0" smtClean="0"/>
              <a:t>就是</a:t>
            </a:r>
            <a:r>
              <a:rPr lang="en-US" altLang="zh-TW" dirty="0" smtClean="0"/>
              <a:t>root!</a:t>
            </a:r>
          </a:p>
          <a:p>
            <a:r>
              <a:rPr lang="en-US" altLang="zh-TW" dirty="0" smtClean="0">
                <a:hlinkClick r:id="rId2"/>
              </a:rPr>
              <a:t>http://java.sun.com/j2se/1.4.2/docs/api/java/lang/Object.html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BD25374-93AE-4627-938B-54F0426091CA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9786364-EFD6-46C5-8A31-35DF9AB1F70A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50790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0"/>
            <a:ext cx="8153400" cy="1143000"/>
          </a:xfrm>
        </p:spPr>
        <p:txBody>
          <a:bodyPr anchor="b"/>
          <a:lstStyle/>
          <a:p>
            <a:r>
              <a:rPr lang="zh-TW" altLang="en-US">
                <a:ea typeface="標楷體" pitchFamily="65" charset="-120"/>
              </a:rPr>
              <a:t>修飾字</a:t>
            </a:r>
            <a:r>
              <a:rPr lang="zh-TW" altLang="en-US">
                <a:ea typeface="新細明體" pitchFamily="18" charset="-120"/>
              </a:rPr>
              <a:t> </a:t>
            </a:r>
          </a:p>
        </p:txBody>
      </p:sp>
      <p:sp>
        <p:nvSpPr>
          <p:cNvPr id="50790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371600"/>
            <a:ext cx="8153400" cy="4572000"/>
          </a:xfrm>
        </p:spPr>
        <p:txBody>
          <a:bodyPr/>
          <a:lstStyle/>
          <a:p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final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修飾子</a:t>
            </a:r>
          </a:p>
          <a:p>
            <a:pPr lvl="1"/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final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修飾子可以套用於類別、資料或是方法。</a:t>
            </a:r>
          </a:p>
          <a:p>
            <a:pPr lvl="1"/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final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變數的值一旦設定之後，變數的值就不可更改。</a:t>
            </a:r>
          </a:p>
          <a:p>
            <a:pPr lvl="1"/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使用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final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關鍵字可以避免此種情形</a:t>
            </a:r>
          </a:p>
          <a:p>
            <a:pPr lvl="2"/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用在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method</a:t>
            </a:r>
          </a:p>
          <a:p>
            <a:pPr lvl="3"/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表示</a:t>
            </a:r>
            <a:r>
              <a:rPr lang="en-US" altLang="zh-TW" sz="2400" dirty="0">
                <a:latin typeface="標楷體" pitchFamily="65" charset="-120"/>
                <a:ea typeface="標楷體" pitchFamily="65" charset="-120"/>
              </a:rPr>
              <a:t>method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無法繼續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被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override</a:t>
            </a:r>
            <a:endParaRPr lang="zh-TW" altLang="en-US" sz="2400" dirty="0"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用在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變數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lvl="3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不能改變變數所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hold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之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value</a:t>
            </a:r>
          </a:p>
          <a:p>
            <a:pPr lvl="4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primitive types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而言，“純量”不能更改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4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reference type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而言，固定只能指向某個物件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用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在類別</a:t>
            </a:r>
          </a:p>
          <a:p>
            <a:pPr lvl="3"/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表示此類別將無法再被其他類別繼承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besta">
  <a:themeElements>
    <a:clrScheme name="sebes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besta">
      <a:majorFont>
        <a:latin typeface="Lucida Sans Unicode"/>
        <a:ea typeface=""/>
        <a:cs typeface="Lucida Sans Unicode"/>
      </a:majorFont>
      <a:minorFont>
        <a:latin typeface="Lucida Sans Unicode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sebes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sebesta2</Template>
  <TotalTime>1115</TotalTime>
  <Words>2134</Words>
  <Application>Microsoft PowerPoint</Application>
  <PresentationFormat>如螢幕大小 (4:3)</PresentationFormat>
  <Paragraphs>523</Paragraphs>
  <Slides>44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44</vt:i4>
      </vt:variant>
    </vt:vector>
  </HeadingPairs>
  <TitlesOfParts>
    <vt:vector size="45" baseType="lpstr">
      <vt:lpstr>sebesta</vt:lpstr>
      <vt:lpstr>Course Introduction</vt:lpstr>
      <vt:lpstr>Outline</vt:lpstr>
      <vt:lpstr>Object equal?</vt:lpstr>
      <vt:lpstr>Review This Figure</vt:lpstr>
      <vt:lpstr>相等的問題</vt:lpstr>
      <vt:lpstr>相等的迷思程式碼</vt:lpstr>
      <vt:lpstr>equals這個方法</vt:lpstr>
      <vt:lpstr>萬物之源：java.lang.Object</vt:lpstr>
      <vt:lpstr>修飾字 </vt:lpstr>
      <vt:lpstr>Final Example</vt:lpstr>
      <vt:lpstr>Final Example</vt:lpstr>
      <vt:lpstr>Final Example</vt:lpstr>
      <vt:lpstr>修飾字</vt:lpstr>
      <vt:lpstr>abstract Example</vt:lpstr>
      <vt:lpstr>使用介面 (interface) </vt:lpstr>
      <vt:lpstr>使用介面 (interface)</vt:lpstr>
      <vt:lpstr>宣告介面 </vt:lpstr>
      <vt:lpstr>實作介面 </vt:lpstr>
      <vt:lpstr>繼承</vt:lpstr>
      <vt:lpstr>繼承宣告</vt:lpstr>
      <vt:lpstr>利用介面模擬多重繼承</vt:lpstr>
      <vt:lpstr>Error implements</vt:lpstr>
      <vt:lpstr>Right implements</vt:lpstr>
      <vt:lpstr>建立巢狀類別 </vt:lpstr>
      <vt:lpstr>內部類別 (Inner Class) </vt:lpstr>
      <vt:lpstr>Right implements</vt:lpstr>
      <vt:lpstr>靜態內部類別 (Static Inner Class) </vt:lpstr>
      <vt:lpstr>靜態內部類別 (Static Inner Class)</vt:lpstr>
      <vt:lpstr>靜態內部類別 (Static Inner Class)</vt:lpstr>
      <vt:lpstr>error implements</vt:lpstr>
      <vt:lpstr>Right implements</vt:lpstr>
      <vt:lpstr>Right implements</vt:lpstr>
      <vt:lpstr>error implements</vt:lpstr>
      <vt:lpstr>避開循環參考 </vt:lpstr>
      <vt:lpstr>Local inner class</vt:lpstr>
      <vt:lpstr>Local inner class</vt:lpstr>
      <vt:lpstr>Local inner class example</vt:lpstr>
      <vt:lpstr>匿名類別 (Anonymous Class) </vt:lpstr>
      <vt:lpstr>投影片 39</vt:lpstr>
      <vt:lpstr>投影片 40</vt:lpstr>
      <vt:lpstr>存取修飾字</vt:lpstr>
      <vt:lpstr>存取修飾字</vt:lpstr>
      <vt:lpstr>非存取修飾字</vt:lpstr>
      <vt:lpstr>參考資料</vt:lpstr>
    </vt:vector>
  </TitlesOfParts>
  <Company>Pearson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David Garrett</dc:creator>
  <cp:lastModifiedBy>yoshi</cp:lastModifiedBy>
  <cp:revision>128</cp:revision>
  <dcterms:created xsi:type="dcterms:W3CDTF">2003-08-01T12:29:19Z</dcterms:created>
  <dcterms:modified xsi:type="dcterms:W3CDTF">2009-04-18T11:18:02Z</dcterms:modified>
</cp:coreProperties>
</file>