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37.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38.xml" ContentType="application/vnd.openxmlformats-officedocument.presentationml.notesSlide+xml"/>
  <Override PartName="/ppt/tags/tag137.xml" ContentType="application/vnd.openxmlformats-officedocument.presentationml.tags+xml"/>
  <Override PartName="/ppt/notesSlides/notesSlide39.xml" ContentType="application/vnd.openxmlformats-officedocument.presentationml.notesSlide+xml"/>
  <Override PartName="/ppt/tags/tag138.xml" ContentType="application/vnd.openxmlformats-officedocument.presentationml.tags+xml"/>
  <Override PartName="/ppt/notesSlides/notesSlide40.xml" ContentType="application/vnd.openxmlformats-officedocument.presentationml.notesSlide+xml"/>
  <Override PartName="/ppt/tags/tag139.xml" ContentType="application/vnd.openxmlformats-officedocument.presentationml.tags+xml"/>
  <Override PartName="/ppt/notesSlides/notesSlide41.xml" ContentType="application/vnd.openxmlformats-officedocument.presentationml.notesSlide+xml"/>
  <Override PartName="/ppt/tags/tag140.xml" ContentType="application/vnd.openxmlformats-officedocument.presentationml.tags+xml"/>
  <Override PartName="/ppt/notesSlides/notesSlide42.xml" ContentType="application/vnd.openxmlformats-officedocument.presentationml.notesSlide+xml"/>
  <Override PartName="/ppt/tags/tag141.xml" ContentType="application/vnd.openxmlformats-officedocument.presentationml.tags+xml"/>
  <Override PartName="/ppt/notesSlides/notesSlide43.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44.xml" ContentType="application/vnd.openxmlformats-officedocument.presentationml.notesSlide+xml"/>
  <Override PartName="/ppt/tags/tag14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45.xml" ContentType="application/vnd.openxmlformats-officedocument.presentationml.tags+xml"/>
  <Override PartName="/ppt/notesSlides/notesSlide47.xml" ContentType="application/vnd.openxmlformats-officedocument.presentationml.notesSlide+xml"/>
  <Override PartName="/ppt/tags/tag146.xml" ContentType="application/vnd.openxmlformats-officedocument.presentationml.tags+xml"/>
  <Override PartName="/ppt/notesSlides/notesSlide48.xml" ContentType="application/vnd.openxmlformats-officedocument.presentationml.notesSlide+xml"/>
  <Override PartName="/ppt/tags/tag147.xml" ContentType="application/vnd.openxmlformats-officedocument.presentationml.tags+xml"/>
  <Override PartName="/ppt/notesSlides/notesSlide49.xml" ContentType="application/vnd.openxmlformats-officedocument.presentationml.notesSlide+xml"/>
  <Override PartName="/ppt/tags/tag148.xml" ContentType="application/vnd.openxmlformats-officedocument.presentationml.tags+xml"/>
  <Override PartName="/ppt/notesSlides/notesSlide50.xml" ContentType="application/vnd.openxmlformats-officedocument.presentationml.notesSlide+xml"/>
  <Override PartName="/ppt/tags/tag149.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56"/>
  </p:notesMasterIdLst>
  <p:handoutMasterIdLst>
    <p:handoutMasterId r:id="rId57"/>
  </p:handoutMasterIdLst>
  <p:sldIdLst>
    <p:sldId id="256" r:id="rId3"/>
    <p:sldId id="258" r:id="rId4"/>
    <p:sldId id="289" r:id="rId5"/>
    <p:sldId id="516" r:id="rId6"/>
    <p:sldId id="563" r:id="rId7"/>
    <p:sldId id="522" r:id="rId8"/>
    <p:sldId id="520" r:id="rId9"/>
    <p:sldId id="523" r:id="rId10"/>
    <p:sldId id="524" r:id="rId11"/>
    <p:sldId id="527" r:id="rId12"/>
    <p:sldId id="558" r:id="rId13"/>
    <p:sldId id="556" r:id="rId14"/>
    <p:sldId id="528" r:id="rId15"/>
    <p:sldId id="529" r:id="rId16"/>
    <p:sldId id="530" r:id="rId17"/>
    <p:sldId id="518" r:id="rId18"/>
    <p:sldId id="564" r:id="rId19"/>
    <p:sldId id="601" r:id="rId20"/>
    <p:sldId id="532" r:id="rId21"/>
    <p:sldId id="565" r:id="rId22"/>
    <p:sldId id="543" r:id="rId23"/>
    <p:sldId id="559" r:id="rId24"/>
    <p:sldId id="560" r:id="rId25"/>
    <p:sldId id="535" r:id="rId26"/>
    <p:sldId id="602" r:id="rId27"/>
    <p:sldId id="603" r:id="rId28"/>
    <p:sldId id="604" r:id="rId29"/>
    <p:sldId id="605" r:id="rId30"/>
    <p:sldId id="606" r:id="rId31"/>
    <p:sldId id="566" r:id="rId32"/>
    <p:sldId id="567" r:id="rId33"/>
    <p:sldId id="534" r:id="rId34"/>
    <p:sldId id="537" r:id="rId35"/>
    <p:sldId id="561" r:id="rId36"/>
    <p:sldId id="544" r:id="rId37"/>
    <p:sldId id="533" r:id="rId38"/>
    <p:sldId id="608" r:id="rId39"/>
    <p:sldId id="607" r:id="rId40"/>
    <p:sldId id="539" r:id="rId41"/>
    <p:sldId id="538" r:id="rId42"/>
    <p:sldId id="634" r:id="rId43"/>
    <p:sldId id="635" r:id="rId44"/>
    <p:sldId id="636" r:id="rId45"/>
    <p:sldId id="637" r:id="rId46"/>
    <p:sldId id="638" r:id="rId47"/>
    <p:sldId id="545" r:id="rId48"/>
    <p:sldId id="546" r:id="rId49"/>
    <p:sldId id="548" r:id="rId50"/>
    <p:sldId id="549" r:id="rId51"/>
    <p:sldId id="550" r:id="rId52"/>
    <p:sldId id="552" r:id="rId53"/>
    <p:sldId id="553" r:id="rId54"/>
    <p:sldId id="562" r:id="rId55"/>
  </p:sldIdLst>
  <p:sldSz cx="12192000" cy="6858000"/>
  <p:notesSz cx="6858000" cy="9144000"/>
  <p:custDataLst>
    <p:tags r:id="rId58"/>
  </p:custData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p:scale>
          <a:sx n="50" d="100"/>
          <a:sy n="50" d="100"/>
        </p:scale>
        <p:origin x="124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2024/10/23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4A7B-8284-4E61-88F9-84C6CA6E31E8}" type="datetimeFigureOut">
              <a:rPr lang="zh-TW" altLang="en-US" smtClean="0"/>
              <a:t>2024/10/23</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5518-E2B7-47D3-A483-775D39982443}"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Good morning everyone </a:t>
            </a:r>
          </a:p>
          <a:p>
            <a:r>
              <a:rPr lang="en-US" altLang="zh-CN"/>
              <a:t>My topic is Vector database</a:t>
            </a:r>
          </a:p>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I put these three vector databases together is because, they are not a new architecture designed for vector search. </a:t>
            </a:r>
          </a:p>
          <a:p>
            <a:r>
              <a:rPr lang="en-US" altLang="zh-CN" sz="1800"/>
              <a:t>Insead. they developed from traditional relational database, sotring and querying in traditional method. Like SQL dialects.</a:t>
            </a:r>
          </a:p>
          <a:p>
            <a:r>
              <a:rPr lang="en-US" altLang="zh-CN" sz="1800"/>
              <a:t>We can see inthe ADBV architecture, it support not only unstructured data, but also structured data. So rather than calling it </a:t>
            </a:r>
          </a:p>
          <a:p>
            <a:r>
              <a:rPr lang="en-US" altLang="zh-CN" sz="1800"/>
              <a:t>vector database, it is more like relational database with some extra functions.</a:t>
            </a:r>
          </a:p>
          <a:p>
            <a:endParaRPr lang="en-US" altLang="zh-CN" sz="1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sym typeface="+mn-ea"/>
              </a:rPr>
              <a:t>But because of the combination with relational database, they can perform many operations liak broup by, merge and other SQL dialects.</a:t>
            </a:r>
            <a:endParaRPr lang="en-US" altLang="zh-CN" sz="1800"/>
          </a:p>
          <a:p>
            <a:r>
              <a:rPr lang="en-US" altLang="zh-CN" sz="1800"/>
              <a:t>For example, PGvector, it can perform similarity search in such instructions.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Similar to MSVBASE from micorsoft.</a:t>
            </a:r>
          </a:p>
          <a:p>
            <a:r>
              <a:rPr lang="en-US" altLang="zh-CN" sz="1800"/>
              <a:t>There are all the prototype of vector database</a:t>
            </a:r>
          </a:p>
          <a:p>
            <a:r>
              <a:rPr lang="en-US" altLang="zh-CN" sz="1800"/>
              <a:t>because it is hard to say they are designed for vector query.</a:t>
            </a:r>
          </a:p>
          <a:p>
            <a:r>
              <a:rPr lang="en-US" altLang="zh-CN" sz="1800"/>
              <a:t>It is just a relational database extrally added some functions that can support vector search.</a:t>
            </a:r>
          </a:p>
          <a:p>
            <a:r>
              <a:rPr lang="en-US" altLang="zh-CN" sz="1800"/>
              <a:t>So these database is of low efficiency.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But milvus is completely different. </a:t>
            </a:r>
          </a:p>
          <a:p>
            <a:r>
              <a:rPr lang="en-US" altLang="zh-CN" sz="1800"/>
              <a:t>It is completely designed for vector database.</a:t>
            </a:r>
          </a:p>
          <a:p>
            <a:r>
              <a:rPr lang="en-US" altLang="zh-CN" sz="1800"/>
              <a:t>Supported by the latest algorithms, Milvus have much higher performance than those traditional database.</a:t>
            </a:r>
          </a:p>
          <a:p>
            <a:r>
              <a:rPr lang="en-US" altLang="zh-CN" sz="1800"/>
              <a:t>So that’s why milvus is currently popular in the research of RAG.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In milvus, we can use several methods to index database, and it also support GPU acceleration, SIMD scceleration, distributed storage, and large scale dataset.</a:t>
            </a:r>
          </a:p>
          <a:p>
            <a:r>
              <a:rPr lang="en-US" altLang="zh-CN" sz="1800"/>
              <a:t>Here is an example on how to search in kilvus using python API.</a:t>
            </a:r>
          </a:p>
          <a:p>
            <a:r>
              <a:rPr lang="en-US" altLang="zh-CN" sz="1800"/>
              <a:t>collection name is the database we want to search</a:t>
            </a:r>
          </a:p>
          <a:p>
            <a:r>
              <a:rPr lang="en-US" altLang="zh-CN" sz="1800"/>
              <a:t>data is the qeruy vector</a:t>
            </a:r>
          </a:p>
          <a:p>
            <a:r>
              <a:rPr lang="en-US" altLang="zh-CN" sz="1800"/>
              <a:t>limit is k in top k query. If we want to return 2 results, limit is 2</a:t>
            </a:r>
          </a:p>
          <a:p>
            <a:r>
              <a:rPr lang="en-US" altLang="zh-CN" sz="1800"/>
              <a:t>output files means which files of dataset will be returned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DiskANN is of high performance as it is completely designed for ANN search. Several optimizations are designed to accerlate the algorithm.</a:t>
            </a:r>
          </a:p>
          <a:p>
            <a:r>
              <a:rPr lang="en-US" altLang="zh-CN" sz="1800"/>
              <a:t>Such as vamana graph, which is different form HNSW</a:t>
            </a:r>
            <a:r>
              <a:rPr lang="en-US" altLang="zh-CN" sz="1800">
                <a:sym typeface="+mn-ea"/>
              </a:rPr>
              <a:t>Unlike Milvus and PGVector, they can perform arbitrary traditional database operations</a:t>
            </a:r>
            <a:endParaRPr lang="en-US" altLang="zh-CN" sz="1800"/>
          </a:p>
          <a:p>
            <a:r>
              <a:rPr lang="en-US" altLang="zh-CN" sz="1800"/>
              <a:t>Unlike the former vector databases, diskann mainly focus on the efficiency. </a:t>
            </a:r>
          </a:p>
          <a:p>
            <a:r>
              <a:rPr lang="en-US" altLang="zh-CN" sz="1800"/>
              <a:t>It has pros and cons. </a:t>
            </a:r>
          </a:p>
          <a:p>
            <a:r>
              <a:rPr lang="en-US" altLang="zh-CN" sz="1800"/>
              <a:t>The pros are it is hof high performance in querying</a:t>
            </a:r>
          </a:p>
          <a:p>
            <a:r>
              <a:rPr lang="en-US" altLang="zh-CN" sz="1800"/>
              <a:t>The cons are it only support similarity search and some certain labels.</a:t>
            </a:r>
          </a:p>
          <a:p>
            <a:r>
              <a:rPr lang="en-US" altLang="zh-CN" sz="1800"/>
              <a:t>For example, DiskANN can retrival a red dress, but can’t figure out tis brand, prise, and other attributions.</a:t>
            </a:r>
          </a:p>
          <a:p>
            <a:r>
              <a:rPr lang="en-US" altLang="zh-CN" sz="1800"/>
              <a:t>Generally, only traditional ANN search and Label search are supported. </a:t>
            </a:r>
          </a:p>
          <a:p>
            <a:endParaRPr lang="en-US" altLang="zh-CN" sz="1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Then I will talk about the proposed methods</a:t>
            </a:r>
          </a:p>
          <a:p>
            <a:r>
              <a:rPr lang="en-US" altLang="zh-TW"/>
              <a:t>I am going to talk about it in three different aspects.</a:t>
            </a:r>
          </a:p>
          <a:p>
            <a:r>
              <a:rPr lang="en-US" altLang="zh-TW"/>
              <a:t>Algorithm system and trend</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16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Among all vector database vector databases</a:t>
            </a:r>
            <a:r>
              <a:rPr lang="zh-CN" altLang="en-US" sz="1800"/>
              <a:t>，</a:t>
            </a:r>
            <a:r>
              <a:rPr lang="en-US" altLang="zh-CN" sz="1800"/>
              <a:t> I propose DiskANN and Faiss to share in this seminar. </a:t>
            </a:r>
          </a:p>
          <a:p>
            <a:r>
              <a:rPr lang="en-US" altLang="zh-CN" sz="1800"/>
              <a:t>All of which is not SOTA but still famous for its classic high performance algorithms and its open sourced library.</a:t>
            </a:r>
          </a:p>
          <a:p>
            <a:r>
              <a:rPr lang="en-US" altLang="zh-CN" sz="1800"/>
              <a:t>Before talking ablout this two batabases, I will talk about the algorithms they used.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sz="1800"/>
              <a:t>The sequence of the presentation in algorithm is HNSW, Vamana graph, product quantization, inverted file.</a:t>
            </a:r>
          </a:p>
          <a:p>
            <a:r>
              <a:rPr lang="en-US" sz="1800"/>
              <a:t>Among them, hnsw is not first introduced by faiss, but its library is implemented by faiss and widely used.</a:t>
            </a:r>
          </a:p>
          <a:p>
            <a:r>
              <a:rPr lang="en-US" sz="1800"/>
              <a:t>It is so classicial that I have to introduce it first.</a:t>
            </a:r>
          </a:p>
          <a:p>
            <a:endParaRPr lang="en-US" sz="1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Firstly, I ‘d like to share HNSW</a:t>
            </a:r>
          </a:p>
          <a:p>
            <a:r>
              <a:rPr lang="en-US" altLang="zh-CN" sz="1800"/>
              <a:t>This is a classic structure to index and query vector data. </a:t>
            </a:r>
          </a:p>
          <a:p>
            <a:r>
              <a:rPr lang="en-US" altLang="zh-CN" sz="1800"/>
              <a:t>It contains multy layers, a search is performed from top to bottom.</a:t>
            </a:r>
          </a:p>
          <a:p>
            <a:r>
              <a:rPr lang="en-US" altLang="zh-CN" sz="1800"/>
              <a:t>As you can see, as the search goes to the bottom, more points is inside the graph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I will spend 5 min to have a introduction about what is vector database, what we use it for</a:t>
            </a:r>
          </a:p>
          <a:p>
            <a:r>
              <a:rPr lang="en-US" altLang="zh-TW"/>
              <a:t>13 min  to introduce the related work, like some classic and popular vector databases, its development history</a:t>
            </a:r>
          </a:p>
          <a:p>
            <a:r>
              <a:rPr lang="en-US" altLang="zh-TW"/>
              <a:t>And then I will discuss it specifically on algorithms, systems and the currend trends on the latest papers</a:t>
            </a:r>
          </a:p>
          <a:p>
            <a:r>
              <a:rPr lang="en-US" altLang="zh-TW"/>
              <a:t>Finally I wil give a conclusion </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Specifically, in each layer, a beam search is performed. </a:t>
            </a:r>
          </a:p>
          <a:p>
            <a:r>
              <a:rPr lang="en-US" altLang="zh-CN" sz="1800"/>
              <a:t>For example, in a certain layer, we search the nearest neighbors of query from entray point A.</a:t>
            </a:r>
          </a:p>
          <a:p>
            <a:r>
              <a:rPr lang="en-US" altLang="zh-CN" sz="1800"/>
              <a:t>We will iterate the neighbors of A, and find closer points. </a:t>
            </a:r>
          </a:p>
          <a:p>
            <a:r>
              <a:rPr lang="en-US" altLang="zh-CN" sz="1800"/>
              <a:t>Most of time, we will find more than one candidates to get a more accurate result.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In the onstruction step of HNSW, we only need to insert each node to some layers, to construct a multi-layer graphs</a:t>
            </a:r>
          </a:p>
          <a:p>
            <a:r>
              <a:rPr lang="en-US" altLang="zh-CN" sz="1800"/>
              <a:t>there are two steps</a:t>
            </a:r>
          </a:p>
          <a:p>
            <a:r>
              <a:rPr lang="en-US" altLang="zh-CN" sz="1800"/>
              <a:t>for each vector to be inserted</a:t>
            </a:r>
          </a:p>
          <a:p>
            <a:r>
              <a:rPr lang="en-US" altLang="zh-CN" sz="1800"/>
              <a:t>1st, randomnize to get a random layer</a:t>
            </a:r>
          </a:p>
          <a:p>
            <a:r>
              <a:rPr lang="en-US" altLang="zh-CN" sz="1800"/>
              <a:t>2nd, from the random layer to layer 0, insert it.</a:t>
            </a:r>
          </a:p>
          <a:p>
            <a:endParaRPr lang="en-US" altLang="zh-CN" sz="1800"/>
          </a:p>
          <a:p>
            <a:r>
              <a:rPr lang="en-US" altLang="zh-CN" sz="1800"/>
              <a:t>It is simple but there are still a problem. </a:t>
            </a:r>
          </a:p>
          <a:p>
            <a:r>
              <a:rPr lang="en-US" altLang="zh-CN" sz="1800"/>
              <a:t>If there are too much points that colse to curren point?</a:t>
            </a:r>
          </a:p>
          <a:p>
            <a:r>
              <a:rPr lang="en-US" altLang="zh-CN" sz="1800"/>
              <a:t>Then we need to prune thenm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Here is te example how to porune.</a:t>
            </a:r>
          </a:p>
          <a:p>
            <a:r>
              <a:rPr lang="en-US" altLang="zh-CN" sz="1800"/>
              <a:t>Assume taht we only need to connect 2 neighbors. but 3 points is close to point a. </a:t>
            </a:r>
          </a:p>
          <a:p>
            <a:r>
              <a:rPr lang="en-US" altLang="zh-CN" sz="1800"/>
              <a:t>There are c0 c1 and c2</a:t>
            </a:r>
          </a:p>
          <a:p>
            <a:r>
              <a:rPr lang="en-US" altLang="zh-CN" sz="1800"/>
              <a:t>then pruneing is performed</a:t>
            </a:r>
          </a:p>
          <a:p>
            <a:r>
              <a:rPr lang="en-US" altLang="zh-CN" sz="1800"/>
              <a:t>The key idea of pruning is connect as sparse as possible.</a:t>
            </a:r>
          </a:p>
          <a:p>
            <a:r>
              <a:rPr lang="en-US" altLang="zh-CN" sz="1800"/>
              <a:t>that is , if a node is closer to one of its neighbors, donot connect it.</a:t>
            </a:r>
          </a:p>
          <a:p>
            <a:r>
              <a:rPr lang="en-US" altLang="zh-CN" sz="1800"/>
              <a:t>so we Don’t connect c1 connect c2 instead</a:t>
            </a:r>
          </a:p>
          <a:p>
            <a:r>
              <a:rPr lang="en-US" altLang="zh-CN" sz="1800"/>
              <a:t>This idea ensures the connectivity and scalibility of NN graph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Now the HNSW index in constructed. we can search nearest neighbors on it.</a:t>
            </a:r>
          </a:p>
          <a:p>
            <a:r>
              <a:rPr lang="en-US" altLang="zh-CN" sz="1800"/>
              <a:t>recall the image, we start from the entry point in the top layer, get nearest neighbors in the layer using beam search.</a:t>
            </a:r>
          </a:p>
          <a:p>
            <a:r>
              <a:rPr lang="en-US" altLang="zh-CN" sz="1800"/>
              <a:t>And then start from thosse candidates generated by previous layser’s beam search, search again,</a:t>
            </a:r>
          </a:p>
          <a:p>
            <a:r>
              <a:rPr lang="en-US" altLang="zh-CN" sz="1800"/>
              <a:t>till the layer 0, we get the nearest neigbhors.</a:t>
            </a:r>
          </a:p>
          <a:p>
            <a:endParaRPr lang="en-US" altLang="zh-CN" sz="1800"/>
          </a:p>
          <a:p>
            <a:r>
              <a:rPr lang="en-US" altLang="zh-CN" sz="1800"/>
              <a:t>That is the key idea of HNSW.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Now we can talk about another graph based index. It is used by DiskANN</a:t>
            </a:r>
          </a:p>
          <a:p>
            <a:r>
              <a:rPr lang="en-US" altLang="zh-CN" sz="1800"/>
              <a:t>It is vamanaa graph.</a:t>
            </a:r>
          </a:p>
          <a:p>
            <a:r>
              <a:rPr lang="en-US" altLang="zh-CN" sz="1800"/>
              <a:t>Un like HNSW, vamana graph is only one graph. It is constructed as follows. </a:t>
            </a:r>
          </a:p>
          <a:p>
            <a:r>
              <a:rPr lang="en-US" altLang="zh-CN" sz="1800"/>
              <a:t>Pruning is similar to HNSW, but vamana graph only uses 2 rounds to construct the index.</a:t>
            </a:r>
          </a:p>
          <a:p>
            <a:endParaRPr lang="en-US" altLang="zh-CN" sz="18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Now we can talk about another graph based index. It is used by DiskANN</a:t>
            </a:r>
          </a:p>
          <a:p>
            <a:r>
              <a:rPr lang="en-US" altLang="zh-CN" sz="1800"/>
              <a:t>It is vamanaa graph.</a:t>
            </a:r>
          </a:p>
          <a:p>
            <a:r>
              <a:rPr lang="en-US" altLang="zh-CN" sz="1800"/>
              <a:t>Un like HNSW, vamana graph is only one graph. It is constructed as follows. </a:t>
            </a:r>
          </a:p>
          <a:p>
            <a:r>
              <a:rPr lang="en-US" altLang="zh-CN" sz="1800"/>
              <a:t>We connect it randomly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Then calculate and get a centroid</a:t>
            </a:r>
          </a:p>
          <a:p>
            <a:r>
              <a:rPr lang="en-US" altLang="zh-CN" sz="1800"/>
              <a:t>Mention that centroid is not a center.</a:t>
            </a:r>
          </a:p>
          <a:p>
            <a:r>
              <a:rPr lang="en-US" altLang="zh-CN" sz="1800"/>
              <a:t>centroid is a actual point that closest to the center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Then It perform ANN search for each point.</a:t>
            </a:r>
          </a:p>
          <a:p>
            <a:r>
              <a:rPr lang="en-US" altLang="zh-CN" sz="1800"/>
              <a:t>It is the same to beam search</a:t>
            </a:r>
          </a:p>
          <a:p>
            <a:r>
              <a:rPr lang="en-US" altLang="zh-CN" sz="1800"/>
              <a:t>and, when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After first round ann search and connection, </a:t>
            </a:r>
          </a:p>
          <a:p>
            <a:r>
              <a:rPr lang="en-US" altLang="zh-CN" sz="1800"/>
              <a:t>each node connects some nodes that are close to them,</a:t>
            </a:r>
          </a:p>
          <a:p>
            <a:r>
              <a:rPr lang="en-US" altLang="zh-CN" sz="1800"/>
              <a:t>but it is not accurate enougt.</a:t>
            </a:r>
          </a:p>
          <a:p>
            <a:endParaRPr lang="en-US" altLang="zh-CN" sz="18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SO we search and prune again, to get the final graph.</a:t>
            </a:r>
          </a:p>
          <a:p>
            <a:r>
              <a:rPr lang="en-US" altLang="zh-CN" sz="1800"/>
              <a:t>It is much sparse, only a few of edges connect to the remote neighbors</a:t>
            </a:r>
          </a:p>
          <a:p>
            <a:r>
              <a:rPr lang="en-US" altLang="zh-CN" sz="1800"/>
              <a:t>There still remains some long edges that randomly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First </a:t>
            </a:r>
          </a:p>
          <a:p>
            <a:r>
              <a:rPr lang="en-US" altLang="zh-TW"/>
              <a:t>Let’s talk about the concept of vector database</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Other than graph based index method, there are some partition based methods. </a:t>
            </a:r>
          </a:p>
          <a:p>
            <a:r>
              <a:rPr lang="en-US" altLang="zh-CN" sz="1800"/>
              <a:t>For example Product QWuantization, PQ in short.</a:t>
            </a:r>
          </a:p>
          <a:p>
            <a:r>
              <a:rPr lang="en-US" altLang="zh-CN" sz="1800"/>
              <a:t>Focuses in high dimentional search.</a:t>
            </a:r>
          </a:p>
          <a:p>
            <a:r>
              <a:rPr lang="en-US" altLang="zh-CN" sz="1800"/>
              <a:t>For example, we have got fifty kilio vectors with one hundred and twenty four dimensions. </a:t>
            </a:r>
          </a:p>
          <a:p>
            <a:r>
              <a:rPr lang="en-US" altLang="zh-CN" sz="1800"/>
              <a:t>It gonna expensive to search all these vectors.</a:t>
            </a:r>
          </a:p>
          <a:p>
            <a:r>
              <a:rPr lang="en-US" altLang="zh-CN" sz="1800"/>
              <a:t>So we split it into 8 into 8 sub vectors, each subvector holds 128 dimensions.</a:t>
            </a:r>
          </a:p>
          <a:p>
            <a:endParaRPr lang="en-US" altLang="zh-CN" sz="18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Then we use k-means algorithm to get 256 centroids.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for each vector, we use the closest centroid to represent the sub vector</a:t>
            </a:r>
          </a:p>
          <a:p>
            <a:r>
              <a:rPr lang="en-US" altLang="zh-CN" sz="1800"/>
              <a:t>So we can use a 8bit to represent 128*32-bit sub vector</a:t>
            </a:r>
          </a:p>
          <a:p>
            <a:r>
              <a:rPr lang="en-US" altLang="zh-CN" sz="1800"/>
              <a:t>That is what we call quantilization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Another key idea of faiss is Inverted file index, it is very simple</a:t>
            </a:r>
          </a:p>
          <a:p>
            <a:r>
              <a:rPr lang="en-US" altLang="zh-CN" sz="1800"/>
              <a:t>We use k-means to get centroids and clusters for original vector</a:t>
            </a:r>
          </a:p>
          <a:p>
            <a:r>
              <a:rPr lang="en-US" altLang="zh-CN" sz="1800"/>
              <a:t>In each cluster, we compute all distances from query to all vectors inside the clusters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Generally faiss is famous for IVF-PQ architecture, which use both IVF and PQ algorithms.</a:t>
            </a:r>
          </a:p>
          <a:p>
            <a:r>
              <a:rPr lang="en-US" altLang="zh-CN" sz="1800"/>
              <a:t>This figure shows how it works.</a:t>
            </a:r>
          </a:p>
          <a:p>
            <a:r>
              <a:rPr lang="en-US" altLang="zh-CN" sz="1800"/>
              <a:t>First we use k-means clustering, like IVF, to split the dataset</a:t>
            </a:r>
          </a:p>
          <a:p>
            <a:r>
              <a:rPr lang="en-US" altLang="zh-CN" sz="1800"/>
              <a:t>in each dataset let each vector subtract its centroid to get residual</a:t>
            </a:r>
          </a:p>
          <a:p>
            <a:r>
              <a:rPr lang="en-US" altLang="zh-CN" sz="1800"/>
              <a:t>Then we use product quantization to get PQ code, assgn them to the inverted file list</a:t>
            </a:r>
          </a:p>
          <a:p>
            <a:endParaRPr lang="en-US" altLang="zh-CN" sz="1800"/>
          </a:p>
          <a:p>
            <a:r>
              <a:rPr lang="en-US" altLang="zh-CN" sz="1800"/>
              <a:t>When we perform ANN search, we query top n clusters.</a:t>
            </a:r>
          </a:p>
          <a:p>
            <a:r>
              <a:rPr lang="en-US" altLang="zh-CN" sz="1800"/>
              <a:t>Then we compare the quantized distance. get the closes results.</a:t>
            </a:r>
          </a:p>
          <a:p>
            <a:endParaRPr lang="en-US" altLang="zh-CN" sz="1800"/>
          </a:p>
          <a:p>
            <a:r>
              <a:rPr lang="en-US" altLang="zh-CN" sz="1800"/>
              <a:t>It is not so accurate, but it is efficient.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35</a:t>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Apart from vamana graph, there are still many algorithms that we have to focus on in DiskANN.</a:t>
            </a:r>
          </a:p>
          <a:p>
            <a:r>
              <a:rPr lang="en-US" altLang="zh-CN" sz="1800"/>
              <a:t>Remember that it is call Disk ANN just because it is friendly to disk IO. </a:t>
            </a:r>
          </a:p>
          <a:p>
            <a:r>
              <a:rPr lang="en-US" altLang="zh-CN" sz="1800"/>
              <a:t>There shows how it is designed for IO optimization.</a:t>
            </a:r>
          </a:p>
          <a:p>
            <a:endParaRPr lang="en-US" altLang="zh-CN" sz="1800"/>
          </a:p>
          <a:p>
            <a:r>
              <a:rPr lang="en-US" altLang="zh-CN" sz="1800"/>
              <a:t>After construction, index is stored in disk to save memory footprint.</a:t>
            </a:r>
          </a:p>
          <a:p>
            <a:r>
              <a:rPr lang="en-US" altLang="zh-CN" sz="1800"/>
              <a:t>PQ index is constructed inside memory</a:t>
            </a:r>
          </a:p>
          <a:p>
            <a:r>
              <a:rPr lang="en-US" altLang="zh-CN" sz="1800"/>
              <a:t>When search is called, Disk  ANN uses PQ index to get some rough results, to checkout which part should be loaded into memory</a:t>
            </a:r>
          </a:p>
          <a:p>
            <a:r>
              <a:rPr lang="en-US" altLang="zh-CN" sz="1800"/>
              <a:t>then perform graph search .</a:t>
            </a:r>
          </a:p>
          <a:p>
            <a:endParaRPr lang="en-US" altLang="zh-CN" sz="1800"/>
          </a:p>
          <a:p>
            <a:r>
              <a:rPr lang="en-US" altLang="zh-CN" sz="1800"/>
              <a:t>To reduce IO frequency, each subgraph copies it 1 hop neighbor, so that less subgraph are needed to load into memory in one search.</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This part shows how subgraph is constructed</a:t>
            </a:r>
          </a:p>
          <a:p>
            <a:r>
              <a:rPr lang="en-US" altLang="zh-CN" sz="1800"/>
              <a:t>FIrst we perform k-means clustering</a:t>
            </a:r>
          </a:p>
          <a:p>
            <a:r>
              <a:rPr lang="en-US" altLang="zh-CN" sz="1800"/>
              <a:t>and each point is asigned to 2 clusters</a:t>
            </a:r>
          </a:p>
          <a:p>
            <a:r>
              <a:rPr lang="en-US" altLang="zh-CN" sz="1800"/>
              <a:t>In each subset, we perform vamanagraph construction</a:t>
            </a:r>
          </a:p>
          <a:p>
            <a:r>
              <a:rPr lang="en-US" altLang="zh-CN" sz="1800"/>
              <a:t>In that way, the dumplicted points ensured the connectivity between different subgraphs</a:t>
            </a:r>
          </a:p>
          <a:p>
            <a:r>
              <a:rPr lang="en-US" altLang="zh-CN" sz="1800"/>
              <a:t>And the subgraph is much smaller than original datasize, it is easy to fit into memory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The latest Diskann combined with PQ algorithm. </a:t>
            </a:r>
          </a:p>
          <a:p>
            <a:r>
              <a:rPr lang="en-US" altLang="zh-CN" sz="1800"/>
              <a:t>In memory , PQ index is constructed and stored in memory permantely.</a:t>
            </a:r>
          </a:p>
          <a:p>
            <a:r>
              <a:rPr lang="en-US" altLang="zh-CN" sz="1800"/>
              <a:t>because pq index is small </a:t>
            </a:r>
          </a:p>
          <a:p>
            <a:r>
              <a:rPr lang="en-US" altLang="zh-CN" sz="1800"/>
              <a:t>then we can use pq index to find out rough results</a:t>
            </a:r>
          </a:p>
          <a:p>
            <a:r>
              <a:rPr lang="en-US" altLang="zh-CN" sz="1800"/>
              <a:t>and then we can search on subgraph again to get top k results.</a:t>
            </a:r>
          </a:p>
          <a:p>
            <a:endParaRPr lang="en-US" altLang="zh-CN" sz="18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Faiss is more like a library than a system.</a:t>
            </a:r>
          </a:p>
          <a:p>
            <a:r>
              <a:rPr lang="en-US" altLang="zh-CN" sz="1800"/>
              <a:t>It provides HNSW, PQ IVF HNSWPQ IVFPQ etc.</a:t>
            </a:r>
          </a:p>
          <a:p>
            <a:r>
              <a:rPr lang="en-US" altLang="zh-CN" sz="1800"/>
              <a:t>It also provides GPU acceleration and SIMD accleration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What is vector database?</a:t>
            </a:r>
          </a:p>
          <a:p>
            <a:r>
              <a:rPr lang="en-US" altLang="zh-CN" sz="1800"/>
              <a:t>Differ from traditional DB, like relational DB, graph db, </a:t>
            </a:r>
          </a:p>
          <a:p>
            <a:r>
              <a:rPr lang="en-US" altLang="zh-CN" sz="1800"/>
              <a:t>Vector database stores vectors, which comes from unstructured data. </a:t>
            </a:r>
          </a:p>
          <a:p>
            <a:r>
              <a:rPr lang="zh-CN" altLang="en-US" sz="1800"/>
              <a:t>A vector database is a type of database designed to store, manage, and retrieve data in the form of high-dimensional vectors. </a:t>
            </a:r>
          </a:p>
          <a:p>
            <a:r>
              <a:rPr lang="zh-CN" altLang="en-US" sz="1800"/>
              <a:t>Vectors represent data as numerical arrays or points in a multi-dimensional space, and vector databases are optimized for performing operations like similarity search (e.g., finding the most similar vectors based on distance metrics such as cosine similarity or Euclidean distance). </a:t>
            </a:r>
          </a:p>
          <a:p>
            <a:r>
              <a:rPr lang="zh-CN" altLang="en-US" sz="1800"/>
              <a:t>They are widely used in applications like machine learning, recommendation systems, natural language processing, and image retrieval, where data such as text, images, or </a:t>
            </a:r>
            <a:r>
              <a:rPr lang="en-US" altLang="zh-CN" sz="1800"/>
              <a:t>autios </a:t>
            </a:r>
            <a:r>
              <a:rPr lang="zh-CN" altLang="en-US" sz="1800"/>
              <a:t>are transformed into vectors for efficient querying.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Milvus is designed based on faiss so I would like to talk about it. </a:t>
            </a:r>
          </a:p>
          <a:p>
            <a:r>
              <a:rPr lang="en-US" altLang="zh-CN" sz="1800"/>
              <a:t>It is recently really commonly used in RAG research.</a:t>
            </a:r>
          </a:p>
          <a:p>
            <a:r>
              <a:rPr lang="en-US" altLang="zh-CN" sz="1800"/>
              <a:t>Milvus is a industrial application designed by Zilliz</a:t>
            </a:r>
          </a:p>
          <a:p>
            <a:r>
              <a:rPr lang="en-US" altLang="zh-CN" sz="1800"/>
              <a:t>It is well designed in both standalone and distributed version.</a:t>
            </a:r>
          </a:p>
          <a:p>
            <a:r>
              <a:rPr lang="en-US" altLang="zh-CN" sz="1800"/>
              <a:t>Supports HNSW, IVF, PQ, etc.</a:t>
            </a:r>
          </a:p>
          <a:p>
            <a:r>
              <a:rPr lang="en-US" altLang="zh-CN" sz="1800"/>
              <a:t>Hybrid query, such as image with some attributions.</a:t>
            </a:r>
          </a:p>
          <a:p>
            <a:r>
              <a:rPr lang="en-US" altLang="zh-CN" sz="1800"/>
              <a:t>Plus, it supports GPU acceleration. </a:t>
            </a:r>
          </a:p>
          <a:p>
            <a:r>
              <a:rPr lang="en-US" altLang="zh-CN" sz="1800"/>
              <a:t>DIstributed service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Then let’s take a look of experiments of Diskann and Faiss</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41</a:t>
            </a:fld>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Here is some of the experiments of disk ann</a:t>
            </a:r>
          </a:p>
          <a:p>
            <a:r>
              <a:rPr lang="en-US" altLang="zh-CN" sz="1800"/>
              <a:t>dataset are sift1m gist1m deep1m respectively</a:t>
            </a:r>
          </a:p>
          <a:p>
            <a:r>
              <a:rPr lang="en-US" altLang="zh-CN" sz="1800"/>
              <a:t>vamana with green lines are diskann</a:t>
            </a:r>
          </a:p>
          <a:p>
            <a:r>
              <a:rPr lang="en-US" altLang="zh-CN" sz="1800"/>
              <a:t>the top left is better because it got higher recall with lower latency</a:t>
            </a:r>
          </a:p>
          <a:p>
            <a:r>
              <a:rPr lang="en-US" altLang="zh-CN" sz="1800"/>
              <a:t>nsg is designed by another paper publish by alibaba</a:t>
            </a:r>
          </a:p>
          <a:p>
            <a:r>
              <a:rPr lang="en-US" altLang="zh-CN" sz="1800"/>
              <a:t>vamana is better than hnsw and nsg</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The best adbantage of diskann is it can suppore large scale dataset</a:t>
            </a:r>
          </a:p>
          <a:p>
            <a:r>
              <a:rPr lang="en-US" altLang="zh-CN" sz="1800"/>
              <a:t>figure (a) constructs different vamana graph in different way to get different recall an latency.</a:t>
            </a:r>
          </a:p>
          <a:p>
            <a:r>
              <a:rPr lang="en-US" altLang="zh-CN" sz="1800"/>
              <a:t>r128 shows one-shot vamanagraph which means construct graph directly without subgraph. so other methods with partition method get lower recall/latency</a:t>
            </a:r>
          </a:p>
          <a:p>
            <a:r>
              <a:rPr lang="en-US" altLang="zh-CN" sz="1800"/>
              <a:t>figure(b) shows recall/latency in deep1b</a:t>
            </a:r>
          </a:p>
          <a:p>
            <a:r>
              <a:rPr lang="en-US" altLang="zh-CN" sz="1800"/>
              <a:t>figure(c) shows in sift 1m, vamana uses less degree to get lower qps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in Faiss, HNSW is implemented can compared with NSG</a:t>
            </a:r>
          </a:p>
          <a:p>
            <a:r>
              <a:rPr lang="en-US" altLang="zh-CN" sz="1800"/>
              <a:t>the full line is HNSW</a:t>
            </a:r>
          </a:p>
          <a:p>
            <a:r>
              <a:rPr lang="en-US" altLang="zh-CN" sz="1800"/>
              <a:t>dotted line is NSG</a:t>
            </a:r>
          </a:p>
          <a:p>
            <a:r>
              <a:rPr lang="en-US" altLang="zh-CN" sz="1800"/>
              <a:t>we can see that hnsw got higher recall with higer qps at the same settings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There is the experiment of IVF with different encoding methods. </a:t>
            </a:r>
          </a:p>
          <a:p>
            <a:r>
              <a:rPr lang="en-US" altLang="zh-CN" sz="1800"/>
              <a:t>In different code size, longer code brings higher recall</a:t>
            </a:r>
          </a:p>
          <a:p>
            <a:r>
              <a:rPr lang="en-US" altLang="zh-CN" sz="1800"/>
              <a:t>More centroids visited per query brings higher recall</a:t>
            </a:r>
          </a:p>
          <a:p>
            <a:r>
              <a:rPr lang="en-US" altLang="zh-CN" sz="1800"/>
              <a:t>residual encoding got higher recall</a:t>
            </a:r>
          </a:p>
          <a:p>
            <a:endParaRPr lang="en-US" altLang="zh-CN" sz="18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In this part, I will present several other papers to show the latest researches</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46</a:t>
            </a:fld>
            <a:endParaRPr lang="zh-TW"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Although vector database is now widely used. It is still in optimization.</a:t>
            </a:r>
          </a:p>
          <a:p>
            <a:r>
              <a:rPr lang="en-US" altLang="zh-CN" sz="1800"/>
              <a:t>For example, it is hard for a graph-based index to perform hybrid search, but it is essential for any database,</a:t>
            </a:r>
          </a:p>
          <a:p>
            <a:r>
              <a:rPr lang="en-US" altLang="zh-CN" sz="1800"/>
              <a:t>We want to retrival a dress which looks lite a image I provided.</a:t>
            </a:r>
          </a:p>
          <a:p>
            <a:r>
              <a:rPr lang="en-US" altLang="zh-CN" sz="1800"/>
              <a:t>But I still want it is red.</a:t>
            </a:r>
          </a:p>
          <a:p>
            <a:r>
              <a:rPr lang="en-US" altLang="zh-CN" sz="1800"/>
              <a:t>What’s more, I want to resist its brand, prise, material, and so on.</a:t>
            </a:r>
          </a:p>
          <a:p>
            <a:r>
              <a:rPr lang="en-US" altLang="zh-CN" sz="1800"/>
              <a:t>How do we design the vector database?</a:t>
            </a:r>
          </a:p>
          <a:p>
            <a:r>
              <a:rPr lang="en-US" altLang="zh-CN" sz="1800"/>
              <a:t>How do we combine the vector database with relational database?</a:t>
            </a:r>
          </a:p>
          <a:p>
            <a:r>
              <a:rPr lang="en-US" altLang="zh-CN" sz="1800"/>
              <a:t>So here come to some solution.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First thing is filtered Disk ANN</a:t>
            </a:r>
          </a:p>
          <a:p>
            <a:r>
              <a:rPr lang="en-US" altLang="zh-CN" sz="1800"/>
              <a:t>In this algorithm, </a:t>
            </a:r>
          </a:p>
          <a:p>
            <a:r>
              <a:rPr lang="en-US" altLang="zh-CN" sz="1800"/>
              <a:t>It construct sub graph for each label</a:t>
            </a:r>
          </a:p>
          <a:p>
            <a:r>
              <a:rPr lang="en-US" altLang="zh-CN" sz="1800"/>
              <a:t>and then combine all subgraphs together.</a:t>
            </a:r>
          </a:p>
          <a:p>
            <a:endParaRPr lang="en-US" altLang="zh-CN" sz="1800"/>
          </a:p>
          <a:p>
            <a:r>
              <a:rPr lang="en-US" altLang="zh-CN" sz="1800"/>
              <a:t>So when we retrival a vector, we can use both subgraph’s neigbhor and general graph’s neighbors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Another solution is SeRF, which I think it is SOTA nowadays.</a:t>
            </a:r>
          </a:p>
          <a:p>
            <a:r>
              <a:rPr lang="en-US" altLang="zh-CN" sz="1800"/>
              <a:t>SeRF is designed based on HNSW.</a:t>
            </a:r>
          </a:p>
          <a:p>
            <a:r>
              <a:rPr lang="en-US" altLang="zh-CN" sz="1800"/>
              <a:t>But it don’t prune redundant edges.</a:t>
            </a:r>
          </a:p>
          <a:p>
            <a:r>
              <a:rPr lang="en-US" altLang="zh-CN" sz="1800"/>
              <a:t>It split all its neighbors into 2 parts, greater than itself and smaller than itself.</a:t>
            </a:r>
          </a:p>
          <a:p>
            <a:r>
              <a:rPr lang="en-US" altLang="zh-CN" sz="1800"/>
              <a:t>when a query comes, it compare with it own to decide which part of neighbors should be considered.</a:t>
            </a:r>
          </a:p>
          <a:p>
            <a:r>
              <a:rPr lang="en-US" altLang="zh-CN" sz="1800"/>
              <a:t>Of course there are some methods to reduce the index size.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sym typeface="+mn-ea"/>
              </a:rPr>
              <a:t>What is unstructured data?</a:t>
            </a:r>
            <a:endParaRPr lang="en-US" altLang="zh-CN" sz="1800"/>
          </a:p>
          <a:p>
            <a:r>
              <a:rPr lang="en-US" altLang="zh-CN" sz="1800">
                <a:sym typeface="+mn-ea"/>
              </a:rPr>
              <a:t>structured data is float, integer, or some accurate attribution, they can be sortedd in a fixed space in rows, colums in relational databases</a:t>
            </a:r>
          </a:p>
          <a:p>
            <a:r>
              <a:rPr lang="en-US" altLang="zh-CN" sz="1800">
                <a:sym typeface="+mn-ea"/>
              </a:rPr>
              <a:t>But for autios, videos, text, images, their size is varied. And it is hard to say the relationship in different items. That is why we need vector database to handle this dataset to perform database retrival</a:t>
            </a:r>
            <a:endParaRPr lang="zh-CN" altLang="en-US" sz="1800"/>
          </a:p>
          <a:p>
            <a:endParaRPr lang="zh-CN" altLang="en-US" sz="18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Un like the previous 2 methos, FIltered DiskANN only supports label based filter</a:t>
            </a:r>
          </a:p>
          <a:p>
            <a:r>
              <a:rPr lang="en-US" altLang="zh-CN" sz="1800"/>
              <a:t>SeRF only supports one label range query.</a:t>
            </a:r>
          </a:p>
          <a:p>
            <a:r>
              <a:rPr lang="en-US" altLang="zh-CN" sz="1800"/>
              <a:t>ACORN supports arbitrary label size, format. </a:t>
            </a:r>
          </a:p>
          <a:p>
            <a:r>
              <a:rPr lang="en-US" altLang="zh-CN" sz="1800"/>
              <a:t>The key idea of ACORN is to connect more neighbors. </a:t>
            </a:r>
          </a:p>
          <a:p>
            <a:r>
              <a:rPr lang="en-US" altLang="zh-CN" sz="1800"/>
              <a:t>Specifically, 2-hop neighbors are connceted.</a:t>
            </a:r>
          </a:p>
          <a:p>
            <a:r>
              <a:rPr lang="en-US" altLang="zh-CN" sz="1800"/>
              <a:t>Which is heuristic, but efficient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51</a:t>
            </a:fld>
            <a:endParaRPr lang="zh-TW"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traditional architecue </a:t>
            </a:r>
          </a:p>
          <a:p>
            <a:r>
              <a:rPr lang="en-US" altLang="zh-CN" sz="1800"/>
              <a:t>new architecture</a:t>
            </a:r>
          </a:p>
          <a:p>
            <a:r>
              <a:rPr lang="en-US" altLang="zh-CN" sz="1800"/>
              <a:t>algorithm</a:t>
            </a:r>
          </a:p>
          <a:p>
            <a:r>
              <a:rPr lang="en-US" altLang="zh-CN" sz="1800"/>
              <a:t>new research field: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As mentioned before, it is hard to query in a vector dataset.</a:t>
            </a:r>
          </a:p>
          <a:p>
            <a:r>
              <a:rPr lang="en-US" altLang="zh-CN" sz="1800"/>
              <a:t>For example, we want to find some images that are similar to the query’s image, we have to rely on vector database to get the most similar data.</a:t>
            </a:r>
          </a:p>
          <a:p>
            <a:r>
              <a:rPr lang="en-US" altLang="zh-CN" sz="1800"/>
              <a:t>It is widely used in recommendation. </a:t>
            </a:r>
          </a:p>
          <a:p>
            <a:r>
              <a:rPr lang="en-US" altLang="zh-CN" sz="1800"/>
              <a:t>For example, A user want to find a product, like a t-shirt. He upload a picture of this t-shirt, and then vector is generated by embedding model, a vector database then perofrm similarity searh to get the top k results. Then that is what we want. </a:t>
            </a:r>
          </a:p>
          <a:p>
            <a:endParaRPr lang="en-US" altLang="zh-CN" sz="1800"/>
          </a:p>
          <a:p>
            <a:endParaRPr lang="zh-CN" altLang="en-US" sz="1800"/>
          </a:p>
          <a:p>
            <a:endParaRPr lang="zh-CN" altLang="en-US" sz="1800"/>
          </a:p>
          <a:p>
            <a:endParaRPr lang="zh-CN" altLang="en-US" sz="1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Another usage of vector database is to enhance the performance of LLM. </a:t>
            </a:r>
          </a:p>
          <a:p>
            <a:r>
              <a:rPr lang="en-US" altLang="zh-CN" sz="1800"/>
              <a:t>RAG. </a:t>
            </a:r>
          </a:p>
          <a:p>
            <a:r>
              <a:rPr lang="en-US" altLang="zh-CN" sz="1800"/>
              <a:t>Sometimes LLM can not provide accurate result because it doesn’t know the relative information. </a:t>
            </a:r>
          </a:p>
          <a:p>
            <a:r>
              <a:rPr lang="en-US" altLang="zh-CN" sz="1800"/>
              <a:t>So before querying LLM, we retrive vector database firt to get some useful information. Then  we input both prompt and retrival result to the LM. In this way we get more accurate and persuative responce.</a:t>
            </a:r>
          </a:p>
          <a:p>
            <a:endParaRPr lang="en-US" altLang="zh-CN" sz="1800"/>
          </a:p>
          <a:p>
            <a:r>
              <a:rPr lang="en-US" altLang="zh-CN" sz="1800"/>
              <a:t>Basically, thes two usage make vector database popular in recent reays.</a:t>
            </a:r>
            <a:endParaRPr lang="zh-CN" altLang="en-US" sz="1800"/>
          </a:p>
          <a:p>
            <a:endParaRPr lang="zh-CN" altLang="en-US" sz="1800"/>
          </a:p>
          <a:p>
            <a:endParaRPr lang="zh-CN" altLang="en-US" sz="1800"/>
          </a:p>
          <a:p>
            <a:endParaRPr lang="zh-CN" altLang="en-US"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a:t>Then let’s talk about it architecture. </a:t>
            </a:r>
            <a:endParaRPr lang="zh-CN" altLang="en-US" sz="1800"/>
          </a:p>
          <a:p>
            <a:endParaRPr lang="zh-CN" altLang="en-US" sz="1800"/>
          </a:p>
          <a:p>
            <a:r>
              <a:rPr lang="zh-CN" altLang="en-US" sz="1800"/>
              <a:t>A vector database is a type of database designed to store, manage, and retrieve data in the form of high-dimensional vectors. </a:t>
            </a:r>
          </a:p>
          <a:p>
            <a:r>
              <a:rPr lang="zh-CN" altLang="en-US" sz="1800"/>
              <a:t>Vectors represent data as numerical arrays or points in a multi-dimensional space, and vector databases are optimized for performing operations like similarity search (e.g., finding the most similar vectors based on distance metrics such as cosine similarity or Euclidean distance). </a:t>
            </a:r>
          </a:p>
          <a:p>
            <a:r>
              <a:rPr lang="zh-CN" altLang="en-US" sz="1800"/>
              <a:t>They are widely used in applications like machine learning, recommendation systems, natural language processing, and image retrieval, where data such as text, images, or embeddings are transformed into vectors for efficient querying.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Now we can take a look at some popular vector databases. </a:t>
            </a:r>
          </a:p>
          <a:p>
            <a:r>
              <a:rPr lang="en-US" altLang="zh-TW"/>
              <a:t>In this section, I don’t talke about the algorithms or techinacial details,</a:t>
            </a:r>
          </a:p>
          <a:p>
            <a:r>
              <a:rPr lang="en-US" altLang="zh-TW"/>
              <a:t>just show some examples and the developing trends aout vector database.</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665">
                <a:latin typeface="Calibri" panose="020F0502020204030204" pitchFamily="34" charset="0"/>
                <a:ea typeface="標楷體" pitchFamily="65" charset="-120"/>
                <a:cs typeface="Calibri" panose="020F0502020204030204" pitchFamily="34" charset="0"/>
              </a:defRPr>
            </a:lvl3pPr>
            <a:lvl4pPr>
              <a:defRPr sz="2400">
                <a:latin typeface="Calibri" panose="020F0502020204030204" pitchFamily="34" charset="0"/>
                <a:ea typeface="標楷體" pitchFamily="65" charset="-120"/>
                <a:cs typeface="Calibri" panose="020F0502020204030204" pitchFamily="34" charset="0"/>
              </a:defRPr>
            </a:lvl4pPr>
            <a:lvl5pPr>
              <a:defRPr sz="2135">
                <a:latin typeface="Calibri" panose="020F0502020204030204" pitchFamily="34" charset="0"/>
                <a:ea typeface="標楷體" pitchFamily="65" charset="-120"/>
                <a:cs typeface="Calibri" panose="020F0502020204030204"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73028"/>
            <a:ext cx="10972800" cy="170021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hasCustomPrompt="1"/>
          </p:nvPr>
        </p:nvSpPr>
        <p:spPr>
          <a:xfrm>
            <a:off x="609600" y="1125542"/>
            <a:ext cx="10972800" cy="647700"/>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32"/>
            <a:ext cx="10363200" cy="1470025"/>
          </a:xfrm>
        </p:spPr>
        <p:txBody>
          <a:bodyPr/>
          <a:lstStyle>
            <a:lvl1pPr algn="ctr">
              <a:defRPr sz="5335"/>
            </a:lvl1pPr>
          </a:lstStyle>
          <a:p>
            <a:r>
              <a:rPr lang="en-US" altLang="zh-TW"/>
              <a:t>Click to edit Master title style</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hasCustomPrompt="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hasCustomPrompt="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hasCustomPrompt="1"/>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hasCustomPrompt="1"/>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hasCustomPrompt="1"/>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265"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3735"/>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a:t>Click to edit Master text styles</a:t>
            </a:r>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hasCustomPrompt="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hasCustomPrompt="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609600" y="1125536"/>
            <a:ext cx="5384800" cy="4227699"/>
          </a:xfrm>
        </p:spPr>
        <p:txBody>
          <a:bodyPr/>
          <a:lstStyle>
            <a:lvl1pPr>
              <a:defRPr sz="3735"/>
            </a:lvl1pPr>
            <a:lvl2pPr>
              <a:defRPr sz="3200"/>
            </a:lvl2pPr>
            <a:lvl3pPr>
              <a:defRPr sz="2400"/>
            </a:lvl3pPr>
            <a:lvl4pPr>
              <a:defRPr sz="2135"/>
            </a:lvl4pPr>
            <a:lvl5pPr>
              <a:defRPr sz="2135"/>
            </a:lvl5pPr>
            <a:lvl6pPr>
              <a:defRPr sz="1800"/>
            </a:lvl6pPr>
            <a:lvl7pPr>
              <a:defRPr sz="1800"/>
            </a:lvl7pPr>
            <a:lvl8pPr>
              <a:defRPr sz="1800"/>
            </a:lvl8pPr>
            <a:lvl9pPr>
              <a:defRPr sz="18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6197600" y="1125536"/>
            <a:ext cx="5384800" cy="4227699"/>
          </a:xfrm>
        </p:spPr>
        <p:txBody>
          <a:bodyPr/>
          <a:lstStyle>
            <a:lvl1pPr>
              <a:defRPr sz="3735"/>
            </a:lvl1pPr>
            <a:lvl2pPr>
              <a:defRPr sz="3200"/>
            </a:lvl2pPr>
            <a:lvl3pPr>
              <a:defRPr sz="2400"/>
            </a:lvl3pPr>
            <a:lvl4pPr>
              <a:defRPr sz="2135"/>
            </a:lvl4pPr>
            <a:lvl5pPr>
              <a:defRPr sz="2135"/>
            </a:lvl5pPr>
            <a:lvl6pPr>
              <a:defRPr sz="1800"/>
            </a:lvl6pPr>
            <a:lvl7pPr>
              <a:defRPr sz="1800"/>
            </a:lvl7pPr>
            <a:lvl8pPr>
              <a:defRPr sz="1800"/>
            </a:lvl8pPr>
            <a:lvl9pPr>
              <a:defRPr sz="18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2" y="1268773"/>
            <a:ext cx="5386917" cy="639763"/>
          </a:xfrm>
        </p:spPr>
        <p:txBody>
          <a:bodyPr anchor="b"/>
          <a:lstStyle>
            <a:lvl1pPr marL="0" indent="0">
              <a:buNone/>
              <a:defRPr sz="2665"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內容版面配置區 3"/>
          <p:cNvSpPr>
            <a:spLocks noGrp="1"/>
          </p:cNvSpPr>
          <p:nvPr>
            <p:ph sz="half" idx="2"/>
          </p:nvPr>
        </p:nvSpPr>
        <p:spPr>
          <a:xfrm>
            <a:off x="609602" y="1908535"/>
            <a:ext cx="5386917" cy="3951288"/>
          </a:xfrm>
        </p:spPr>
        <p:txBody>
          <a:bodyPr/>
          <a:lstStyle>
            <a:lvl1pPr>
              <a:defRPr sz="2665"/>
            </a:lvl1pPr>
            <a:lvl2pPr>
              <a:defRPr sz="2135"/>
            </a:lvl2pPr>
            <a:lvl3pPr>
              <a:defRPr sz="1865"/>
            </a:lvl3pPr>
            <a:lvl4pPr>
              <a:defRPr sz="1865"/>
            </a:lvl4pPr>
            <a:lvl5pPr>
              <a:defRPr sz="1865"/>
            </a:lvl5pPr>
            <a:lvl6pPr>
              <a:defRPr sz="1600"/>
            </a:lvl6pPr>
            <a:lvl7pPr>
              <a:defRPr sz="1600"/>
            </a:lvl7pPr>
            <a:lvl8pPr>
              <a:defRPr sz="1600"/>
            </a:lvl8pPr>
            <a:lvl9pPr>
              <a:defRPr sz="16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6193373" y="1268773"/>
            <a:ext cx="5389033" cy="639763"/>
          </a:xfrm>
        </p:spPr>
        <p:txBody>
          <a:bodyPr anchor="b"/>
          <a:lstStyle>
            <a:lvl1pPr marL="0" indent="0">
              <a:buNone/>
              <a:defRPr sz="2665"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內容版面配置區 5"/>
          <p:cNvSpPr>
            <a:spLocks noGrp="1"/>
          </p:cNvSpPr>
          <p:nvPr>
            <p:ph sz="quarter" idx="4"/>
          </p:nvPr>
        </p:nvSpPr>
        <p:spPr>
          <a:xfrm>
            <a:off x="6193373" y="1908535"/>
            <a:ext cx="5389033" cy="3951288"/>
          </a:xfrm>
        </p:spPr>
        <p:txBody>
          <a:bodyPr/>
          <a:lstStyle>
            <a:lvl1pPr>
              <a:defRPr sz="2665"/>
            </a:lvl1pPr>
            <a:lvl2pPr>
              <a:defRPr sz="2135"/>
            </a:lvl2pPr>
            <a:lvl3pPr>
              <a:defRPr sz="1865"/>
            </a:lvl3pPr>
            <a:lvl4pPr>
              <a:defRPr sz="1865"/>
            </a:lvl4pPr>
            <a:lvl5pPr>
              <a:defRPr sz="1865"/>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
        <p:nvSpPr>
          <p:cNvPr id="8" name="標題 1"/>
          <p:cNvSpPr>
            <a:spLocks noGrp="1"/>
          </p:cNvSpPr>
          <p:nvPr>
            <p:ph type="title"/>
          </p:nvPr>
        </p:nvSpPr>
        <p:spPr>
          <a:xfrm>
            <a:off x="624421" y="144466"/>
            <a:ext cx="10943167" cy="692151"/>
          </a:xfrm>
        </p:spPr>
        <p:txBody>
          <a:bodyPr/>
          <a:lstStyle/>
          <a:p>
            <a:r>
              <a:rPr lang="en-US" altLang="zh-TW" dirty="0"/>
              <a:t>Click to edit Master title style</a:t>
            </a:r>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6" y="273049"/>
            <a:ext cx="4011084" cy="1162051"/>
          </a:xfrm>
        </p:spPr>
        <p:txBody>
          <a:bodyPr anchor="b"/>
          <a:lstStyle>
            <a:lvl1pPr algn="l">
              <a:defRPr sz="2000" b="1"/>
            </a:lvl1pPr>
          </a:lstStyle>
          <a:p>
            <a:r>
              <a:rPr lang="en-US" altLang="zh-TW"/>
              <a:t>Click to edit Master title style</a:t>
            </a:r>
            <a:endParaRPr lang="zh-TW" altLang="en-US"/>
          </a:p>
        </p:txBody>
      </p:sp>
      <p:sp>
        <p:nvSpPr>
          <p:cNvPr id="3" name="內容版面配置區 2"/>
          <p:cNvSpPr>
            <a:spLocks noGrp="1"/>
          </p:cNvSpPr>
          <p:nvPr>
            <p:ph idx="1"/>
          </p:nvPr>
        </p:nvSpPr>
        <p:spPr>
          <a:xfrm>
            <a:off x="4766734"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60960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9"/>
          </a:xfrm>
        </p:spPr>
        <p:txBody>
          <a:bodyPr anchor="b"/>
          <a:lstStyle>
            <a:lvl1pPr algn="l">
              <a:defRPr sz="20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1049867" y="144466"/>
            <a:ext cx="10517721" cy="692151"/>
          </a:xfrm>
          <a:prstGeom prst="rect">
            <a:avLst/>
          </a:prstGeom>
          <a:noFill/>
          <a:ln w="9525">
            <a:noFill/>
            <a:miter lim="800000"/>
          </a:ln>
        </p:spPr>
        <p:txBody>
          <a:bodyPr vert="horz" wrap="square" lIns="91440" tIns="45720" rIns="91440" bIns="45720" numCol="1" anchor="ctr" anchorCtr="0" compatLnSpc="1"/>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609600" y="1125537"/>
            <a:ext cx="10972800" cy="4895851"/>
          </a:xfrm>
          <a:prstGeom prst="rect">
            <a:avLst/>
          </a:prstGeom>
          <a:noFill/>
          <a:ln w="9525">
            <a:noFill/>
            <a:miter lim="800000"/>
          </a:ln>
        </p:spPr>
        <p:txBody>
          <a:bodyPr vert="horz" wrap="square" lIns="91440" tIns="45720" rIns="91440" bIns="45720" numCol="1" anchor="t" anchorCtr="0" compatLnSpc="1"/>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3" y="6357940"/>
            <a:ext cx="5111751" cy="198437"/>
          </a:xfrm>
          <a:prstGeom prst="rect">
            <a:avLst/>
          </a:prstGeom>
          <a:noFill/>
          <a:ln w="9525">
            <a:noFill/>
            <a:miter lim="800000"/>
            <a:headEnd/>
            <a:tailEnd/>
          </a:ln>
        </p:spPr>
      </p:pic>
      <p:sp>
        <p:nvSpPr>
          <p:cNvPr id="8" name="矩形 7"/>
          <p:cNvSpPr/>
          <p:nvPr/>
        </p:nvSpPr>
        <p:spPr>
          <a:xfrm>
            <a:off x="792808" y="6581777"/>
            <a:ext cx="3574825" cy="276999"/>
          </a:xfrm>
          <a:prstGeom prst="rect">
            <a:avLst/>
          </a:prstGeom>
        </p:spPr>
        <p:txBody>
          <a:bodyPr wrap="none">
            <a:spAutoFit/>
          </a:bodyPr>
          <a:lstStyle/>
          <a:p>
            <a:pPr algn="ctr">
              <a:defRPr/>
            </a:pPr>
            <a:r>
              <a:rPr lang="en-US" sz="1200" b="1" dirty="0">
                <a:solidFill>
                  <a:schemeClr val="bg1"/>
                </a:solidFill>
                <a:latin typeface="Arial" panose="020B0604020202020204" pitchFamily="34" charset="0"/>
                <a:ea typeface="PMingLiU" pitchFamily="18" charset="-120"/>
                <a:cs typeface="Arial" panose="020B0604020202020204" pitchFamily="34" charset="0"/>
              </a:rPr>
              <a:t>National Tsing Hua University ® copyright OIA</a:t>
            </a:r>
            <a:endParaRPr lang="zh-TW" altLang="en-US" sz="1200" b="1" dirty="0">
              <a:solidFill>
                <a:schemeClr val="bg1"/>
              </a:solidFill>
              <a:latin typeface="Arial" panose="020B0604020202020204" pitchFamily="34" charset="0"/>
              <a:ea typeface="PMingLiU" pitchFamily="18" charset="-120"/>
              <a:cs typeface="Arial" panose="020B0604020202020204" pitchFamily="34" charset="0"/>
            </a:endParaRPr>
          </a:p>
        </p:txBody>
      </p:sp>
      <p:sp>
        <p:nvSpPr>
          <p:cNvPr id="4105" name="Rectangle 9"/>
          <p:cNvSpPr>
            <a:spLocks noChangeArrowheads="1"/>
          </p:cNvSpPr>
          <p:nvPr/>
        </p:nvSpPr>
        <p:spPr bwMode="auto">
          <a:xfrm>
            <a:off x="0" y="908055"/>
            <a:ext cx="12192000" cy="144463"/>
          </a:xfrm>
          <a:prstGeom prst="rect">
            <a:avLst/>
          </a:prstGeom>
          <a:solidFill>
            <a:srgbClr val="990099"/>
          </a:solidFill>
          <a:ln w="15875">
            <a:noFill/>
            <a:miter lim="800000"/>
          </a:ln>
          <a:effectLst>
            <a:prstShdw prst="shdw18" dist="17961" dir="13500000">
              <a:srgbClr val="990099">
                <a:gamma/>
                <a:shade val="60000"/>
                <a:invGamma/>
              </a:srgbClr>
            </a:prstShdw>
          </a:effectLst>
        </p:spPr>
        <p:txBody>
          <a:bodyPr wrap="none" anchor="ctr"/>
          <a:lstStyle/>
          <a:p>
            <a:pPr>
              <a:defRPr/>
            </a:pPr>
            <a:endParaRPr lang="zh-TW" altLang="en-US" sz="1800">
              <a:ea typeface="PMingLiU" pitchFamily="18" charset="-120"/>
            </a:endParaRPr>
          </a:p>
        </p:txBody>
      </p:sp>
      <p:sp>
        <p:nvSpPr>
          <p:cNvPr id="4106" name="Rectangle 10"/>
          <p:cNvSpPr>
            <a:spLocks noChangeArrowheads="1"/>
          </p:cNvSpPr>
          <p:nvPr userDrawn="1"/>
        </p:nvSpPr>
        <p:spPr bwMode="auto">
          <a:xfrm>
            <a:off x="0" y="6165849"/>
            <a:ext cx="12192000" cy="719139"/>
          </a:xfrm>
          <a:prstGeom prst="rect">
            <a:avLst/>
          </a:prstGeom>
          <a:solidFill>
            <a:srgbClr val="990099"/>
          </a:solidFill>
          <a:ln w="15875">
            <a:noFill/>
            <a:miter lim="800000"/>
          </a:ln>
          <a:effectLst>
            <a:prstShdw prst="shdw18" dist="17961" dir="13500000">
              <a:srgbClr val="990099">
                <a:gamma/>
                <a:shade val="60000"/>
                <a:invGamma/>
              </a:srgbClr>
            </a:prstShdw>
          </a:effectLst>
        </p:spPr>
        <p:txBody>
          <a:bodyPr wrap="none" anchor="ctr"/>
          <a:lstStyle/>
          <a:p>
            <a:pPr>
              <a:defRPr/>
            </a:pPr>
            <a:endParaRPr lang="zh-TW" altLang="en-US" sz="1800">
              <a:ea typeface="PMingLiU" pitchFamily="18" charset="-120"/>
            </a:endParaRPr>
          </a:p>
        </p:txBody>
      </p:sp>
      <p:sp>
        <p:nvSpPr>
          <p:cNvPr id="1043" name="Rectangle 19"/>
          <p:cNvSpPr>
            <a:spLocks noGrp="1" noChangeArrowheads="1"/>
          </p:cNvSpPr>
          <p:nvPr>
            <p:ph type="sldNum" sz="quarter" idx="4"/>
          </p:nvPr>
        </p:nvSpPr>
        <p:spPr bwMode="auto">
          <a:xfrm>
            <a:off x="9108017" y="6524628"/>
            <a:ext cx="2844800" cy="339725"/>
          </a:xfrm>
          <a:prstGeom prst="rect">
            <a:avLst/>
          </a:prstGeom>
          <a:noFill/>
          <a:ln w="9525">
            <a:noFill/>
            <a:miter lim="800000"/>
          </a:ln>
          <a:effectLst/>
        </p:spPr>
        <p:txBody>
          <a:bodyPr vert="horz" wrap="square" lIns="91440" tIns="45720" rIns="91440" bIns="45720" numCol="1" anchor="t" anchorCtr="0" compatLnSpc="1"/>
          <a:lstStyle>
            <a:lvl1pPr algn="r">
              <a:defRPr sz="1200">
                <a:solidFill>
                  <a:schemeClr val="bg1"/>
                </a:solidFill>
                <a:latin typeface="Arial" panose="020B0604020202020204" pitchFamily="34" charset="0"/>
                <a:ea typeface="PMingLiU" pitchFamily="18" charset="-120"/>
              </a:defRPr>
            </a:lvl1pPr>
          </a:lstStyle>
          <a:p>
            <a:fld id="{D9B6BDF2-6896-4B98-8776-C18582F63BA5}" type="slidenum">
              <a:rPr lang="zh-TW" altLang="en-US" smtClean="0"/>
              <a:t>‹#›</a:t>
            </a:fld>
            <a:endParaRPr lang="zh-TW" altLang="en-US"/>
          </a:p>
        </p:txBody>
      </p:sp>
      <p:pic>
        <p:nvPicPr>
          <p:cNvPr id="14" name="圖片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3280" y="124614"/>
            <a:ext cx="916587" cy="672311"/>
          </a:xfrm>
          <a:prstGeom prst="rect">
            <a:avLst/>
          </a:prstGeom>
        </p:spPr>
      </p:pic>
      <p:grpSp>
        <p:nvGrpSpPr>
          <p:cNvPr id="2" name="群組 1"/>
          <p:cNvGrpSpPr/>
          <p:nvPr userDrawn="1"/>
        </p:nvGrpSpPr>
        <p:grpSpPr>
          <a:xfrm>
            <a:off x="86980" y="6239920"/>
            <a:ext cx="3223375" cy="569415"/>
            <a:chOff x="86980" y="6239920"/>
            <a:chExt cx="3223375" cy="569415"/>
          </a:xfrm>
        </p:grpSpPr>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980" y="6239920"/>
              <a:ext cx="817930" cy="569415"/>
            </a:xfrm>
            <a:prstGeom prst="rect">
              <a:avLst/>
            </a:prstGeom>
          </p:spPr>
        </p:pic>
        <p:sp>
          <p:nvSpPr>
            <p:cNvPr id="15" name="矩形 14"/>
            <p:cNvSpPr/>
            <p:nvPr userDrawn="1"/>
          </p:nvSpPr>
          <p:spPr>
            <a:xfrm>
              <a:off x="829837" y="6347770"/>
              <a:ext cx="2480518" cy="430887"/>
            </a:xfrm>
            <a:prstGeom prst="rect">
              <a:avLst/>
            </a:prstGeom>
          </p:spPr>
          <p:txBody>
            <a:bodyPr wrap="square">
              <a:spAutoFit/>
            </a:bodyPr>
            <a:lstStyle/>
            <a:p>
              <a:pPr algn="ctr">
                <a:spcAft>
                  <a:spcPts val="0"/>
                </a:spcAft>
              </a:pPr>
              <a:r>
                <a:rPr lang="zh-CN"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rPr>
                <a:t>香港中文大学（深圳）数据科学院</a:t>
              </a:r>
              <a:endParaRPr lang="zh-TW"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標楷體" pitchFamily="65" charset="-120"/>
                  <a:cs typeface="Times New Roman" panose="02020603050405020304" pitchFamily="18" charset="0"/>
                </a:rPr>
                <a:t>CUHK</a:t>
              </a:r>
              <a:r>
                <a:rPr lang="en-US" altLang="zh-TW" sz="1000" kern="100" dirty="0">
                  <a:solidFill>
                    <a:schemeClr val="bg1"/>
                  </a:solidFill>
                  <a:latin typeface="Times New Roman" panose="02020603050405020304" pitchFamily="18" charset="0"/>
                  <a:ea typeface="等线" panose="02010600030101010101" charset="-122"/>
                  <a:cs typeface="Times New Roman" panose="02020603050405020304" pitchFamily="18" charset="0"/>
                </a:rPr>
                <a:t>-SZ Sc</a:t>
              </a:r>
              <a:r>
                <a:rPr lang="en-US" altLang="zh-TW" sz="1000" kern="100" dirty="0">
                  <a:solidFill>
                    <a:schemeClr val="bg1"/>
                  </a:solidFill>
                  <a:latin typeface="Times New Roman" panose="02020603050405020304" pitchFamily="18" charset="0"/>
                  <a:ea typeface="標楷體" pitchFamily="65" charset="-120"/>
                  <a:cs typeface="Times New Roman" panose="02020603050405020304" pitchFamily="18" charset="0"/>
                </a:rPr>
                <a:t>hool of Data Science</a:t>
              </a:r>
              <a:endParaRPr lang="zh-TW" altLang="zh-TW" sz="1000" kern="100" dirty="0">
                <a:solidFill>
                  <a:schemeClr val="bg1"/>
                </a:solidFill>
                <a:latin typeface="Calibri" panose="020F0502020204030204" pitchFamily="34" charset="0"/>
                <a:ea typeface="PMingLiU" pitchFamily="18" charset="-12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1" fontAlgn="base" hangingPunct="1">
        <a:spcBef>
          <a:spcPct val="0"/>
        </a:spcBef>
        <a:spcAft>
          <a:spcPct val="0"/>
        </a:spcAft>
        <a:defRPr kumimoji="1" sz="4800" b="1">
          <a:solidFill>
            <a:schemeClr val="tx2"/>
          </a:solidFill>
          <a:latin typeface="Calibri" panose="020F0502020204030204"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5pPr>
      <a:lvl6pPr marL="457200" algn="l" rtl="0" eaLnBrk="1" fontAlgn="base" hangingPunct="1">
        <a:spcBef>
          <a:spcPct val="0"/>
        </a:spcBef>
        <a:spcAft>
          <a:spcPct val="0"/>
        </a:spcAft>
        <a:defRPr kumimoji="1" sz="3000" b="1">
          <a:solidFill>
            <a:schemeClr val="tx2"/>
          </a:solidFill>
          <a:latin typeface="MS Sans Serif"/>
          <a:ea typeface="MS Sans Serif"/>
          <a:cs typeface="MS Sans Serif"/>
        </a:defRPr>
      </a:lvl6pPr>
      <a:lvl7pPr marL="914400" algn="l" rtl="0" eaLnBrk="1" fontAlgn="base" hangingPunct="1">
        <a:spcBef>
          <a:spcPct val="0"/>
        </a:spcBef>
        <a:spcAft>
          <a:spcPct val="0"/>
        </a:spcAft>
        <a:defRPr kumimoji="1" sz="3000" b="1">
          <a:solidFill>
            <a:schemeClr val="tx2"/>
          </a:solidFill>
          <a:latin typeface="MS Sans Serif"/>
          <a:ea typeface="MS Sans Serif"/>
          <a:cs typeface="MS Sans Serif"/>
        </a:defRPr>
      </a:lvl7pPr>
      <a:lvl8pPr marL="1371600" algn="l" rtl="0" eaLnBrk="1" fontAlgn="base" hangingPunct="1">
        <a:spcBef>
          <a:spcPct val="0"/>
        </a:spcBef>
        <a:spcAft>
          <a:spcPct val="0"/>
        </a:spcAft>
        <a:defRPr kumimoji="1" sz="3000" b="1">
          <a:solidFill>
            <a:schemeClr val="tx2"/>
          </a:solidFill>
          <a:latin typeface="MS Sans Serif"/>
          <a:ea typeface="MS Sans Serif"/>
          <a:cs typeface="MS Sans Serif"/>
        </a:defRPr>
      </a:lvl8pPr>
      <a:lvl9pPr marL="1828800" algn="l" rtl="0" eaLnBrk="1" fontAlgn="base" hangingPunct="1">
        <a:spcBef>
          <a:spcPct val="0"/>
        </a:spcBef>
        <a:spcAft>
          <a:spcPct val="0"/>
        </a:spcAft>
        <a:defRPr kumimoji="1" sz="3000" b="1">
          <a:solidFill>
            <a:schemeClr val="tx2"/>
          </a:solidFill>
          <a:latin typeface="MS Sans Serif"/>
          <a:ea typeface="MS Sans Serif"/>
          <a:cs typeface="MS Sans Serif"/>
        </a:defRPr>
      </a:lvl9pPr>
    </p:titleStyle>
    <p:body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anose="020F0502020204030204"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604020202020204" pitchFamily="34" charset="0"/>
        <a:buChar char="–"/>
        <a:defRPr kumimoji="1" sz="3200">
          <a:solidFill>
            <a:schemeClr val="tx1"/>
          </a:solidFill>
          <a:latin typeface="Calibri" panose="020F0502020204030204" pitchFamily="34" charset="0"/>
          <a:ea typeface="標楷體" pitchFamily="65" charset="-120"/>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1D65F-25B7-47C5-85DC-B1A2A3BE76D7}"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image" Target="../media/image15.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7.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9.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7.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29.xml"/><Relationship Id="rId5" Type="http://schemas.openxmlformats.org/officeDocument/2006/relationships/slideLayout" Target="../slideLayouts/slideLayout1.xml"/><Relationship Id="rId4"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21" Type="http://schemas.openxmlformats.org/officeDocument/2006/relationships/tags" Target="../tags/tag51.xml"/><Relationship Id="rId34" Type="http://schemas.openxmlformats.org/officeDocument/2006/relationships/tags" Target="../tags/tag64.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tags" Target="../tags/tag63.xml"/><Relationship Id="rId38" Type="http://schemas.openxmlformats.org/officeDocument/2006/relationships/notesSlide" Target="../notesSlides/notesSlide36.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29" Type="http://schemas.openxmlformats.org/officeDocument/2006/relationships/tags" Target="../tags/tag59.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tags" Target="../tags/tag62.xml"/><Relationship Id="rId37" Type="http://schemas.openxmlformats.org/officeDocument/2006/relationships/slideLayout" Target="../slideLayouts/slideLayout1.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36" Type="http://schemas.openxmlformats.org/officeDocument/2006/relationships/tags" Target="../tags/tag66.xml"/><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 Id="rId35" Type="http://schemas.openxmlformats.org/officeDocument/2006/relationships/tags" Target="../tags/tag65.xml"/><Relationship Id="rId8" Type="http://schemas.openxmlformats.org/officeDocument/2006/relationships/tags" Target="../tags/tag38.xml"/><Relationship Id="rId3" Type="http://schemas.openxmlformats.org/officeDocument/2006/relationships/tags" Target="../tags/tag33.xml"/></Relationships>
</file>

<file path=ppt/slides/_rels/slide37.xml.rels><?xml version="1.0" encoding="UTF-8" standalone="yes"?>
<Relationships xmlns="http://schemas.openxmlformats.org/package/2006/relationships"><Relationship Id="rId13" Type="http://schemas.openxmlformats.org/officeDocument/2006/relationships/tags" Target="../tags/tag79.xml"/><Relationship Id="rId18" Type="http://schemas.openxmlformats.org/officeDocument/2006/relationships/tags" Target="../tags/tag84.xml"/><Relationship Id="rId26" Type="http://schemas.openxmlformats.org/officeDocument/2006/relationships/tags" Target="../tags/tag92.xml"/><Relationship Id="rId3" Type="http://schemas.openxmlformats.org/officeDocument/2006/relationships/tags" Target="../tags/tag69.xml"/><Relationship Id="rId21" Type="http://schemas.openxmlformats.org/officeDocument/2006/relationships/tags" Target="../tags/tag87.xml"/><Relationship Id="rId34" Type="http://schemas.openxmlformats.org/officeDocument/2006/relationships/tags" Target="../tags/tag100.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tags" Target="../tags/tag91.xml"/><Relationship Id="rId33" Type="http://schemas.openxmlformats.org/officeDocument/2006/relationships/tags" Target="../tags/tag99.xml"/><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tags" Target="../tags/tag86.xml"/><Relationship Id="rId29" Type="http://schemas.openxmlformats.org/officeDocument/2006/relationships/tags" Target="../tags/tag95.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tags" Target="../tags/tag90.xml"/><Relationship Id="rId32" Type="http://schemas.openxmlformats.org/officeDocument/2006/relationships/tags" Target="../tags/tag98.xm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tags" Target="../tags/tag89.xml"/><Relationship Id="rId28" Type="http://schemas.openxmlformats.org/officeDocument/2006/relationships/tags" Target="../tags/tag94.xml"/><Relationship Id="rId36" Type="http://schemas.openxmlformats.org/officeDocument/2006/relationships/notesSlide" Target="../notesSlides/notesSlide37.xml"/><Relationship Id="rId10" Type="http://schemas.openxmlformats.org/officeDocument/2006/relationships/tags" Target="../tags/tag76.xml"/><Relationship Id="rId19" Type="http://schemas.openxmlformats.org/officeDocument/2006/relationships/tags" Target="../tags/tag85.xml"/><Relationship Id="rId31" Type="http://schemas.openxmlformats.org/officeDocument/2006/relationships/tags" Target="../tags/tag97.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8.xml"/><Relationship Id="rId27" Type="http://schemas.openxmlformats.org/officeDocument/2006/relationships/tags" Target="../tags/tag93.xml"/><Relationship Id="rId30" Type="http://schemas.openxmlformats.org/officeDocument/2006/relationships/tags" Target="../tags/tag96.xml"/><Relationship Id="rId35" Type="http://schemas.openxmlformats.org/officeDocument/2006/relationships/slideLayout" Target="../slideLayouts/slideLayout1.xml"/><Relationship Id="rId8" Type="http://schemas.openxmlformats.org/officeDocument/2006/relationships/tags" Target="../tags/tag74.xml"/></Relationships>
</file>

<file path=ppt/slides/_rels/slide38.xml.rels><?xml version="1.0" encoding="UTF-8" standalone="yes"?>
<Relationships xmlns="http://schemas.openxmlformats.org/package/2006/relationships"><Relationship Id="rId13" Type="http://schemas.openxmlformats.org/officeDocument/2006/relationships/tags" Target="../tags/tag113.xml"/><Relationship Id="rId18" Type="http://schemas.openxmlformats.org/officeDocument/2006/relationships/tags" Target="../tags/tag118.xml"/><Relationship Id="rId26" Type="http://schemas.openxmlformats.org/officeDocument/2006/relationships/tags" Target="../tags/tag126.xml"/><Relationship Id="rId21" Type="http://schemas.openxmlformats.org/officeDocument/2006/relationships/tags" Target="../tags/tag121.xml"/><Relationship Id="rId34" Type="http://schemas.openxmlformats.org/officeDocument/2006/relationships/tags" Target="../tags/tag134.xml"/><Relationship Id="rId7" Type="http://schemas.openxmlformats.org/officeDocument/2006/relationships/tags" Target="../tags/tag107.xml"/><Relationship Id="rId12" Type="http://schemas.openxmlformats.org/officeDocument/2006/relationships/tags" Target="../tags/tag112.xml"/><Relationship Id="rId17" Type="http://schemas.openxmlformats.org/officeDocument/2006/relationships/tags" Target="../tags/tag117.xml"/><Relationship Id="rId25" Type="http://schemas.openxmlformats.org/officeDocument/2006/relationships/tags" Target="../tags/tag125.xml"/><Relationship Id="rId33" Type="http://schemas.openxmlformats.org/officeDocument/2006/relationships/tags" Target="../tags/tag133.xml"/><Relationship Id="rId38" Type="http://schemas.openxmlformats.org/officeDocument/2006/relationships/notesSlide" Target="../notesSlides/notesSlide38.xml"/><Relationship Id="rId2" Type="http://schemas.openxmlformats.org/officeDocument/2006/relationships/tags" Target="../tags/tag102.xml"/><Relationship Id="rId16" Type="http://schemas.openxmlformats.org/officeDocument/2006/relationships/tags" Target="../tags/tag116.xml"/><Relationship Id="rId20" Type="http://schemas.openxmlformats.org/officeDocument/2006/relationships/tags" Target="../tags/tag120.xml"/><Relationship Id="rId29" Type="http://schemas.openxmlformats.org/officeDocument/2006/relationships/tags" Target="../tags/tag129.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tags" Target="../tags/tag111.xml"/><Relationship Id="rId24" Type="http://schemas.openxmlformats.org/officeDocument/2006/relationships/tags" Target="../tags/tag124.xml"/><Relationship Id="rId32" Type="http://schemas.openxmlformats.org/officeDocument/2006/relationships/tags" Target="../tags/tag132.xml"/><Relationship Id="rId37" Type="http://schemas.openxmlformats.org/officeDocument/2006/relationships/slideLayout" Target="../slideLayouts/slideLayout1.xml"/><Relationship Id="rId5" Type="http://schemas.openxmlformats.org/officeDocument/2006/relationships/tags" Target="../tags/tag105.xml"/><Relationship Id="rId15" Type="http://schemas.openxmlformats.org/officeDocument/2006/relationships/tags" Target="../tags/tag115.xml"/><Relationship Id="rId23" Type="http://schemas.openxmlformats.org/officeDocument/2006/relationships/tags" Target="../tags/tag123.xml"/><Relationship Id="rId28" Type="http://schemas.openxmlformats.org/officeDocument/2006/relationships/tags" Target="../tags/tag128.xml"/><Relationship Id="rId36" Type="http://schemas.openxmlformats.org/officeDocument/2006/relationships/tags" Target="../tags/tag136.xml"/><Relationship Id="rId10" Type="http://schemas.openxmlformats.org/officeDocument/2006/relationships/tags" Target="../tags/tag110.xml"/><Relationship Id="rId19" Type="http://schemas.openxmlformats.org/officeDocument/2006/relationships/tags" Target="../tags/tag119.xml"/><Relationship Id="rId31" Type="http://schemas.openxmlformats.org/officeDocument/2006/relationships/tags" Target="../tags/tag131.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tags" Target="../tags/tag114.xml"/><Relationship Id="rId22" Type="http://schemas.openxmlformats.org/officeDocument/2006/relationships/tags" Target="../tags/tag122.xml"/><Relationship Id="rId27" Type="http://schemas.openxmlformats.org/officeDocument/2006/relationships/tags" Target="../tags/tag127.xml"/><Relationship Id="rId30" Type="http://schemas.openxmlformats.org/officeDocument/2006/relationships/tags" Target="../tags/tag130.xml"/><Relationship Id="rId35" Type="http://schemas.openxmlformats.org/officeDocument/2006/relationships/tags" Target="../tags/tag135.xml"/><Relationship Id="rId8" Type="http://schemas.openxmlformats.org/officeDocument/2006/relationships/tags" Target="../tags/tag108.xml"/><Relationship Id="rId3" Type="http://schemas.openxmlformats.org/officeDocument/2006/relationships/tags" Target="../tags/tag10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13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138.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140.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141.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144.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14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146.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147.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148.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471" y="1406845"/>
            <a:ext cx="11396871" cy="1882455"/>
          </a:xfrm>
        </p:spPr>
        <p:txBody>
          <a:bodyPr/>
          <a:lstStyle/>
          <a:p>
            <a:pPr algn="ctr"/>
            <a:r>
              <a:rPr lang="en-US" altLang="zh-CN" sz="4800" dirty="0">
                <a:effectLst>
                  <a:outerShdw blurRad="38100" dist="38100" dir="2700000" algn="tl">
                    <a:srgbClr val="000000">
                      <a:alpha val="43137"/>
                    </a:srgbClr>
                  </a:outerShdw>
                </a:effectLst>
              </a:rPr>
              <a:t>Vector Database: Systems, </a:t>
            </a:r>
            <a:r>
              <a:rPr lang="en-US" altLang="zh-CN" sz="4800" dirty="0">
                <a:effectLst>
                  <a:outerShdw blurRad="38100" dist="38100" dir="2700000" algn="tl">
                    <a:srgbClr val="000000">
                      <a:alpha val="43137"/>
                    </a:srgbClr>
                  </a:outerShdw>
                </a:effectLst>
                <a:sym typeface="+mn-ea"/>
              </a:rPr>
              <a:t>Algorithms, </a:t>
            </a:r>
            <a:br>
              <a:rPr lang="en-US" altLang="zh-CN" sz="4800" dirty="0">
                <a:effectLst>
                  <a:outerShdw blurRad="38100" dist="38100" dir="2700000" algn="tl">
                    <a:srgbClr val="000000">
                      <a:alpha val="43137"/>
                    </a:srgbClr>
                  </a:outerShdw>
                </a:effectLst>
              </a:rPr>
            </a:br>
            <a:r>
              <a:rPr lang="en-US" altLang="zh-CN" sz="4800" dirty="0">
                <a:effectLst>
                  <a:outerShdw blurRad="38100" dist="38100" dir="2700000" algn="tl">
                    <a:srgbClr val="000000">
                      <a:alpha val="43137"/>
                    </a:srgbClr>
                  </a:outerShdw>
                </a:effectLst>
              </a:rPr>
              <a:t>and Future</a:t>
            </a:r>
            <a:br>
              <a:rPr lang="en-US" altLang="zh-CN" sz="4800" dirty="0">
                <a:effectLst>
                  <a:outerShdw blurRad="38100" dist="38100" dir="2700000" algn="tl">
                    <a:srgbClr val="000000">
                      <a:alpha val="43137"/>
                    </a:srgbClr>
                  </a:outerShdw>
                </a:effectLst>
              </a:rPr>
            </a:br>
            <a:br>
              <a:rPr lang="en-US" altLang="zh-CN" sz="4800">
                <a:effectLst>
                  <a:outerShdw blurRad="38100" dist="38100" dir="2700000" algn="tl">
                    <a:srgbClr val="000000">
                      <a:alpha val="43137"/>
                    </a:srgbClr>
                  </a:outerShdw>
                </a:effectLst>
              </a:rPr>
            </a:br>
            <a:r>
              <a:rPr lang="en-US" altLang="zh-CN" sz="3200" b="0">
                <a:effectLst>
                  <a:outerShdw blurRad="38100" dist="38100" dir="2700000" algn="tl">
                    <a:srgbClr val="000000">
                      <a:alpha val="43137"/>
                    </a:srgbClr>
                  </a:outerShdw>
                </a:effectLst>
              </a:rPr>
              <a:t>2024.10.24</a:t>
            </a:r>
            <a:endParaRPr lang="zh-TW" altLang="en-US" sz="3200" b="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663065" y="3855632"/>
            <a:ext cx="8534400" cy="1882455"/>
          </a:xfrm>
        </p:spPr>
        <p:txBody>
          <a:bodyPr/>
          <a:lstStyle/>
          <a:p>
            <a:r>
              <a:rPr lang="en-US" altLang="zh-TW" sz="3200" dirty="0">
                <a:effectLst>
                  <a:outerShdw blurRad="38100" dist="38100" dir="2700000" algn="tl">
                    <a:srgbClr val="000000">
                      <a:alpha val="43137"/>
                    </a:srgbClr>
                  </a:outerShdw>
                </a:effectLst>
              </a:rPr>
              <a:t>Mocheng Li</a:t>
            </a:r>
          </a:p>
          <a:p>
            <a:r>
              <a:rPr lang="en-US" altLang="zh-TW" sz="3200" dirty="0"/>
              <a:t>School of </a:t>
            </a:r>
            <a:r>
              <a:rPr lang="en-US" altLang="zh-CN" sz="3200" dirty="0"/>
              <a:t>Data </a:t>
            </a:r>
            <a:r>
              <a:rPr lang="en-US" altLang="zh-TW" sz="3200" dirty="0"/>
              <a:t>Science</a:t>
            </a:r>
          </a:p>
          <a:p>
            <a:r>
              <a:rPr lang="en-US" altLang="zh-TW" sz="3200" dirty="0"/>
              <a:t>Chinese University of Hong Kong, Shenzhen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sym typeface="+mn-ea"/>
              </a:rPr>
              <a:t>Related Work - Traditional VD (1/6)</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125855"/>
            <a:ext cx="10935335" cy="2752090"/>
          </a:xfrm>
        </p:spPr>
        <p:txBody>
          <a:bodyPr/>
          <a:lstStyle/>
          <a:p>
            <a:r>
              <a:rPr lang="en-US" sz="2400" b="1" dirty="0">
                <a:latin typeface="Times New Roman" panose="02020603050405020304" pitchFamily="18" charset="0"/>
                <a:cs typeface="Times New Roman" panose="02020603050405020304" pitchFamily="18" charset="0"/>
                <a:sym typeface="+mn-ea"/>
              </a:rPr>
              <a:t>AnalyticDB-V (Alibaba, 2020)</a:t>
            </a:r>
            <a:endParaRPr lang="en-US" altLang="zh-CN" sz="2400" b="1" dirty="0">
              <a:latin typeface="Times New Roman" panose="02020603050405020304" pitchFamily="18" charset="0"/>
              <a:cs typeface="Times New Roman" panose="02020603050405020304" pitchFamily="18" charset="0"/>
              <a:sym typeface="+mn-ea"/>
            </a:endParaRPr>
          </a:p>
          <a:p>
            <a:r>
              <a:rPr lang="en-US" altLang="zh-CN" sz="2400" dirty="0">
                <a:latin typeface="Times New Roman" panose="02020603050405020304" pitchFamily="18" charset="0"/>
                <a:cs typeface="Times New Roman" panose="02020603050405020304" pitchFamily="18" charset="0"/>
                <a:sym typeface="+mn-ea"/>
              </a:rPr>
              <a:t>PG Vector (PostgreSQL vector database, 2020)</a:t>
            </a:r>
          </a:p>
          <a:p>
            <a:r>
              <a:rPr lang="en-US" sz="2200" dirty="0">
                <a:latin typeface="Times New Roman" panose="02020603050405020304" pitchFamily="18" charset="0"/>
                <a:cs typeface="Times New Roman" panose="02020603050405020304" pitchFamily="18" charset="0"/>
                <a:sym typeface="+mn-ea"/>
              </a:rPr>
              <a:t>Microsoft VBASE (Microsoft, 2022)</a:t>
            </a:r>
          </a:p>
          <a:p>
            <a:endParaRPr lang="en-US" sz="2200" dirty="0">
              <a:latin typeface="Times New Roman" panose="02020603050405020304" pitchFamily="18" charset="0"/>
              <a:cs typeface="Times New Roman" panose="02020603050405020304" pitchFamily="18" charset="0"/>
            </a:endParaRPr>
          </a:p>
          <a:p>
            <a:pPr lvl="2"/>
            <a:r>
              <a:rPr lang="en-US" altLang="en-US" sz="1830" dirty="0">
                <a:latin typeface="Times New Roman" panose="02020603050405020304" pitchFamily="18" charset="0"/>
                <a:cs typeface="Times New Roman" panose="02020603050405020304" pitchFamily="18" charset="0"/>
                <a:sym typeface="+mn-ea"/>
              </a:rPr>
              <a:t>SQL dialects</a:t>
            </a:r>
          </a:p>
          <a:p>
            <a:pPr lvl="2"/>
            <a:r>
              <a:rPr lang="en-US" altLang="en-US" sz="1830" dirty="0">
                <a:latin typeface="Times New Roman" panose="02020603050405020304" pitchFamily="18" charset="0"/>
                <a:cs typeface="Times New Roman" panose="02020603050405020304" pitchFamily="18" charset="0"/>
                <a:sym typeface="+mn-ea"/>
              </a:rPr>
              <a:t>Arbitrary operations</a:t>
            </a:r>
          </a:p>
          <a:p>
            <a:pPr marL="457200" lvl="1" indent="0">
              <a:buNone/>
            </a:pPr>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10</a:t>
            </a:fld>
            <a:endParaRPr lang="zh-TW" altLang="en-US"/>
          </a:p>
        </p:txBody>
      </p:sp>
      <p:pic>
        <p:nvPicPr>
          <p:cNvPr id="9" name="图片 8"/>
          <p:cNvPicPr>
            <a:picLocks noChangeAspect="1"/>
          </p:cNvPicPr>
          <p:nvPr>
            <p:custDataLst>
              <p:tags r:id="rId1"/>
            </p:custDataLst>
          </p:nvPr>
        </p:nvPicPr>
        <p:blipFill>
          <a:blip r:embed="rId4"/>
          <a:stretch>
            <a:fillRect/>
          </a:stretch>
        </p:blipFill>
        <p:spPr>
          <a:xfrm>
            <a:off x="5547360" y="1945640"/>
            <a:ext cx="6513195" cy="368173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sym typeface="+mn-ea"/>
              </a:rPr>
              <a:t>Related Work - Traditional VD (2/6)</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125855"/>
            <a:ext cx="10935335" cy="2752090"/>
          </a:xfrm>
        </p:spPr>
        <p:txBody>
          <a:bodyPr/>
          <a:lstStyle/>
          <a:p>
            <a:r>
              <a:rPr lang="en-US" sz="2400" dirty="0">
                <a:latin typeface="Times New Roman" panose="02020603050405020304" pitchFamily="18" charset="0"/>
                <a:cs typeface="Times New Roman" panose="02020603050405020304" pitchFamily="18" charset="0"/>
                <a:sym typeface="+mn-ea"/>
              </a:rPr>
              <a:t>AnalyticDB-V (Alibaba, 2020)</a:t>
            </a:r>
          </a:p>
          <a:p>
            <a:r>
              <a:rPr lang="en-US" altLang="zh-CN" sz="2400" b="1" dirty="0">
                <a:latin typeface="Times New Roman" panose="02020603050405020304" pitchFamily="18" charset="0"/>
                <a:cs typeface="Times New Roman" panose="02020603050405020304" pitchFamily="18" charset="0"/>
                <a:sym typeface="+mn-ea"/>
              </a:rPr>
              <a:t>PG Vector (PostgreSQL vector database, 2020)</a:t>
            </a:r>
          </a:p>
          <a:p>
            <a:r>
              <a:rPr lang="en-US" sz="2400" dirty="0">
                <a:latin typeface="Times New Roman" panose="02020603050405020304" pitchFamily="18" charset="0"/>
                <a:cs typeface="Times New Roman" panose="02020603050405020304" pitchFamily="18" charset="0"/>
                <a:sym typeface="+mn-ea"/>
              </a:rPr>
              <a:t>Microsoft VBASE (Microsoft, 2022)</a:t>
            </a:r>
          </a:p>
          <a:p>
            <a:endParaRPr lang="en-US" sz="2200" dirty="0">
              <a:latin typeface="Times New Roman" panose="02020603050405020304" pitchFamily="18" charset="0"/>
              <a:cs typeface="Times New Roman" panose="02020603050405020304" pitchFamily="18" charset="0"/>
            </a:endParaRPr>
          </a:p>
          <a:p>
            <a:pPr lvl="2"/>
            <a:r>
              <a:rPr lang="en-US" altLang="en-US" sz="1830" dirty="0">
                <a:latin typeface="Times New Roman" panose="02020603050405020304" pitchFamily="18" charset="0"/>
                <a:cs typeface="Times New Roman" panose="02020603050405020304" pitchFamily="18" charset="0"/>
                <a:sym typeface="+mn-ea"/>
              </a:rPr>
              <a:t>SQL dialects</a:t>
            </a:r>
          </a:p>
          <a:p>
            <a:pPr lvl="2"/>
            <a:r>
              <a:rPr lang="en-US" altLang="en-US" sz="1830" dirty="0">
                <a:latin typeface="Times New Roman" panose="02020603050405020304" pitchFamily="18" charset="0"/>
                <a:cs typeface="Times New Roman" panose="02020603050405020304" pitchFamily="18" charset="0"/>
                <a:sym typeface="+mn-ea"/>
              </a:rPr>
              <a:t>Arbitrary operations</a:t>
            </a:r>
          </a:p>
          <a:p>
            <a:pPr marL="457200" lvl="1" indent="0">
              <a:buNone/>
            </a:pPr>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11</a:t>
            </a:fld>
            <a:endParaRPr lang="zh-TW" altLang="en-US"/>
          </a:p>
        </p:txBody>
      </p:sp>
      <p:pic>
        <p:nvPicPr>
          <p:cNvPr id="6" name="图片 5"/>
          <p:cNvPicPr>
            <a:picLocks noChangeAspect="1"/>
          </p:cNvPicPr>
          <p:nvPr>
            <p:custDataLst>
              <p:tags r:id="rId1"/>
            </p:custDataLst>
          </p:nvPr>
        </p:nvPicPr>
        <p:blipFill>
          <a:blip r:embed="rId4"/>
          <a:stretch>
            <a:fillRect/>
          </a:stretch>
        </p:blipFill>
        <p:spPr>
          <a:xfrm>
            <a:off x="2125980" y="3877945"/>
            <a:ext cx="8115300" cy="692150"/>
          </a:xfrm>
          <a:prstGeom prst="rect">
            <a:avLst/>
          </a:prstGeom>
        </p:spPr>
      </p:pic>
      <p:sp>
        <p:nvSpPr>
          <p:cNvPr id="8" name="文本框 7"/>
          <p:cNvSpPr txBox="1"/>
          <p:nvPr/>
        </p:nvSpPr>
        <p:spPr>
          <a:xfrm>
            <a:off x="4643120" y="4887278"/>
            <a:ext cx="3903980" cy="368300"/>
          </a:xfrm>
          <a:prstGeom prst="rect">
            <a:avLst/>
          </a:prstGeom>
          <a:noFill/>
        </p:spPr>
        <p:txBody>
          <a:bodyPr wrap="none" rtlCol="0" anchor="ctr" anchorCtr="1">
            <a:spAutoFit/>
          </a:bodyPr>
          <a:lstStyle/>
          <a:p>
            <a:r>
              <a:rPr lang="en-US" altLang="zh-CN" dirty="0">
                <a:ea typeface="標楷體" pitchFamily="65" charset="-120"/>
                <a:cs typeface="Calibri" panose="020F0502020204030204" pitchFamily="34" charset="0"/>
              </a:rPr>
              <a:t>Demo of Vector Search In PG Vector</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sym typeface="+mn-ea"/>
              </a:rPr>
              <a:t>Related Work - Traditional VD (3/6)</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125855"/>
            <a:ext cx="10935335" cy="2752090"/>
          </a:xfrm>
        </p:spPr>
        <p:txBody>
          <a:bodyPr/>
          <a:lstStyle/>
          <a:p>
            <a:r>
              <a:rPr lang="en-US" sz="2400" dirty="0">
                <a:latin typeface="Times New Roman" panose="02020603050405020304" pitchFamily="18" charset="0"/>
                <a:cs typeface="Times New Roman" panose="02020603050405020304" pitchFamily="18" charset="0"/>
                <a:sym typeface="+mn-ea"/>
              </a:rPr>
              <a:t>AnalyticDB-V (Alibaba, 2020)</a:t>
            </a:r>
          </a:p>
          <a:p>
            <a:r>
              <a:rPr lang="en-US" altLang="zh-CN" sz="2400" dirty="0">
                <a:latin typeface="Times New Roman" panose="02020603050405020304" pitchFamily="18" charset="0"/>
                <a:cs typeface="Times New Roman" panose="02020603050405020304" pitchFamily="18" charset="0"/>
                <a:sym typeface="+mn-ea"/>
              </a:rPr>
              <a:t>PG Vector (PostgreSQL vector database, 2020)</a:t>
            </a:r>
          </a:p>
          <a:p>
            <a:r>
              <a:rPr lang="en-US" sz="2400" b="1" dirty="0">
                <a:latin typeface="Times New Roman" panose="02020603050405020304" pitchFamily="18" charset="0"/>
                <a:cs typeface="Times New Roman" panose="02020603050405020304" pitchFamily="18" charset="0"/>
                <a:sym typeface="+mn-ea"/>
              </a:rPr>
              <a:t>VBASE (Microsoft, 2022)</a:t>
            </a:r>
          </a:p>
          <a:p>
            <a:endParaRPr lang="en-US" sz="2200" dirty="0">
              <a:latin typeface="Times New Roman" panose="02020603050405020304" pitchFamily="18" charset="0"/>
              <a:cs typeface="Times New Roman" panose="02020603050405020304" pitchFamily="18" charset="0"/>
            </a:endParaRPr>
          </a:p>
          <a:p>
            <a:pPr lvl="2"/>
            <a:r>
              <a:rPr lang="en-US" altLang="en-US" sz="1830" dirty="0">
                <a:latin typeface="Times New Roman" panose="02020603050405020304" pitchFamily="18" charset="0"/>
                <a:cs typeface="Times New Roman" panose="02020603050405020304" pitchFamily="18" charset="0"/>
                <a:sym typeface="+mn-ea"/>
              </a:rPr>
              <a:t>SQL dialects</a:t>
            </a:r>
          </a:p>
          <a:p>
            <a:pPr lvl="2"/>
            <a:r>
              <a:rPr lang="en-US" altLang="en-US" sz="1830" dirty="0">
                <a:latin typeface="Times New Roman" panose="02020603050405020304" pitchFamily="18" charset="0"/>
                <a:cs typeface="Times New Roman" panose="02020603050405020304" pitchFamily="18" charset="0"/>
                <a:sym typeface="+mn-ea"/>
              </a:rPr>
              <a:t>Arbitrary operations</a:t>
            </a:r>
          </a:p>
          <a:p>
            <a:pPr marL="457200" lvl="1" indent="0">
              <a:buNone/>
            </a:pPr>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12</a:t>
            </a:fld>
            <a:endParaRPr lang="zh-TW" altLang="en-US"/>
          </a:p>
        </p:txBody>
      </p:sp>
      <p:sp>
        <p:nvSpPr>
          <p:cNvPr id="8" name="文本框 7"/>
          <p:cNvSpPr txBox="1"/>
          <p:nvPr/>
        </p:nvSpPr>
        <p:spPr>
          <a:xfrm>
            <a:off x="4584700" y="5174298"/>
            <a:ext cx="3967480" cy="368300"/>
          </a:xfrm>
          <a:prstGeom prst="rect">
            <a:avLst/>
          </a:prstGeom>
          <a:noFill/>
        </p:spPr>
        <p:txBody>
          <a:bodyPr wrap="none" rtlCol="0" anchor="ctr" anchorCtr="1">
            <a:spAutoFit/>
          </a:bodyPr>
          <a:lstStyle/>
          <a:p>
            <a:r>
              <a:rPr lang="en-US" altLang="zh-CN" dirty="0">
                <a:ea typeface="標楷體" pitchFamily="65" charset="-120"/>
                <a:cs typeface="Calibri" panose="020F0502020204030204" pitchFamily="34" charset="0"/>
              </a:rPr>
              <a:t>Demo of Vector Search In MSVBASE</a:t>
            </a:r>
          </a:p>
        </p:txBody>
      </p:sp>
      <p:pic>
        <p:nvPicPr>
          <p:cNvPr id="5" name="图片 4"/>
          <p:cNvPicPr>
            <a:picLocks noChangeAspect="1"/>
          </p:cNvPicPr>
          <p:nvPr>
            <p:custDataLst>
              <p:tags r:id="rId1"/>
            </p:custDataLst>
          </p:nvPr>
        </p:nvPicPr>
        <p:blipFill>
          <a:blip r:embed="rId4"/>
          <a:stretch>
            <a:fillRect/>
          </a:stretch>
        </p:blipFill>
        <p:spPr>
          <a:xfrm>
            <a:off x="1949450" y="3845560"/>
            <a:ext cx="8877300" cy="124460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sym typeface="+mn-ea"/>
              </a:rPr>
              <a:t>Related Work – Milvus (4/6)</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125855"/>
            <a:ext cx="10946130" cy="4187190"/>
          </a:xfrm>
        </p:spPr>
        <p:txBody>
          <a:bodyPr/>
          <a:lstStyle/>
          <a:p>
            <a:r>
              <a:rPr lang="en-US" sz="2200" b="1" dirty="0">
                <a:latin typeface="Times New Roman" panose="02020603050405020304" pitchFamily="18" charset="0"/>
                <a:cs typeface="Times New Roman" panose="02020603050405020304" pitchFamily="18" charset="0"/>
              </a:rPr>
              <a:t>Milvus (Zilliz, 2022)</a:t>
            </a:r>
          </a:p>
          <a:p>
            <a:pPr marL="1257300" lvl="2" indent="-342900">
              <a:buFont typeface="Arial" panose="020B0604020202020204" pitchFamily="34" charset="0"/>
              <a:buChar char="•"/>
            </a:pPr>
            <a:endParaRPr lang="en-US" altLang="en-US" sz="1520" dirty="0">
              <a:latin typeface="Times New Roman" panose="02020603050405020304" pitchFamily="18" charset="0"/>
              <a:cs typeface="Times New Roman" panose="02020603050405020304" pitchFamily="18" charset="0"/>
              <a:sym typeface="+mn-ea"/>
            </a:endParaRPr>
          </a:p>
          <a:p>
            <a:pPr marL="1257300" lvl="2" indent="-342900">
              <a:buFont typeface="Arial" panose="020B0604020202020204" pitchFamily="34" charset="0"/>
              <a:buChar char="•"/>
            </a:pPr>
            <a:r>
              <a:rPr lang="en-US" altLang="en-US" sz="1520" dirty="0">
                <a:latin typeface="Times New Roman" panose="02020603050405020304" pitchFamily="18" charset="0"/>
                <a:cs typeface="Times New Roman" panose="02020603050405020304" pitchFamily="18" charset="0"/>
                <a:sym typeface="+mn-ea"/>
              </a:rPr>
              <a:t>Fully combination with traditional DB</a:t>
            </a: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r>
              <a:rPr lang="en-US" altLang="en-US" sz="1520" dirty="0">
                <a:latin typeface="Times New Roman" panose="02020603050405020304" pitchFamily="18" charset="0"/>
                <a:cs typeface="Times New Roman" panose="02020603050405020304" pitchFamily="18" charset="0"/>
                <a:sym typeface="+mn-ea"/>
              </a:rPr>
              <a:t>Arbitrary operations</a:t>
            </a: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r>
              <a:rPr lang="en-US" altLang="en-US" sz="1520" dirty="0">
                <a:latin typeface="Times New Roman" panose="02020603050405020304" pitchFamily="18" charset="0"/>
                <a:cs typeface="Times New Roman" panose="02020603050405020304" pitchFamily="18" charset="0"/>
                <a:sym typeface="+mn-ea"/>
              </a:rPr>
              <a:t>GPU supportance</a:t>
            </a:r>
          </a:p>
          <a:p>
            <a:pPr marL="1257300" lvl="2" indent="-342900">
              <a:buFont typeface="Arial" panose="020B0604020202020204" pitchFamily="34" charset="0"/>
              <a:buChar char="•"/>
            </a:pPr>
            <a:r>
              <a:rPr lang="en-US" altLang="en-US" sz="1520" dirty="0">
                <a:latin typeface="Times New Roman" panose="02020603050405020304" pitchFamily="18" charset="0"/>
                <a:cs typeface="Times New Roman" panose="02020603050405020304" pitchFamily="18" charset="0"/>
                <a:sym typeface="+mn-ea"/>
              </a:rPr>
              <a:t>Distributed database</a:t>
            </a: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r>
              <a:rPr lang="en-US" altLang="en-US" sz="1520" dirty="0">
                <a:latin typeface="Times New Roman" panose="02020603050405020304" pitchFamily="18" charset="0"/>
                <a:ea typeface="標楷體" pitchFamily="65" charset="-120"/>
                <a:cs typeface="Times New Roman" panose="02020603050405020304" pitchFamily="18" charset="0"/>
                <a:sym typeface="+mn-ea"/>
              </a:rPr>
              <a:t>Scalibility</a:t>
            </a: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13</a:t>
            </a:fld>
            <a:endParaRPr lang="zh-TW" altLang="en-US"/>
          </a:p>
        </p:txBody>
      </p:sp>
      <p:pic>
        <p:nvPicPr>
          <p:cNvPr id="5" name="图片 4"/>
          <p:cNvPicPr>
            <a:picLocks noChangeAspect="1"/>
          </p:cNvPicPr>
          <p:nvPr/>
        </p:nvPicPr>
        <p:blipFill>
          <a:blip r:embed="rId3"/>
          <a:stretch>
            <a:fillRect/>
          </a:stretch>
        </p:blipFill>
        <p:spPr>
          <a:xfrm>
            <a:off x="5213985" y="1568450"/>
            <a:ext cx="5808980" cy="404749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sym typeface="+mn-ea"/>
              </a:rPr>
              <a:t>Related Work – Milvus (5/6)</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125855"/>
            <a:ext cx="10946130" cy="4187190"/>
          </a:xfrm>
        </p:spPr>
        <p:txBody>
          <a:bodyPr/>
          <a:lstStyle/>
          <a:p>
            <a:r>
              <a:rPr lang="en-US" sz="2200" b="1" dirty="0">
                <a:latin typeface="Times New Roman" panose="02020603050405020304" pitchFamily="18" charset="0"/>
                <a:cs typeface="Times New Roman" panose="02020603050405020304" pitchFamily="18" charset="0"/>
              </a:rPr>
              <a:t>Milvus (Zilliz, 2022)</a:t>
            </a:r>
          </a:p>
          <a:p>
            <a:pPr marL="1257300" lvl="2" indent="-342900">
              <a:buFont typeface="Arial" panose="020B0604020202020204" pitchFamily="34" charset="0"/>
              <a:buChar char="•"/>
            </a:pPr>
            <a:endParaRPr lang="en-US" altLang="en-US" sz="1520" dirty="0">
              <a:latin typeface="Times New Roman" panose="02020603050405020304" pitchFamily="18" charset="0"/>
              <a:cs typeface="Times New Roman" panose="02020603050405020304" pitchFamily="18" charset="0"/>
              <a:sym typeface="+mn-ea"/>
            </a:endParaRPr>
          </a:p>
          <a:p>
            <a:pPr marL="1257300" lvl="2" indent="-342900">
              <a:buFont typeface="Arial" panose="020B0604020202020204" pitchFamily="34" charset="0"/>
              <a:buChar char="•"/>
            </a:pPr>
            <a:r>
              <a:rPr lang="en-US" altLang="en-US" sz="1520" dirty="0">
                <a:latin typeface="Times New Roman" panose="02020603050405020304" pitchFamily="18" charset="0"/>
                <a:cs typeface="Times New Roman" panose="02020603050405020304" pitchFamily="18" charset="0"/>
                <a:sym typeface="+mn-ea"/>
              </a:rPr>
              <a:t>Fully combination with traditional DB</a:t>
            </a: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r>
              <a:rPr lang="en-US" altLang="en-US" sz="1520" dirty="0">
                <a:latin typeface="Times New Roman" panose="02020603050405020304" pitchFamily="18" charset="0"/>
                <a:cs typeface="Times New Roman" panose="02020603050405020304" pitchFamily="18" charset="0"/>
                <a:sym typeface="+mn-ea"/>
              </a:rPr>
              <a:t>Arbitrary operations</a:t>
            </a: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r>
              <a:rPr lang="en-US" altLang="en-US" sz="1520" dirty="0">
                <a:latin typeface="Times New Roman" panose="02020603050405020304" pitchFamily="18" charset="0"/>
                <a:cs typeface="Times New Roman" panose="02020603050405020304" pitchFamily="18" charset="0"/>
                <a:sym typeface="+mn-ea"/>
              </a:rPr>
              <a:t>GPU supportance</a:t>
            </a:r>
          </a:p>
          <a:p>
            <a:pPr marL="1257300" lvl="2" indent="-342900">
              <a:buFont typeface="Arial" panose="020B0604020202020204" pitchFamily="34" charset="0"/>
              <a:buChar char="•"/>
            </a:pPr>
            <a:r>
              <a:rPr lang="en-US" altLang="en-US" sz="1520" dirty="0">
                <a:latin typeface="Times New Roman" panose="02020603050405020304" pitchFamily="18" charset="0"/>
                <a:ea typeface="標楷體" pitchFamily="65" charset="-120"/>
                <a:cs typeface="Times New Roman" panose="02020603050405020304" pitchFamily="18" charset="0"/>
                <a:sym typeface="+mn-ea"/>
              </a:rPr>
              <a:t>Distributed database</a:t>
            </a:r>
          </a:p>
          <a:p>
            <a:pPr marL="1257300" lvl="2" indent="-342900">
              <a:buFont typeface="Arial" panose="020B0604020202020204" pitchFamily="34" charset="0"/>
              <a:buChar char="•"/>
            </a:pPr>
            <a:r>
              <a:rPr lang="en-US" altLang="en-US" sz="1520" dirty="0">
                <a:latin typeface="Times New Roman" panose="02020603050405020304" pitchFamily="18" charset="0"/>
                <a:ea typeface="標楷體" pitchFamily="65" charset="-120"/>
                <a:cs typeface="Times New Roman" panose="02020603050405020304" pitchFamily="18" charset="0"/>
                <a:sym typeface="+mn-ea"/>
              </a:rPr>
              <a:t>Scalibility for billion scale data</a:t>
            </a: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14</a:t>
            </a:fld>
            <a:endParaRPr lang="zh-TW" altLang="en-US"/>
          </a:p>
        </p:txBody>
      </p:sp>
      <p:pic>
        <p:nvPicPr>
          <p:cNvPr id="7" name="图片 6"/>
          <p:cNvPicPr>
            <a:picLocks noChangeAspect="1"/>
          </p:cNvPicPr>
          <p:nvPr/>
        </p:nvPicPr>
        <p:blipFill>
          <a:blip r:embed="rId3"/>
          <a:stretch>
            <a:fillRect/>
          </a:stretch>
        </p:blipFill>
        <p:spPr>
          <a:xfrm>
            <a:off x="1088390" y="3945890"/>
            <a:ext cx="9620250" cy="194310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sym typeface="+mn-ea"/>
              </a:rPr>
              <a:t>Related Work – </a:t>
            </a:r>
            <a:r>
              <a:rPr lang="en-US" altLang="zh-CN" dirty="0" err="1">
                <a:latin typeface="Times New Roman" panose="02020603050405020304" pitchFamily="18" charset="0"/>
                <a:cs typeface="Times New Roman" panose="02020603050405020304" pitchFamily="18" charset="0"/>
                <a:sym typeface="+mn-ea"/>
              </a:rPr>
              <a:t>DiskANN</a:t>
            </a:r>
            <a:r>
              <a:rPr lang="en-US" altLang="zh-CN" dirty="0">
                <a:latin typeface="Times New Roman" panose="02020603050405020304" pitchFamily="18" charset="0"/>
                <a:cs typeface="Times New Roman" panose="02020603050405020304" pitchFamily="18" charset="0"/>
                <a:sym typeface="+mn-ea"/>
              </a:rPr>
              <a:t> (6/6)</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125855"/>
            <a:ext cx="10946130" cy="4187190"/>
          </a:xfrm>
        </p:spPr>
        <p:txBody>
          <a:bodyPr/>
          <a:lstStyle/>
          <a:p>
            <a:r>
              <a:rPr lang="en-US" sz="2200" b="1" dirty="0">
                <a:latin typeface="Times New Roman" panose="02020603050405020304" pitchFamily="18" charset="0"/>
                <a:cs typeface="Times New Roman" panose="02020603050405020304" pitchFamily="18" charset="0"/>
              </a:rPr>
              <a:t>DiskANN (Microsoft, 2019)</a:t>
            </a: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r>
              <a:rPr lang="en-US" altLang="en-US" sz="1520" dirty="0">
                <a:latin typeface="Times New Roman" panose="02020603050405020304" pitchFamily="18" charset="0"/>
                <a:ea typeface="標楷體" pitchFamily="65" charset="-120"/>
                <a:cs typeface="Times New Roman" panose="02020603050405020304" pitchFamily="18" charset="0"/>
                <a:sym typeface="+mn-ea"/>
              </a:rPr>
              <a:t>Vamana graph</a:t>
            </a:r>
          </a:p>
          <a:p>
            <a:pPr marL="1257300" lvl="2" indent="-342900">
              <a:buFont typeface="Arial" panose="020B0604020202020204" pitchFamily="34" charset="0"/>
              <a:buChar char="•"/>
            </a:pPr>
            <a:r>
              <a:rPr lang="en-US" altLang="en-US" sz="1520" dirty="0">
                <a:latin typeface="Times New Roman" panose="02020603050405020304" pitchFamily="18" charset="0"/>
                <a:ea typeface="標楷體" pitchFamily="65" charset="-120"/>
                <a:cs typeface="Times New Roman" panose="02020603050405020304" pitchFamily="18" charset="0"/>
                <a:sym typeface="+mn-ea"/>
              </a:rPr>
              <a:t>Disk index</a:t>
            </a:r>
          </a:p>
          <a:p>
            <a:pPr marL="1257300" lvl="2" indent="-342900">
              <a:buFont typeface="Arial" panose="020B0604020202020204" pitchFamily="34" charset="0"/>
              <a:buChar char="•"/>
            </a:pPr>
            <a:r>
              <a:rPr lang="en-US" altLang="en-US" sz="1520" dirty="0">
                <a:latin typeface="Times New Roman" panose="02020603050405020304" pitchFamily="18" charset="0"/>
                <a:ea typeface="標楷體" pitchFamily="65" charset="-120"/>
                <a:cs typeface="Times New Roman" panose="02020603050405020304" pitchFamily="18" charset="0"/>
                <a:sym typeface="+mn-ea"/>
              </a:rPr>
              <a:t>Fast retrival</a:t>
            </a:r>
          </a:p>
          <a:p>
            <a:pPr marL="1257300" lvl="2" indent="-342900">
              <a:buFont typeface="Arial" panose="020B0604020202020204" pitchFamily="34" charset="0"/>
              <a:buChar char="•"/>
            </a:pPr>
            <a:r>
              <a:rPr lang="en-US" altLang="en-US" sz="1520" dirty="0">
                <a:latin typeface="Times New Roman" panose="02020603050405020304" pitchFamily="18" charset="0"/>
                <a:ea typeface="標楷體" pitchFamily="65" charset="-120"/>
                <a:cs typeface="Times New Roman" panose="02020603050405020304" pitchFamily="18" charset="0"/>
                <a:sym typeface="+mn-ea"/>
              </a:rPr>
              <a:t>High recall</a:t>
            </a:r>
          </a:p>
          <a:p>
            <a:pPr marL="1257300" lvl="2" indent="-342900">
              <a:buFont typeface="Arial" panose="020B0604020202020204" pitchFamily="34" charset="0"/>
              <a:buChar char="•"/>
            </a:pPr>
            <a:r>
              <a:rPr lang="en-US" altLang="en-US" sz="1520" dirty="0">
                <a:latin typeface="Times New Roman" panose="02020603050405020304" pitchFamily="18" charset="0"/>
                <a:ea typeface="標楷體" pitchFamily="65" charset="-120"/>
                <a:cs typeface="Times New Roman" panose="02020603050405020304" pitchFamily="18" charset="0"/>
                <a:sym typeface="+mn-ea"/>
              </a:rPr>
              <a:t>Althorithmic optimization</a:t>
            </a: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15</a:t>
            </a:fld>
            <a:endParaRPr lang="zh-TW" altLang="en-US"/>
          </a:p>
        </p:txBody>
      </p:sp>
      <p:pic>
        <p:nvPicPr>
          <p:cNvPr id="116" name="图片 115"/>
          <p:cNvPicPr/>
          <p:nvPr/>
        </p:nvPicPr>
        <p:blipFill>
          <a:blip r:embed="rId3"/>
          <a:stretch>
            <a:fillRect/>
          </a:stretch>
        </p:blipFill>
        <p:spPr>
          <a:xfrm>
            <a:off x="5114290" y="1531620"/>
            <a:ext cx="6175375" cy="4019550"/>
          </a:xfrm>
          <a:prstGeom prst="rect">
            <a:avLst/>
          </a:prstGeom>
          <a:noFill/>
          <a:ln w="9525">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63084" y="5271773"/>
            <a:ext cx="10363200" cy="1362075"/>
          </a:xfrm>
        </p:spPr>
        <p:txBody>
          <a:bodyPr/>
          <a:lstStyle/>
          <a:p>
            <a:r>
              <a:rPr lang="en-US" altLang="zh-TW" dirty="0">
                <a:sym typeface="+mn-ea"/>
              </a:rPr>
              <a:t>Vector database</a:t>
            </a:r>
            <a:endParaRPr lang="zh-TW" altLang="en-US" dirty="0"/>
          </a:p>
        </p:txBody>
      </p:sp>
      <p:sp>
        <p:nvSpPr>
          <p:cNvPr id="5" name="文字版面配置區 4"/>
          <p:cNvSpPr>
            <a:spLocks noGrp="1"/>
          </p:cNvSpPr>
          <p:nvPr>
            <p:ph type="body" idx="1"/>
          </p:nvPr>
        </p:nvSpPr>
        <p:spPr>
          <a:xfrm>
            <a:off x="2246630" y="1724025"/>
            <a:ext cx="8134985" cy="3418205"/>
          </a:xfrm>
        </p:spPr>
        <p:txBody>
          <a:bodyPr>
            <a:normAutofit fontScale="62500" lnSpcReduction="20000"/>
          </a:bodyPr>
          <a:lstStyle/>
          <a:p>
            <a:r>
              <a:rPr lang="en-US" altLang="zh-CN" sz="4000" dirty="0">
                <a:latin typeface="Times New Roman" panose="02020603050405020304" pitchFamily="18" charset="0"/>
                <a:cs typeface="Times New Roman" panose="02020603050405020304" pitchFamily="18" charset="0"/>
              </a:rPr>
              <a:t>Introduction</a:t>
            </a:r>
            <a:endParaRPr lang="en-US" altLang="zh-TW" sz="4000" dirty="0">
              <a:latin typeface="Times New Roman" panose="02020603050405020304" pitchFamily="18" charset="0"/>
              <a:cs typeface="Times New Roman" panose="02020603050405020304" pitchFamily="18" charset="0"/>
            </a:endParaRPr>
          </a:p>
          <a:p>
            <a:r>
              <a:rPr lang="en-US" altLang="zh-CN" sz="4000" dirty="0">
                <a:solidFill>
                  <a:schemeClr val="tx1"/>
                </a:solidFill>
                <a:latin typeface="Times New Roman" panose="02020603050405020304" pitchFamily="18" charset="0"/>
                <a:cs typeface="Times New Roman" panose="02020603050405020304" pitchFamily="18" charset="0"/>
              </a:rPr>
              <a:t>Related</a:t>
            </a:r>
            <a:r>
              <a:rPr lang="zh-CN" altLang="en-US" sz="4000" dirty="0">
                <a:solidFill>
                  <a:schemeClr val="tx1"/>
                </a:solidFill>
                <a:latin typeface="Times New Roman" panose="02020603050405020304" pitchFamily="18" charset="0"/>
                <a:cs typeface="Times New Roman" panose="02020603050405020304" pitchFamily="18" charset="0"/>
              </a:rPr>
              <a:t> </a:t>
            </a:r>
            <a:r>
              <a:rPr lang="en-US" altLang="zh-CN" sz="4000" dirty="0">
                <a:solidFill>
                  <a:schemeClr val="tx1"/>
                </a:solidFill>
                <a:latin typeface="Times New Roman" panose="02020603050405020304" pitchFamily="18" charset="0"/>
                <a:cs typeface="Times New Roman" panose="02020603050405020304" pitchFamily="18" charset="0"/>
              </a:rPr>
              <a:t>Work</a:t>
            </a:r>
          </a:p>
          <a:p>
            <a:r>
              <a:rPr lang="en-US" altLang="zh-CN" sz="4000" dirty="0">
                <a:solidFill>
                  <a:srgbClr val="FF0000"/>
                </a:solidFill>
                <a:latin typeface="Times New Roman" panose="02020603050405020304" pitchFamily="18" charset="0"/>
                <a:cs typeface="Times New Roman" panose="02020603050405020304" pitchFamily="18" charset="0"/>
              </a:rPr>
              <a:t>Proposed Methods (31 pages)</a:t>
            </a:r>
          </a:p>
          <a:p>
            <a:pPr indent="457200"/>
            <a:r>
              <a:rPr lang="en-US" altLang="zh-CN" sz="4000" dirty="0">
                <a:solidFill>
                  <a:srgbClr val="FF0000"/>
                </a:solidFill>
                <a:latin typeface="Times New Roman" panose="02020603050405020304" pitchFamily="18" charset="0"/>
                <a:cs typeface="Times New Roman" panose="02020603050405020304" pitchFamily="18" charset="0"/>
              </a:rPr>
              <a:t>Algorithm (18 pages)</a:t>
            </a:r>
          </a:p>
          <a:p>
            <a:pPr indent="457200" algn="l"/>
            <a:r>
              <a:rPr lang="en-US" altLang="zh-CN" sz="4000" dirty="0">
                <a:solidFill>
                  <a:schemeClr val="tx1"/>
                </a:solidFill>
                <a:latin typeface="Times New Roman" panose="02020603050405020304" pitchFamily="18" charset="0"/>
                <a:cs typeface="Times New Roman" panose="02020603050405020304" pitchFamily="18" charset="0"/>
              </a:rPr>
              <a:t>System (5 pages)</a:t>
            </a:r>
          </a:p>
          <a:p>
            <a:pPr indent="457200" algn="l"/>
            <a:r>
              <a:rPr lang="en-US" altLang="zh-CN" sz="4000" dirty="0">
                <a:solidFill>
                  <a:schemeClr val="tx1"/>
                </a:solidFill>
                <a:latin typeface="Times New Roman" panose="02020603050405020304" pitchFamily="18" charset="0"/>
                <a:cs typeface="Times New Roman" panose="02020603050405020304" pitchFamily="18" charset="0"/>
              </a:rPr>
              <a:t>Experiments (4 pages)</a:t>
            </a:r>
          </a:p>
          <a:p>
            <a:pPr indent="457200" algn="l"/>
            <a:r>
              <a:rPr lang="en-US" altLang="zh-CN" sz="4000" dirty="0">
                <a:latin typeface="Times New Roman" panose="02020603050405020304" pitchFamily="18" charset="0"/>
                <a:cs typeface="Times New Roman" panose="02020603050405020304" pitchFamily="18" charset="0"/>
                <a:sym typeface="+mn-ea"/>
              </a:rPr>
              <a:t>Future </a:t>
            </a:r>
            <a:r>
              <a:rPr lang="en-US" altLang="zh-CN" sz="4000" dirty="0">
                <a:latin typeface="Times New Roman" panose="02020603050405020304" pitchFamily="18" charset="0"/>
                <a:cs typeface="Times New Roman" panose="02020603050405020304" pitchFamily="18" charset="0"/>
              </a:rPr>
              <a:t>(4 pages)</a:t>
            </a:r>
          </a:p>
          <a:p>
            <a:r>
              <a:rPr lang="en-US" altLang="zh-CN" sz="4000" dirty="0">
                <a:latin typeface="Times New Roman" panose="02020603050405020304" pitchFamily="18" charset="0"/>
                <a:cs typeface="Times New Roman" panose="02020603050405020304" pitchFamily="18" charset="0"/>
              </a:rPr>
              <a:t>Conclusions</a:t>
            </a:r>
          </a:p>
        </p:txBody>
      </p:sp>
      <p:sp>
        <p:nvSpPr>
          <p:cNvPr id="2"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16</a:t>
            </a:fld>
            <a:endParaRPr lang="zh-TW"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(1 of 18)</a:t>
            </a:r>
          </a:p>
        </p:txBody>
      </p:sp>
      <p:sp>
        <p:nvSpPr>
          <p:cNvPr id="3" name="Content Placeholder 2"/>
          <p:cNvSpPr>
            <a:spLocks noGrp="1"/>
          </p:cNvSpPr>
          <p:nvPr>
            <p:ph idx="1"/>
          </p:nvPr>
        </p:nvSpPr>
        <p:spPr>
          <a:xfrm>
            <a:off x="207010" y="1293495"/>
            <a:ext cx="4939030" cy="4587875"/>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Proposed System/Algorithm:</a:t>
            </a:r>
          </a:p>
          <a:p>
            <a:pPr marL="1257300" lvl="2" indent="-342900">
              <a:buFont typeface="Arial" panose="020B0604020202020204" pitchFamily="34" charset="0"/>
              <a:buChar char="•"/>
            </a:pPr>
            <a:endParaRPr lang="en-US" altLang="en-US" sz="2200" b="1" dirty="0">
              <a:latin typeface="Times New Roman" panose="02020603050405020304" pitchFamily="18" charset="0"/>
              <a:ea typeface="標楷體" pitchFamily="65" charset="-120"/>
              <a:cs typeface="Times New Roman" panose="02020603050405020304" pitchFamily="18" charset="0"/>
              <a:sym typeface="+mn-ea"/>
            </a:endParaRP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DiskANN</a:t>
            </a:r>
          </a:p>
          <a:p>
            <a:pPr marL="2171700" lvl="4" indent="-342900">
              <a:buFont typeface="Arial" panose="020B0604020202020204" pitchFamily="34" charset="0"/>
              <a:buChar char="•"/>
            </a:pPr>
            <a:r>
              <a:rPr lang="en-US" sz="1000" dirty="0">
                <a:solidFill>
                  <a:schemeClr val="bg1">
                    <a:lumMod val="50000"/>
                  </a:schemeClr>
                </a:solidFill>
                <a:latin typeface="Times New Roman" panose="02020603050405020304" pitchFamily="18" charset="0"/>
                <a:cs typeface="Times New Roman" panose="02020603050405020304" pitchFamily="18" charset="0"/>
              </a:rPr>
              <a:t>Jayaram Subramanya, Suhas, et al. "Diskann: Fast accurate billion-point nearest neighbor search on a single node." Advances in Neural Information Processing Systems 32 (2019).</a:t>
            </a:r>
          </a:p>
          <a:p>
            <a:pPr marL="2171700" lvl="4" indent="-342900">
              <a:buFont typeface="Arial" panose="020B0604020202020204" pitchFamily="34" charset="0"/>
              <a:buChar char="•"/>
            </a:pPr>
            <a:r>
              <a:rPr lang="en-US" sz="1000" dirty="0">
                <a:solidFill>
                  <a:schemeClr val="bg1">
                    <a:lumMod val="50000"/>
                  </a:schemeClr>
                </a:solidFill>
                <a:latin typeface="Times New Roman" panose="02020603050405020304" pitchFamily="18" charset="0"/>
                <a:cs typeface="Times New Roman" panose="02020603050405020304" pitchFamily="18" charset="0"/>
              </a:rPr>
              <a:t>Gollapudi, Siddharth, et al. "Filtered-diskann: Graph algorithms for approximate nearest neighbor search with filters." Proceedings of the ACM Web Conference 2023. 2023.</a:t>
            </a:r>
          </a:p>
          <a:p>
            <a:pPr marL="2171700" lvl="4" indent="-342900">
              <a:buFont typeface="Arial" panose="020B0604020202020204" pitchFamily="34" charset="0"/>
              <a:buChar char="•"/>
            </a:pPr>
            <a:endParaRPr lang="en-US" sz="1000" dirty="0">
              <a:solidFill>
                <a:schemeClr val="bg1">
                  <a:lumMod val="50000"/>
                </a:schemeClr>
              </a:solidFill>
              <a:latin typeface="Times New Roman" panose="02020603050405020304" pitchFamily="18" charset="0"/>
              <a:cs typeface="Times New Roman" panose="02020603050405020304" pitchFamily="18" charset="0"/>
            </a:endParaRP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Faiss</a:t>
            </a: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2171700" lvl="4" indent="-342900">
              <a:buFont typeface="Arial" panose="020B0604020202020204" pitchFamily="34" charset="0"/>
              <a:buChar char="•"/>
            </a:pPr>
            <a:r>
              <a:rPr lang="en-US" sz="1000" dirty="0">
                <a:solidFill>
                  <a:schemeClr val="bg1">
                    <a:lumMod val="50000"/>
                  </a:schemeClr>
                </a:solidFill>
                <a:latin typeface="Times New Roman" panose="02020603050405020304" pitchFamily="18" charset="0"/>
                <a:ea typeface="標楷體" pitchFamily="65" charset="-120"/>
                <a:cs typeface="Times New Roman" panose="02020603050405020304" pitchFamily="18" charset="0"/>
                <a:sym typeface="+mn-ea"/>
              </a:rPr>
              <a:t>Douze, Matthijs, et al. "The faiss library." arXiv preprint arXiv:2401.08281 (2024).</a:t>
            </a: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17</a:t>
            </a:fld>
            <a:endParaRPr lang="zh-TW" altLang="en-US"/>
          </a:p>
        </p:txBody>
      </p:sp>
      <p:sp>
        <p:nvSpPr>
          <p:cNvPr id="5" name="文本框 4"/>
          <p:cNvSpPr txBox="1"/>
          <p:nvPr>
            <p:custDataLst>
              <p:tags r:id="rId1"/>
            </p:custDataLst>
          </p:nvPr>
        </p:nvSpPr>
        <p:spPr>
          <a:xfrm>
            <a:off x="4584065" y="4827270"/>
            <a:ext cx="6448425" cy="739775"/>
          </a:xfrm>
          <a:prstGeom prst="rect">
            <a:avLst/>
          </a:prstGeom>
          <a:noFill/>
        </p:spPr>
        <p:txBody>
          <a:bodyPr wrap="square" rtlCol="0">
            <a:noAutofit/>
          </a:bodyPr>
          <a:lstStyle/>
          <a:p>
            <a:r>
              <a:rPr lang="en-US" altLang="zh-CN"/>
              <a:t>   </a:t>
            </a:r>
          </a:p>
        </p:txBody>
      </p:sp>
      <p:pic>
        <p:nvPicPr>
          <p:cNvPr id="125" name="图片 124"/>
          <p:cNvPicPr/>
          <p:nvPr/>
        </p:nvPicPr>
        <p:blipFill>
          <a:blip r:embed="rId4"/>
          <a:stretch>
            <a:fillRect/>
          </a:stretch>
        </p:blipFill>
        <p:spPr>
          <a:xfrm>
            <a:off x="6814185" y="1367790"/>
            <a:ext cx="4386580" cy="2150110"/>
          </a:xfrm>
          <a:prstGeom prst="rect">
            <a:avLst/>
          </a:prstGeom>
          <a:noFill/>
          <a:ln w="9525">
            <a:noFill/>
          </a:ln>
        </p:spPr>
      </p:pic>
      <p:pic>
        <p:nvPicPr>
          <p:cNvPr id="126" name="图片 125"/>
          <p:cNvPicPr/>
          <p:nvPr/>
        </p:nvPicPr>
        <p:blipFill>
          <a:blip r:embed="rId5"/>
          <a:stretch>
            <a:fillRect/>
          </a:stretch>
        </p:blipFill>
        <p:spPr>
          <a:xfrm>
            <a:off x="6813550" y="3595370"/>
            <a:ext cx="4387215" cy="2193290"/>
          </a:xfrm>
          <a:prstGeom prst="rect">
            <a:avLst/>
          </a:prstGeom>
          <a:noFill/>
          <a:ln w="9525">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(2 of 18)</a:t>
            </a:r>
          </a:p>
        </p:txBody>
      </p:sp>
      <p:sp>
        <p:nvSpPr>
          <p:cNvPr id="3" name="Content Placeholder 2"/>
          <p:cNvSpPr>
            <a:spLocks noGrp="1"/>
          </p:cNvSpPr>
          <p:nvPr>
            <p:ph idx="1"/>
          </p:nvPr>
        </p:nvSpPr>
        <p:spPr>
          <a:xfrm>
            <a:off x="2695575" y="2343150"/>
            <a:ext cx="6496685" cy="350520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Sequence:</a:t>
            </a:r>
          </a:p>
          <a:p>
            <a:pPr marL="1257300" lvl="2" indent="-342900">
              <a:buFont typeface="Arial" panose="020B0604020202020204" pitchFamily="34" charset="0"/>
              <a:buChar char="•"/>
            </a:pPr>
            <a:endParaRPr lang="en-US" altLang="en-US" sz="2200" b="1" dirty="0">
              <a:latin typeface="Times New Roman" panose="02020603050405020304" pitchFamily="18" charset="0"/>
              <a:ea typeface="標楷體" pitchFamily="65" charset="-120"/>
              <a:cs typeface="Times New Roman" panose="02020603050405020304" pitchFamily="18" charset="0"/>
              <a:sym typeface="+mn-ea"/>
            </a:endParaRP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HNSW (Classic, implenmented by Faiss)</a:t>
            </a:r>
            <a:endParaRPr lang="en-US" sz="1000" dirty="0">
              <a:solidFill>
                <a:schemeClr val="bg1">
                  <a:lumMod val="50000"/>
                </a:schemeClr>
              </a:solidFill>
              <a:latin typeface="Times New Roman" panose="02020603050405020304" pitchFamily="18" charset="0"/>
              <a:cs typeface="Times New Roman" panose="02020603050405020304" pitchFamily="18" charset="0"/>
            </a:endParaRP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Vamana Graph (DiskANN)</a:t>
            </a: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Product Quantization (Faiss)</a:t>
            </a: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Inverted File (Faiss)</a:t>
            </a:r>
          </a:p>
          <a:p>
            <a:pPr marL="1714500" lvl="3"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1828800" lvl="4" indent="0">
              <a:buFont typeface="Arial" panose="020B0604020202020204" pitchFamily="34" charset="0"/>
              <a:buNone/>
            </a:pPr>
            <a:endParaRPr lang="en-US" sz="1000" dirty="0">
              <a:solidFill>
                <a:schemeClr val="bg1">
                  <a:lumMod val="50000"/>
                </a:schemeClr>
              </a:solidFill>
              <a:latin typeface="Times New Roman" panose="02020603050405020304" pitchFamily="18" charset="0"/>
              <a:ea typeface="標楷體" pitchFamily="65" charset="-120"/>
              <a:cs typeface="Times New Roman" panose="02020603050405020304" pitchFamily="18" charset="0"/>
              <a:sym typeface="+mn-ea"/>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18</a:t>
            </a:fld>
            <a:endParaRPr lang="zh-TW"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(3 of 18)</a:t>
            </a:r>
          </a:p>
        </p:txBody>
      </p:sp>
      <p:sp>
        <p:nvSpPr>
          <p:cNvPr id="3" name="Content Placeholder 2"/>
          <p:cNvSpPr>
            <a:spLocks noGrp="1"/>
          </p:cNvSpPr>
          <p:nvPr>
            <p:ph idx="1"/>
          </p:nvPr>
        </p:nvSpPr>
        <p:spPr>
          <a:xfrm>
            <a:off x="314325" y="1417955"/>
            <a:ext cx="4939030" cy="4587875"/>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HNSW (</a:t>
            </a:r>
            <a:r>
              <a:rPr lang="en-US" sz="2200" b="1" dirty="0">
                <a:latin typeface="Times New Roman" panose="02020603050405020304" pitchFamily="18" charset="0"/>
                <a:cs typeface="Times New Roman" panose="02020603050405020304" pitchFamily="18" charset="0"/>
                <a:sym typeface="+mn-ea"/>
              </a:rPr>
              <a:t>Hierarchical Navigable Small Worlds</a:t>
            </a:r>
            <a:r>
              <a:rPr lang="en-US" sz="2200" b="1" dirty="0">
                <a:latin typeface="Times New Roman" panose="02020603050405020304" pitchFamily="18" charset="0"/>
                <a:cs typeface="Times New Roman" panose="02020603050405020304" pitchFamily="18" charset="0"/>
              </a:rPr>
              <a:t>)</a:t>
            </a:r>
          </a:p>
          <a:p>
            <a:pPr marL="1257300" lvl="2" indent="-342900">
              <a:buFont typeface="Arial" panose="020B0604020202020204" pitchFamily="34" charset="0"/>
              <a:buChar char="•"/>
            </a:pPr>
            <a:endParaRPr lang="en-US" altLang="en-US" sz="2200" b="1" dirty="0">
              <a:latin typeface="Times New Roman" panose="02020603050405020304" pitchFamily="18" charset="0"/>
              <a:ea typeface="標楷體" pitchFamily="65" charset="-120"/>
              <a:cs typeface="Times New Roman" panose="02020603050405020304" pitchFamily="18" charset="0"/>
              <a:sym typeface="+mn-ea"/>
            </a:endParaRP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Query: </a:t>
            </a:r>
            <a:r>
              <a:rPr lang="en-US" sz="1980" dirty="0">
                <a:highlight>
                  <a:srgbClr val="C0C0C0"/>
                </a:highlight>
                <a:latin typeface="Times New Roman" panose="02020603050405020304" pitchFamily="18" charset="0"/>
                <a:cs typeface="Times New Roman" panose="02020603050405020304" pitchFamily="18" charset="0"/>
              </a:rPr>
              <a:t>gray</a:t>
            </a:r>
            <a:r>
              <a:rPr lang="en-US" sz="1980" dirty="0">
                <a:latin typeface="Times New Roman" panose="02020603050405020304" pitchFamily="18" charset="0"/>
                <a:cs typeface="Times New Roman" panose="02020603050405020304" pitchFamily="18" charset="0"/>
              </a:rPr>
              <a:t> point</a:t>
            </a: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Dataset: </a:t>
            </a:r>
            <a:r>
              <a:rPr lang="en-US" sz="1980" dirty="0">
                <a:highlight>
                  <a:srgbClr val="FFFF00"/>
                </a:highlight>
                <a:latin typeface="Times New Roman" panose="02020603050405020304" pitchFamily="18" charset="0"/>
                <a:cs typeface="Times New Roman" panose="02020603050405020304" pitchFamily="18" charset="0"/>
              </a:rPr>
              <a:t>yellow</a:t>
            </a:r>
            <a:r>
              <a:rPr lang="en-US" sz="1980" dirty="0">
                <a:latin typeface="Times New Roman" panose="02020603050405020304" pitchFamily="18" charset="0"/>
                <a:cs typeface="Times New Roman" panose="02020603050405020304" pitchFamily="18" charset="0"/>
              </a:rPr>
              <a:t> point</a:t>
            </a: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19</a:t>
            </a:fld>
            <a:endParaRPr lang="zh-TW" altLang="en-US"/>
          </a:p>
        </p:txBody>
      </p:sp>
      <p:sp>
        <p:nvSpPr>
          <p:cNvPr id="5" name="文本框 4"/>
          <p:cNvSpPr txBox="1"/>
          <p:nvPr>
            <p:custDataLst>
              <p:tags r:id="rId1"/>
            </p:custDataLst>
          </p:nvPr>
        </p:nvSpPr>
        <p:spPr>
          <a:xfrm>
            <a:off x="4584065" y="4827270"/>
            <a:ext cx="6448425" cy="739775"/>
          </a:xfrm>
          <a:prstGeom prst="rect">
            <a:avLst/>
          </a:prstGeom>
          <a:noFill/>
        </p:spPr>
        <p:txBody>
          <a:bodyPr wrap="square" rtlCol="0">
            <a:noAutofit/>
          </a:bodyPr>
          <a:lstStyle/>
          <a:p>
            <a:r>
              <a:rPr lang="en-US" altLang="zh-CN"/>
              <a:t>   </a:t>
            </a:r>
          </a:p>
        </p:txBody>
      </p:sp>
      <p:pic>
        <p:nvPicPr>
          <p:cNvPr id="12" name="图片 11"/>
          <p:cNvPicPr>
            <a:picLocks noChangeAspect="1"/>
          </p:cNvPicPr>
          <p:nvPr>
            <p:custDataLst>
              <p:tags r:id="rId2"/>
            </p:custDataLst>
          </p:nvPr>
        </p:nvPicPr>
        <p:blipFill>
          <a:blip r:embed="rId5"/>
          <a:stretch>
            <a:fillRect/>
          </a:stretch>
        </p:blipFill>
        <p:spPr>
          <a:xfrm>
            <a:off x="5318125" y="1883410"/>
            <a:ext cx="6492875" cy="42164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311275" y="1125220"/>
            <a:ext cx="10365740" cy="4480560"/>
          </a:xfrm>
        </p:spPr>
        <p:txBody>
          <a:bodyPr>
            <a:noAutofit/>
          </a:bodyPr>
          <a:lstStyle/>
          <a:p>
            <a:endParaRPr lang="en-US" altLang="zh-CN" sz="2935" dirty="0">
              <a:latin typeface="Times New Roman" panose="02020603050405020304" pitchFamily="18" charset="0"/>
              <a:cs typeface="Times New Roman" panose="02020603050405020304" pitchFamily="18" charset="0"/>
            </a:endParaRPr>
          </a:p>
          <a:p>
            <a:r>
              <a:rPr lang="en-US" altLang="zh-CN" sz="2935" dirty="0">
                <a:latin typeface="Times New Roman" panose="02020603050405020304" pitchFamily="18" charset="0"/>
                <a:cs typeface="Times New Roman" panose="02020603050405020304" pitchFamily="18" charset="0"/>
              </a:rPr>
              <a:t>Introduction (5 min)</a:t>
            </a:r>
            <a:endParaRPr lang="en-US" altLang="zh-TW" sz="2935" dirty="0">
              <a:latin typeface="Times New Roman" panose="02020603050405020304" pitchFamily="18" charset="0"/>
              <a:cs typeface="Times New Roman" panose="02020603050405020304" pitchFamily="18" charset="0"/>
            </a:endParaRPr>
          </a:p>
          <a:p>
            <a:r>
              <a:rPr lang="en-US" altLang="zh-CN" sz="2935" dirty="0">
                <a:latin typeface="Times New Roman" panose="02020603050405020304" pitchFamily="18" charset="0"/>
                <a:cs typeface="Times New Roman" panose="02020603050405020304" pitchFamily="18" charset="0"/>
              </a:rPr>
              <a:t>Related</a:t>
            </a:r>
            <a:r>
              <a:rPr lang="zh-CN" altLang="en-US" sz="2935" dirty="0">
                <a:latin typeface="Times New Roman" panose="02020603050405020304" pitchFamily="18" charset="0"/>
                <a:cs typeface="Times New Roman" panose="02020603050405020304" pitchFamily="18" charset="0"/>
              </a:rPr>
              <a:t> </a:t>
            </a:r>
            <a:r>
              <a:rPr lang="en-US" altLang="zh-CN" sz="2935" dirty="0">
                <a:latin typeface="Times New Roman" panose="02020603050405020304" pitchFamily="18" charset="0"/>
                <a:cs typeface="Times New Roman" panose="02020603050405020304" pitchFamily="18" charset="0"/>
              </a:rPr>
              <a:t>Work (10 min)</a:t>
            </a:r>
          </a:p>
          <a:p>
            <a:r>
              <a:rPr lang="en-US" altLang="zh-CN" sz="2935" dirty="0">
                <a:latin typeface="Times New Roman" panose="02020603050405020304" pitchFamily="18" charset="0"/>
                <a:cs typeface="Times New Roman" panose="02020603050405020304" pitchFamily="18" charset="0"/>
              </a:rPr>
              <a:t>Proposed Methods (33 min)</a:t>
            </a:r>
          </a:p>
          <a:p>
            <a:pPr lvl="1"/>
            <a:r>
              <a:rPr lang="en-US" altLang="zh-CN" sz="2510" dirty="0">
                <a:latin typeface="Times New Roman" panose="02020603050405020304" pitchFamily="18" charset="0"/>
                <a:cs typeface="Times New Roman" panose="02020603050405020304" pitchFamily="18" charset="0"/>
              </a:rPr>
              <a:t>A</a:t>
            </a:r>
            <a:r>
              <a:rPr lang="en-US" altLang="zh-CN" sz="2510" dirty="0">
                <a:latin typeface="Times New Roman" panose="02020603050405020304" pitchFamily="18" charset="0"/>
                <a:cs typeface="Times New Roman" panose="02020603050405020304" pitchFamily="18" charset="0"/>
                <a:sym typeface="+mn-ea"/>
              </a:rPr>
              <a:t>lgorithms (15 min)</a:t>
            </a:r>
            <a:endParaRPr lang="en-US" altLang="zh-CN" sz="2510" dirty="0">
              <a:latin typeface="Times New Roman" panose="02020603050405020304" pitchFamily="18" charset="0"/>
              <a:cs typeface="Times New Roman" panose="02020603050405020304" pitchFamily="18" charset="0"/>
            </a:endParaRPr>
          </a:p>
          <a:p>
            <a:pPr lvl="1"/>
            <a:r>
              <a:rPr lang="en-US" altLang="zh-CN" sz="2510" dirty="0">
                <a:latin typeface="Times New Roman" panose="02020603050405020304" pitchFamily="18" charset="0"/>
                <a:cs typeface="Times New Roman" panose="02020603050405020304" pitchFamily="18" charset="0"/>
                <a:sym typeface="+mn-ea"/>
              </a:rPr>
              <a:t>Systems (10 min)</a:t>
            </a:r>
          </a:p>
          <a:p>
            <a:pPr lvl="1"/>
            <a:r>
              <a:rPr lang="en-US" altLang="zh-CN" sz="2510" dirty="0">
                <a:latin typeface="Times New Roman" panose="02020603050405020304" pitchFamily="18" charset="0"/>
                <a:cs typeface="Times New Roman" panose="02020603050405020304" pitchFamily="18" charset="0"/>
                <a:sym typeface="+mn-ea"/>
              </a:rPr>
              <a:t>Experiments (3 min)</a:t>
            </a:r>
            <a:endParaRPr lang="en-US" altLang="zh-CN" sz="2510" dirty="0">
              <a:latin typeface="Times New Roman" panose="02020603050405020304" pitchFamily="18" charset="0"/>
              <a:cs typeface="Times New Roman" panose="02020603050405020304" pitchFamily="18" charset="0"/>
            </a:endParaRPr>
          </a:p>
          <a:p>
            <a:pPr lvl="1"/>
            <a:r>
              <a:rPr lang="en-US" altLang="zh-CN" sz="2510" dirty="0">
                <a:latin typeface="Times New Roman" panose="02020603050405020304" pitchFamily="18" charset="0"/>
                <a:cs typeface="Times New Roman" panose="02020603050405020304" pitchFamily="18" charset="0"/>
              </a:rPr>
              <a:t>Future (5 min)</a:t>
            </a:r>
          </a:p>
          <a:p>
            <a:r>
              <a:rPr lang="en-US" altLang="zh-CN" sz="2935" dirty="0">
                <a:latin typeface="Times New Roman" panose="02020603050405020304" pitchFamily="18" charset="0"/>
                <a:cs typeface="Times New Roman" panose="02020603050405020304" pitchFamily="18" charset="0"/>
              </a:rPr>
              <a:t>Conclusion (2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a:t>
            </a:fld>
            <a:endParaRPr lang="zh-TW"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(4 of 18)</a:t>
            </a:r>
          </a:p>
        </p:txBody>
      </p:sp>
      <p:sp>
        <p:nvSpPr>
          <p:cNvPr id="3" name="Content Placeholder 2"/>
          <p:cNvSpPr>
            <a:spLocks noGrp="1"/>
          </p:cNvSpPr>
          <p:nvPr>
            <p:ph idx="1"/>
          </p:nvPr>
        </p:nvSpPr>
        <p:spPr>
          <a:xfrm>
            <a:off x="314325" y="1417955"/>
            <a:ext cx="4939030" cy="4587875"/>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HNSW (</a:t>
            </a:r>
            <a:r>
              <a:rPr lang="en-US" sz="2200" b="1" dirty="0">
                <a:latin typeface="Times New Roman" panose="02020603050405020304" pitchFamily="18" charset="0"/>
                <a:cs typeface="Times New Roman" panose="02020603050405020304" pitchFamily="18" charset="0"/>
                <a:sym typeface="+mn-ea"/>
              </a:rPr>
              <a:t>Hierarchical Navigable Small Worlds</a:t>
            </a:r>
            <a:r>
              <a:rPr lang="en-US" sz="2200" b="1" dirty="0">
                <a:latin typeface="Times New Roman" panose="02020603050405020304" pitchFamily="18" charset="0"/>
                <a:cs typeface="Times New Roman" panose="02020603050405020304" pitchFamily="18" charset="0"/>
              </a:rPr>
              <a:t>)</a:t>
            </a:r>
          </a:p>
          <a:p>
            <a:pPr marL="1257300" lvl="2" indent="-342900">
              <a:buFont typeface="Arial" panose="020B0604020202020204" pitchFamily="34" charset="0"/>
              <a:buChar char="•"/>
            </a:pPr>
            <a:endParaRPr lang="en-US" altLang="en-US" sz="2200" b="1" dirty="0">
              <a:latin typeface="Times New Roman" panose="02020603050405020304" pitchFamily="18" charset="0"/>
              <a:ea typeface="標楷體" pitchFamily="65" charset="-120"/>
              <a:cs typeface="Times New Roman" panose="02020603050405020304" pitchFamily="18" charset="0"/>
              <a:sym typeface="+mn-ea"/>
            </a:endParaRP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Search in a layer</a:t>
            </a:r>
          </a:p>
          <a:p>
            <a:pPr marL="1714500" lvl="3"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20</a:t>
            </a:fld>
            <a:endParaRPr lang="zh-TW" altLang="en-US"/>
          </a:p>
        </p:txBody>
      </p:sp>
      <p:sp>
        <p:nvSpPr>
          <p:cNvPr id="5" name="文本框 4"/>
          <p:cNvSpPr txBox="1"/>
          <p:nvPr>
            <p:custDataLst>
              <p:tags r:id="rId1"/>
            </p:custDataLst>
          </p:nvPr>
        </p:nvSpPr>
        <p:spPr>
          <a:xfrm>
            <a:off x="4584065" y="4827270"/>
            <a:ext cx="6448425" cy="739775"/>
          </a:xfrm>
          <a:prstGeom prst="rect">
            <a:avLst/>
          </a:prstGeom>
          <a:noFill/>
        </p:spPr>
        <p:txBody>
          <a:bodyPr wrap="square" rtlCol="0">
            <a:noAutofit/>
          </a:bodyPr>
          <a:lstStyle/>
          <a:p>
            <a:r>
              <a:rPr lang="en-US" altLang="zh-CN"/>
              <a:t>   </a:t>
            </a:r>
          </a:p>
        </p:txBody>
      </p:sp>
      <p:pic>
        <p:nvPicPr>
          <p:cNvPr id="127" name="图片 126"/>
          <p:cNvPicPr/>
          <p:nvPr/>
        </p:nvPicPr>
        <p:blipFill>
          <a:blip r:embed="rId4"/>
          <a:stretch>
            <a:fillRect/>
          </a:stretch>
        </p:blipFill>
        <p:spPr>
          <a:xfrm>
            <a:off x="5253355" y="1855470"/>
            <a:ext cx="6264910" cy="3538855"/>
          </a:xfrm>
          <a:prstGeom prst="rect">
            <a:avLst/>
          </a:prstGeom>
          <a:noFill/>
          <a:ln w="9525">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(5 of 18)</a:t>
            </a:r>
          </a:p>
        </p:txBody>
      </p:sp>
      <p:sp>
        <p:nvSpPr>
          <p:cNvPr id="3" name="Content Placeholder 2"/>
          <p:cNvSpPr>
            <a:spLocks noGrp="1"/>
          </p:cNvSpPr>
          <p:nvPr>
            <p:ph idx="1"/>
          </p:nvPr>
        </p:nvSpPr>
        <p:spPr>
          <a:xfrm>
            <a:off x="335915" y="1417955"/>
            <a:ext cx="5069205" cy="430911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HNSW (</a:t>
            </a:r>
            <a:r>
              <a:rPr lang="en-US" sz="2200" b="1" dirty="0">
                <a:latin typeface="Times New Roman" panose="02020603050405020304" pitchFamily="18" charset="0"/>
                <a:cs typeface="Times New Roman" panose="02020603050405020304" pitchFamily="18" charset="0"/>
                <a:sym typeface="+mn-ea"/>
              </a:rPr>
              <a:t>Hierarchical Navigable Small Worlds</a:t>
            </a:r>
            <a:r>
              <a:rPr lang="en-US" sz="2200" b="1" dirty="0">
                <a:latin typeface="Times New Roman" panose="02020603050405020304" pitchFamily="18" charset="0"/>
                <a:cs typeface="Times New Roman" panose="02020603050405020304" pitchFamily="18" charset="0"/>
              </a:rPr>
              <a:t>)</a:t>
            </a:r>
          </a:p>
          <a:p>
            <a:pPr marL="1257300" lvl="2" indent="-342900">
              <a:buFont typeface="Arial" panose="020B0604020202020204" pitchFamily="34" charset="0"/>
              <a:buChar char="•"/>
            </a:pPr>
            <a:endParaRPr lang="en-US" altLang="en-US" sz="2200" b="1" dirty="0">
              <a:latin typeface="Times New Roman" panose="02020603050405020304" pitchFamily="18" charset="0"/>
              <a:ea typeface="標楷體" pitchFamily="65" charset="-120"/>
              <a:cs typeface="Times New Roman" panose="02020603050405020304" pitchFamily="18" charset="0"/>
              <a:sym typeface="+mn-ea"/>
            </a:endParaRPr>
          </a:p>
          <a:p>
            <a:pPr marL="1714500" lvl="3" indent="-342900">
              <a:buFont typeface="Arial" panose="020B0604020202020204" pitchFamily="34" charset="0"/>
              <a:buChar char="•"/>
            </a:pPr>
            <a:r>
              <a:rPr lang="en-US" altLang="zh-CN" sz="1980">
                <a:sym typeface="+mn-ea"/>
              </a:rPr>
              <a:t>HNSW </a:t>
            </a:r>
            <a:r>
              <a:rPr lang="en-US" altLang="zh-CN" sz="1980" b="1">
                <a:sym typeface="+mn-ea"/>
              </a:rPr>
              <a:t>Insertion</a:t>
            </a:r>
            <a:r>
              <a:rPr lang="en-US" altLang="zh-CN" sz="1980">
                <a:sym typeface="+mn-ea"/>
              </a:rPr>
              <a:t>:</a:t>
            </a:r>
            <a:endParaRPr lang="en-US" altLang="zh-CN" sz="1980"/>
          </a:p>
          <a:p>
            <a:pPr marL="1714500" lvl="3" indent="-342900">
              <a:buFont typeface="Arial" panose="020B0604020202020204" pitchFamily="34" charset="0"/>
              <a:buChar char="•"/>
            </a:pPr>
            <a:endParaRPr lang="en-US" altLang="zh-CN" sz="1980"/>
          </a:p>
          <a:p>
            <a:pPr marL="1714500" lvl="3" indent="-342900">
              <a:buFont typeface="Arial" panose="020B0604020202020204" pitchFamily="34" charset="0"/>
              <a:buChar char="•"/>
            </a:pPr>
            <a:r>
              <a:rPr lang="en-US" altLang="zh-CN" sz="1980">
                <a:sym typeface="+mn-ea"/>
              </a:rPr>
              <a:t>1. For each node, generate random layer r.</a:t>
            </a:r>
            <a:endParaRPr lang="en-US" altLang="zh-CN" sz="1980"/>
          </a:p>
          <a:p>
            <a:pPr marL="1714500" lvl="3" indent="-342900">
              <a:buFont typeface="Arial" panose="020B0604020202020204" pitchFamily="34" charset="0"/>
              <a:buChar char="•"/>
            </a:pPr>
            <a:endParaRPr lang="en-US" altLang="zh-CN" sz="1980"/>
          </a:p>
          <a:p>
            <a:pPr marL="1714500" lvl="3" indent="-342900">
              <a:buFont typeface="Arial" panose="020B0604020202020204" pitchFamily="34" charset="0"/>
              <a:buChar char="•"/>
            </a:pPr>
            <a:r>
              <a:rPr lang="en-US" altLang="zh-CN" sz="1980">
                <a:sym typeface="+mn-ea"/>
              </a:rPr>
              <a:t>2. From layer r to layer 0, </a:t>
            </a:r>
            <a:r>
              <a:rPr lang="en-US" altLang="zh-CN" sz="1980" b="1">
                <a:sym typeface="+mn-ea"/>
              </a:rPr>
              <a:t>insert </a:t>
            </a:r>
            <a:r>
              <a:rPr lang="en-US" altLang="zh-CN" sz="1980">
                <a:sym typeface="+mn-ea"/>
              </a:rPr>
              <a:t>into current layer’s graph. </a:t>
            </a:r>
            <a:r>
              <a:rPr lang="en-US" altLang="zh-CN" sz="1980" b="1">
                <a:sym typeface="+mn-ea"/>
              </a:rPr>
              <a:t>(Neighbor size is fixed)</a:t>
            </a:r>
            <a:endParaRPr lang="en-US" altLang="zh-CN" sz="1980"/>
          </a:p>
          <a:p>
            <a:pPr marL="1714500" lvl="3"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21</a:t>
            </a:fld>
            <a:endParaRPr lang="zh-TW" altLang="en-US"/>
          </a:p>
        </p:txBody>
      </p:sp>
      <p:sp>
        <p:nvSpPr>
          <p:cNvPr id="5" name="文本框 4"/>
          <p:cNvSpPr txBox="1"/>
          <p:nvPr>
            <p:custDataLst>
              <p:tags r:id="rId1"/>
            </p:custDataLst>
          </p:nvPr>
        </p:nvSpPr>
        <p:spPr>
          <a:xfrm>
            <a:off x="4584065" y="4827270"/>
            <a:ext cx="6448425" cy="739775"/>
          </a:xfrm>
          <a:prstGeom prst="rect">
            <a:avLst/>
          </a:prstGeom>
          <a:noFill/>
        </p:spPr>
        <p:txBody>
          <a:bodyPr wrap="square" rtlCol="0">
            <a:noAutofit/>
          </a:bodyPr>
          <a:lstStyle/>
          <a:p>
            <a:r>
              <a:rPr lang="en-US" altLang="zh-CN"/>
              <a:t>   </a:t>
            </a:r>
          </a:p>
        </p:txBody>
      </p:sp>
      <p:pic>
        <p:nvPicPr>
          <p:cNvPr id="12" name="图片 11"/>
          <p:cNvPicPr>
            <a:picLocks noChangeAspect="1"/>
          </p:cNvPicPr>
          <p:nvPr>
            <p:custDataLst>
              <p:tags r:id="rId2"/>
            </p:custDataLst>
          </p:nvPr>
        </p:nvPicPr>
        <p:blipFill>
          <a:blip r:embed="rId5"/>
          <a:stretch>
            <a:fillRect/>
          </a:stretch>
        </p:blipFill>
        <p:spPr>
          <a:xfrm>
            <a:off x="5318125" y="1883410"/>
            <a:ext cx="6492875" cy="421640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(6 of 18)</a:t>
            </a:r>
          </a:p>
        </p:txBody>
      </p:sp>
      <p:sp>
        <p:nvSpPr>
          <p:cNvPr id="3" name="Content Placeholder 2"/>
          <p:cNvSpPr>
            <a:spLocks noGrp="1"/>
          </p:cNvSpPr>
          <p:nvPr>
            <p:ph idx="1"/>
          </p:nvPr>
        </p:nvSpPr>
        <p:spPr>
          <a:xfrm>
            <a:off x="335915" y="1417955"/>
            <a:ext cx="5069205" cy="430911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HNSW (</a:t>
            </a:r>
            <a:r>
              <a:rPr lang="en-US" sz="2200" b="1" dirty="0">
                <a:latin typeface="Times New Roman" panose="02020603050405020304" pitchFamily="18" charset="0"/>
                <a:cs typeface="Times New Roman" panose="02020603050405020304" pitchFamily="18" charset="0"/>
                <a:sym typeface="+mn-ea"/>
              </a:rPr>
              <a:t>Hierarchical Navigable Small Worlds</a:t>
            </a:r>
            <a:r>
              <a:rPr lang="en-US" sz="2200" b="1" dirty="0">
                <a:latin typeface="Times New Roman" panose="02020603050405020304" pitchFamily="18" charset="0"/>
                <a:cs typeface="Times New Roman" panose="02020603050405020304" pitchFamily="18" charset="0"/>
              </a:rPr>
              <a:t>)</a:t>
            </a:r>
          </a:p>
          <a:p>
            <a:pPr marL="1257300" lvl="2" indent="-342900">
              <a:buFont typeface="Arial" panose="020B0604020202020204" pitchFamily="34" charset="0"/>
              <a:buChar char="•"/>
            </a:pPr>
            <a:endParaRPr lang="en-US" altLang="en-US" sz="2200" b="1" dirty="0">
              <a:latin typeface="Times New Roman" panose="02020603050405020304" pitchFamily="18" charset="0"/>
              <a:ea typeface="標楷體" pitchFamily="65" charset="-120"/>
              <a:cs typeface="Times New Roman" panose="02020603050405020304" pitchFamily="18" charset="0"/>
              <a:sym typeface="+mn-ea"/>
            </a:endParaRPr>
          </a:p>
          <a:p>
            <a:pPr marL="1714500" lvl="3" indent="-342900">
              <a:buFont typeface="Arial" panose="020B0604020202020204" pitchFamily="34" charset="0"/>
              <a:buChar char="•"/>
            </a:pPr>
            <a:r>
              <a:rPr lang="en-US" altLang="zh-CN" sz="1980" b="1">
                <a:sym typeface="+mn-ea"/>
              </a:rPr>
              <a:t>Prune</a:t>
            </a:r>
            <a:r>
              <a:rPr lang="en-US" altLang="zh-CN" sz="1980">
                <a:sym typeface="+mn-ea"/>
              </a:rPr>
              <a:t> While Inserting:</a:t>
            </a:r>
            <a:endParaRPr lang="en-US" altLang="zh-CN" sz="1980"/>
          </a:p>
          <a:p>
            <a:pPr marL="1714500" lvl="3" indent="-342900">
              <a:buFont typeface="Arial" panose="020B0604020202020204" pitchFamily="34" charset="0"/>
              <a:buChar char="•"/>
            </a:pPr>
            <a:endParaRPr lang="en-US" altLang="zh-CN" sz="1980"/>
          </a:p>
          <a:p>
            <a:pPr marL="1714500" lvl="3" indent="-342900">
              <a:buFont typeface="Arial" panose="020B0604020202020204" pitchFamily="34" charset="0"/>
              <a:buChar char="•"/>
            </a:pPr>
            <a:r>
              <a:rPr lang="en-US" altLang="zh-CN" sz="1980"/>
              <a:t>Connect as sparse as possible</a:t>
            </a:r>
          </a:p>
          <a:p>
            <a:pPr marL="1714500" lvl="3" indent="-342900">
              <a:buFont typeface="Arial" panose="020B0604020202020204" pitchFamily="34" charset="0"/>
              <a:buChar char="•"/>
            </a:pPr>
            <a:endParaRPr lang="en-US" altLang="zh-CN" sz="1980"/>
          </a:p>
          <a:p>
            <a:pPr marL="1714500" lvl="3" indent="-342900">
              <a:buFont typeface="Arial" panose="020B0604020202020204" pitchFamily="34" charset="0"/>
              <a:buChar char="•"/>
            </a:pPr>
            <a:endParaRPr lang="en-US" altLang="zh-CN" sz="1980"/>
          </a:p>
          <a:p>
            <a:pPr marL="1714500" lvl="3"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22</a:t>
            </a:fld>
            <a:endParaRPr lang="zh-TW" altLang="en-US"/>
          </a:p>
        </p:txBody>
      </p:sp>
      <p:sp>
        <p:nvSpPr>
          <p:cNvPr id="5" name="文本框 4"/>
          <p:cNvSpPr txBox="1"/>
          <p:nvPr>
            <p:custDataLst>
              <p:tags r:id="rId1"/>
            </p:custDataLst>
          </p:nvPr>
        </p:nvSpPr>
        <p:spPr>
          <a:xfrm>
            <a:off x="5362575" y="4773930"/>
            <a:ext cx="6490335" cy="1052830"/>
          </a:xfrm>
          <a:prstGeom prst="rect">
            <a:avLst/>
          </a:prstGeom>
          <a:noFill/>
        </p:spPr>
        <p:txBody>
          <a:bodyPr wrap="square" rtlCol="0">
            <a:noAutofit/>
          </a:bodyPr>
          <a:lstStyle/>
          <a:p>
            <a:r>
              <a:rPr lang="en-US" altLang="zh-CN"/>
              <a:t>To insert </a:t>
            </a:r>
            <a:r>
              <a:rPr lang="en-US" altLang="zh-CN" b="1"/>
              <a:t>a, c0, c1, c2 </a:t>
            </a:r>
            <a:r>
              <a:rPr lang="en-US" altLang="zh-CN"/>
              <a:t>are canditates</a:t>
            </a:r>
          </a:p>
          <a:p>
            <a:r>
              <a:rPr lang="en-US" altLang="zh-CN" b="1"/>
              <a:t>C0</a:t>
            </a:r>
            <a:r>
              <a:rPr lang="en-US" altLang="zh-CN"/>
              <a:t> is closer to </a:t>
            </a:r>
            <a:r>
              <a:rPr lang="en-US" altLang="zh-CN" b="1"/>
              <a:t>c1</a:t>
            </a:r>
            <a:r>
              <a:rPr lang="en-US" altLang="zh-CN"/>
              <a:t> than </a:t>
            </a:r>
            <a:r>
              <a:rPr lang="en-US" altLang="zh-CN" b="1"/>
              <a:t>a, </a:t>
            </a:r>
            <a:r>
              <a:rPr lang="en-US" altLang="zh-CN"/>
              <a:t>so donot connect</a:t>
            </a:r>
            <a:r>
              <a:rPr lang="en-US" altLang="zh-CN" b="1"/>
              <a:t> c1</a:t>
            </a:r>
            <a:endParaRPr lang="en-US" altLang="zh-CN"/>
          </a:p>
          <a:p>
            <a:r>
              <a:rPr lang="en-US" altLang="zh-CN"/>
              <a:t> </a:t>
            </a:r>
          </a:p>
        </p:txBody>
      </p:sp>
      <p:pic>
        <p:nvPicPr>
          <p:cNvPr id="6" name="图片 5"/>
          <p:cNvPicPr>
            <a:picLocks noChangeAspect="1"/>
          </p:cNvPicPr>
          <p:nvPr>
            <p:custDataLst>
              <p:tags r:id="rId2"/>
            </p:custDataLst>
          </p:nvPr>
        </p:nvPicPr>
        <p:blipFill>
          <a:blip r:embed="rId5"/>
          <a:stretch>
            <a:fillRect/>
          </a:stretch>
        </p:blipFill>
        <p:spPr>
          <a:xfrm>
            <a:off x="6284595" y="1744980"/>
            <a:ext cx="3821430" cy="291719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(7 of 18)</a:t>
            </a:r>
          </a:p>
        </p:txBody>
      </p:sp>
      <p:sp>
        <p:nvSpPr>
          <p:cNvPr id="3" name="Content Placeholder 2"/>
          <p:cNvSpPr>
            <a:spLocks noGrp="1"/>
          </p:cNvSpPr>
          <p:nvPr>
            <p:ph idx="1"/>
          </p:nvPr>
        </p:nvSpPr>
        <p:spPr>
          <a:xfrm>
            <a:off x="335915" y="1417955"/>
            <a:ext cx="5132705" cy="4032885"/>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HNSW (</a:t>
            </a:r>
            <a:r>
              <a:rPr lang="en-US" sz="2200" b="1" dirty="0">
                <a:latin typeface="Times New Roman" panose="02020603050405020304" pitchFamily="18" charset="0"/>
                <a:cs typeface="Times New Roman" panose="02020603050405020304" pitchFamily="18" charset="0"/>
                <a:sym typeface="+mn-ea"/>
              </a:rPr>
              <a:t>Hierarchical Navigable Small Worlds</a:t>
            </a:r>
            <a:r>
              <a:rPr lang="en-US" sz="2200" b="1" dirty="0">
                <a:latin typeface="Times New Roman" panose="02020603050405020304" pitchFamily="18" charset="0"/>
                <a:cs typeface="Times New Roman" panose="02020603050405020304" pitchFamily="18" charset="0"/>
              </a:rPr>
              <a:t>)</a:t>
            </a:r>
          </a:p>
          <a:p>
            <a:pPr marL="1257300" lvl="2" indent="-342900">
              <a:buFont typeface="Arial" panose="020B0604020202020204" pitchFamily="34" charset="0"/>
              <a:buChar char="•"/>
            </a:pPr>
            <a:endParaRPr lang="en-US" altLang="en-US" sz="2200" b="1" dirty="0">
              <a:latin typeface="Times New Roman" panose="02020603050405020304" pitchFamily="18" charset="0"/>
              <a:ea typeface="標楷體" pitchFamily="65" charset="-120"/>
              <a:cs typeface="Times New Roman" panose="02020603050405020304" pitchFamily="18" charset="0"/>
              <a:sym typeface="+mn-ea"/>
            </a:endParaRPr>
          </a:p>
          <a:p>
            <a:pPr marL="1714500" lvl="3" indent="-342900">
              <a:buFont typeface="Arial" panose="020B0604020202020204" pitchFamily="34" charset="0"/>
              <a:buChar char="•"/>
            </a:pPr>
            <a:r>
              <a:rPr lang="en-US" altLang="zh-CN" sz="1980">
                <a:sym typeface="+mn-ea"/>
              </a:rPr>
              <a:t>HNSW </a:t>
            </a:r>
            <a:r>
              <a:rPr lang="en-US" altLang="zh-CN" sz="1980" b="1">
                <a:sym typeface="+mn-ea"/>
              </a:rPr>
              <a:t>query:</a:t>
            </a:r>
            <a:endParaRPr lang="en-US" altLang="zh-CN" sz="1980"/>
          </a:p>
          <a:p>
            <a:pPr marL="1714500" lvl="3" indent="-342900">
              <a:buFont typeface="Arial" panose="020B0604020202020204" pitchFamily="34" charset="0"/>
              <a:buChar char="•"/>
            </a:pPr>
            <a:endParaRPr lang="en-US" altLang="zh-CN" sz="1980"/>
          </a:p>
          <a:p>
            <a:pPr marL="1714500" lvl="3" indent="-342900">
              <a:buFont typeface="Arial" panose="020B0604020202020204" pitchFamily="34" charset="0"/>
              <a:buChar char="•"/>
            </a:pPr>
            <a:r>
              <a:rPr lang="en-US" altLang="zh-CN" sz="1980">
                <a:sym typeface="+mn-ea"/>
              </a:rPr>
              <a:t>1. Start from top layer, run beam search to get candidates for next layer.</a:t>
            </a:r>
          </a:p>
          <a:p>
            <a:pPr marL="1714500" lvl="3" indent="-342900">
              <a:buFont typeface="Arial" panose="020B0604020202020204" pitchFamily="34" charset="0"/>
              <a:buChar char="•"/>
            </a:pPr>
            <a:r>
              <a:rPr lang="en-US" altLang="zh-CN" sz="1980">
                <a:sym typeface="+mn-ea"/>
              </a:rPr>
              <a:t>2. In layer 0, after beam search, re-rank candidates to get top-k results.</a:t>
            </a:r>
            <a:endParaRPr lang="en-US" altLang="zh-CN" sz="1980"/>
          </a:p>
          <a:p>
            <a:pPr marL="1714500" lvl="3" indent="-342900">
              <a:buFont typeface="Arial" panose="020B0604020202020204" pitchFamily="34" charset="0"/>
              <a:buChar char="•"/>
            </a:pPr>
            <a:endParaRPr lang="en-US" altLang="zh-CN" sz="1980"/>
          </a:p>
          <a:p>
            <a:pPr marL="1714500" lvl="3"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23</a:t>
            </a:fld>
            <a:endParaRPr lang="zh-TW" altLang="en-US"/>
          </a:p>
        </p:txBody>
      </p:sp>
      <p:sp>
        <p:nvSpPr>
          <p:cNvPr id="5" name="文本框 4"/>
          <p:cNvSpPr txBox="1"/>
          <p:nvPr>
            <p:custDataLst>
              <p:tags r:id="rId1"/>
            </p:custDataLst>
          </p:nvPr>
        </p:nvSpPr>
        <p:spPr>
          <a:xfrm>
            <a:off x="4584065" y="4827270"/>
            <a:ext cx="6448425" cy="739775"/>
          </a:xfrm>
          <a:prstGeom prst="rect">
            <a:avLst/>
          </a:prstGeom>
          <a:noFill/>
        </p:spPr>
        <p:txBody>
          <a:bodyPr wrap="square" rtlCol="0">
            <a:noAutofit/>
          </a:bodyPr>
          <a:lstStyle/>
          <a:p>
            <a:r>
              <a:rPr lang="en-US" altLang="zh-CN"/>
              <a:t>   </a:t>
            </a:r>
          </a:p>
        </p:txBody>
      </p:sp>
      <p:pic>
        <p:nvPicPr>
          <p:cNvPr id="12" name="图片 11"/>
          <p:cNvPicPr>
            <a:picLocks noChangeAspect="1"/>
          </p:cNvPicPr>
          <p:nvPr>
            <p:custDataLst>
              <p:tags r:id="rId2"/>
            </p:custDataLst>
          </p:nvPr>
        </p:nvPicPr>
        <p:blipFill>
          <a:blip r:embed="rId5"/>
          <a:stretch>
            <a:fillRect/>
          </a:stretch>
        </p:blipFill>
        <p:spPr>
          <a:xfrm>
            <a:off x="5318125" y="1883410"/>
            <a:ext cx="6492875" cy="4216400"/>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(8 of 18)</a:t>
            </a:r>
          </a:p>
        </p:txBody>
      </p:sp>
      <p:sp>
        <p:nvSpPr>
          <p:cNvPr id="3" name="Content Placeholder 2"/>
          <p:cNvSpPr>
            <a:spLocks noGrp="1"/>
          </p:cNvSpPr>
          <p:nvPr>
            <p:ph idx="1"/>
          </p:nvPr>
        </p:nvSpPr>
        <p:spPr>
          <a:xfrm>
            <a:off x="609600" y="1125855"/>
            <a:ext cx="4598035" cy="4690745"/>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Vamana Graph(DiskANN)</a:t>
            </a:r>
          </a:p>
          <a:p>
            <a:pPr marL="1257300" lvl="2" indent="-342900">
              <a:buFont typeface="Arial" panose="020B0604020202020204" pitchFamily="34" charset="0"/>
              <a:buChar char="•"/>
            </a:pPr>
            <a:endParaRPr lang="en-US" altLang="en-US" sz="2200" b="1"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r>
              <a:rPr lang="en-US" altLang="en-US" sz="1600" b="1" dirty="0">
                <a:latin typeface="Times New Roman" panose="02020603050405020304" pitchFamily="18" charset="0"/>
                <a:ea typeface="標楷體" pitchFamily="65" charset="-120"/>
                <a:cs typeface="Times New Roman" panose="02020603050405020304" pitchFamily="18" charset="0"/>
                <a:sym typeface="+mn-ea"/>
              </a:rPr>
              <a:t>Index Construction</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1. Random connection</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2. Calculate centroid</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3. Start from centroid, run ANN 	Search for all nodes, and prune to 	get neighbors.(alpha=1)</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4. Search and prune again to get more 	accurate graph.(alpha=1.2)</a:t>
            </a: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r>
              <a:rPr lang="en-US" altLang="en-US" sz="1520" b="1" dirty="0">
                <a:latin typeface="Times New Roman" panose="02020603050405020304" pitchFamily="18" charset="0"/>
                <a:ea typeface="標楷體" pitchFamily="65" charset="-120"/>
                <a:cs typeface="Times New Roman" panose="02020603050405020304" pitchFamily="18" charset="0"/>
                <a:sym typeface="+mn-ea"/>
              </a:rPr>
              <a:t>ANN Search</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Beam Search</a:t>
            </a: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24</a:t>
            </a:fld>
            <a:endParaRPr lang="zh-TW" altLang="en-US"/>
          </a:p>
        </p:txBody>
      </p:sp>
      <p:pic>
        <p:nvPicPr>
          <p:cNvPr id="116" name="图片 115"/>
          <p:cNvPicPr/>
          <p:nvPr>
            <p:custDataLst>
              <p:tags r:id="rId1"/>
            </p:custDataLst>
          </p:nvPr>
        </p:nvPicPr>
        <p:blipFill>
          <a:blip r:embed="rId4"/>
          <a:stretch>
            <a:fillRect/>
          </a:stretch>
        </p:blipFill>
        <p:spPr>
          <a:xfrm>
            <a:off x="5369560" y="1531620"/>
            <a:ext cx="6175375" cy="4019550"/>
          </a:xfrm>
          <a:prstGeom prst="rect">
            <a:avLst/>
          </a:prstGeom>
          <a:noFill/>
          <a:ln w="9525">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(9 of 18)</a:t>
            </a:r>
          </a:p>
        </p:txBody>
      </p:sp>
      <p:sp>
        <p:nvSpPr>
          <p:cNvPr id="3" name="Content Placeholder 2"/>
          <p:cNvSpPr>
            <a:spLocks noGrp="1"/>
          </p:cNvSpPr>
          <p:nvPr>
            <p:ph idx="1"/>
          </p:nvPr>
        </p:nvSpPr>
        <p:spPr>
          <a:xfrm>
            <a:off x="609600" y="1125855"/>
            <a:ext cx="4598035" cy="4690745"/>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Vamana Graph(DiskANN)</a:t>
            </a:r>
          </a:p>
          <a:p>
            <a:pPr marL="1257300" lvl="2" indent="-342900">
              <a:buFont typeface="Arial" panose="020B0604020202020204" pitchFamily="34" charset="0"/>
              <a:buChar char="•"/>
            </a:pPr>
            <a:endParaRPr lang="en-US" altLang="en-US" sz="2200" b="1"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r>
              <a:rPr lang="en-US" altLang="en-US" sz="1600" b="1" dirty="0">
                <a:latin typeface="Times New Roman" panose="02020603050405020304" pitchFamily="18" charset="0"/>
                <a:ea typeface="標楷體" pitchFamily="65" charset="-120"/>
                <a:cs typeface="Times New Roman" panose="02020603050405020304" pitchFamily="18" charset="0"/>
                <a:sym typeface="+mn-ea"/>
              </a:rPr>
              <a:t>Index Construction</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1.</a:t>
            </a:r>
            <a:r>
              <a:rPr lang="en-US" altLang="en-US" sz="1365" b="1" dirty="0">
                <a:latin typeface="Times New Roman" panose="02020603050405020304" pitchFamily="18" charset="0"/>
                <a:ea typeface="標楷體" pitchFamily="65" charset="-120"/>
                <a:cs typeface="Times New Roman" panose="02020603050405020304" pitchFamily="18" charset="0"/>
                <a:sym typeface="+mn-ea"/>
              </a:rPr>
              <a:t> Random connection</a:t>
            </a:r>
            <a:endParaRPr lang="en-US" altLang="en-US" sz="1365" dirty="0">
              <a:latin typeface="Times New Roman" panose="02020603050405020304" pitchFamily="18" charset="0"/>
              <a:ea typeface="標楷體" pitchFamily="65" charset="-120"/>
              <a:cs typeface="Times New Roman" panose="02020603050405020304" pitchFamily="18" charset="0"/>
              <a:sym typeface="+mn-ea"/>
            </a:endParaRP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2. Calculate centroid</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3. Start from centroid, run ANN 	Search for all nodes, and prune to 	get neighbors.(alpha=1)</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4. Search and prune again to get more 	accurate graph.(alpha=1.2)</a:t>
            </a:r>
          </a:p>
          <a:p>
            <a:pPr marL="914400" lvl="2" indent="0">
              <a:buFont typeface="Arial" panose="020B0604020202020204" pitchFamily="34" charset="0"/>
              <a:buNone/>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25</a:t>
            </a:fld>
            <a:endParaRPr lang="zh-TW" altLang="en-US"/>
          </a:p>
        </p:txBody>
      </p:sp>
      <p:pic>
        <p:nvPicPr>
          <p:cNvPr id="5" name="图片 4"/>
          <p:cNvPicPr>
            <a:picLocks noChangeAspect="1"/>
          </p:cNvPicPr>
          <p:nvPr>
            <p:custDataLst>
              <p:tags r:id="rId1"/>
            </p:custDataLst>
          </p:nvPr>
        </p:nvPicPr>
        <p:blipFill>
          <a:blip r:embed="rId4"/>
          <a:stretch>
            <a:fillRect/>
          </a:stretch>
        </p:blipFill>
        <p:spPr>
          <a:xfrm>
            <a:off x="6438900" y="2107565"/>
            <a:ext cx="2922905" cy="2912745"/>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(10 of 18)</a:t>
            </a:r>
          </a:p>
        </p:txBody>
      </p:sp>
      <p:sp>
        <p:nvSpPr>
          <p:cNvPr id="3" name="Content Placeholder 2"/>
          <p:cNvSpPr>
            <a:spLocks noGrp="1"/>
          </p:cNvSpPr>
          <p:nvPr>
            <p:ph idx="1"/>
          </p:nvPr>
        </p:nvSpPr>
        <p:spPr>
          <a:xfrm>
            <a:off x="609600" y="1125855"/>
            <a:ext cx="4598035" cy="4690745"/>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Vamana Graph(DiskANN)</a:t>
            </a:r>
          </a:p>
          <a:p>
            <a:pPr marL="1257300" lvl="2" indent="-342900">
              <a:buFont typeface="Arial" panose="020B0604020202020204" pitchFamily="34" charset="0"/>
              <a:buChar char="•"/>
            </a:pPr>
            <a:endParaRPr lang="en-US" altLang="en-US" sz="2200" b="1"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r>
              <a:rPr lang="en-US" altLang="en-US" sz="1600" b="1" dirty="0">
                <a:latin typeface="Times New Roman" panose="02020603050405020304" pitchFamily="18" charset="0"/>
                <a:ea typeface="標楷體" pitchFamily="65" charset="-120"/>
                <a:cs typeface="Times New Roman" panose="02020603050405020304" pitchFamily="18" charset="0"/>
                <a:sym typeface="+mn-ea"/>
              </a:rPr>
              <a:t>Index Construction</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1.</a:t>
            </a:r>
            <a:r>
              <a:rPr lang="en-US" altLang="en-US" sz="1365" b="1" dirty="0">
                <a:latin typeface="Times New Roman" panose="02020603050405020304" pitchFamily="18" charset="0"/>
                <a:ea typeface="標楷體" pitchFamily="65" charset="-120"/>
                <a:cs typeface="Times New Roman" panose="02020603050405020304" pitchFamily="18" charset="0"/>
                <a:sym typeface="+mn-ea"/>
              </a:rPr>
              <a:t> </a:t>
            </a:r>
            <a:r>
              <a:rPr lang="en-US" altLang="en-US" sz="1365" dirty="0">
                <a:latin typeface="Times New Roman" panose="02020603050405020304" pitchFamily="18" charset="0"/>
                <a:ea typeface="標楷體" pitchFamily="65" charset="-120"/>
                <a:cs typeface="Times New Roman" panose="02020603050405020304" pitchFamily="18" charset="0"/>
                <a:sym typeface="+mn-ea"/>
              </a:rPr>
              <a:t>Random connection</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2. </a:t>
            </a:r>
            <a:r>
              <a:rPr lang="en-US" altLang="en-US" sz="1365" b="1" dirty="0">
                <a:latin typeface="Times New Roman" panose="02020603050405020304" pitchFamily="18" charset="0"/>
                <a:ea typeface="標楷體" pitchFamily="65" charset="-120"/>
                <a:cs typeface="Times New Roman" panose="02020603050405020304" pitchFamily="18" charset="0"/>
                <a:sym typeface="+mn-ea"/>
              </a:rPr>
              <a:t>Calculate centroid</a:t>
            </a:r>
            <a:endParaRPr lang="en-US" altLang="en-US" sz="1365" dirty="0">
              <a:latin typeface="Times New Roman" panose="02020603050405020304" pitchFamily="18" charset="0"/>
              <a:ea typeface="標楷體" pitchFamily="65" charset="-120"/>
              <a:cs typeface="Times New Roman" panose="02020603050405020304" pitchFamily="18" charset="0"/>
              <a:sym typeface="+mn-ea"/>
            </a:endParaRP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3. Start from centroid, run ANN 	Search for all nodes, and prune to 	get neighbors.(alpha=1)</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4. Search and prune again to get more 	accurate graph.(alpha=1.2)</a:t>
            </a:r>
          </a:p>
          <a:p>
            <a:pPr marL="914400" lvl="2" indent="0">
              <a:buFont typeface="Arial" panose="020B0604020202020204" pitchFamily="34" charset="0"/>
              <a:buNone/>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26</a:t>
            </a:fld>
            <a:endParaRPr lang="zh-TW" altLang="en-US"/>
          </a:p>
        </p:txBody>
      </p:sp>
      <p:pic>
        <p:nvPicPr>
          <p:cNvPr id="6" name="图片 5"/>
          <p:cNvPicPr>
            <a:picLocks noChangeAspect="1"/>
          </p:cNvPicPr>
          <p:nvPr>
            <p:custDataLst>
              <p:tags r:id="rId1"/>
            </p:custDataLst>
          </p:nvPr>
        </p:nvPicPr>
        <p:blipFill>
          <a:blip r:embed="rId4"/>
          <a:stretch>
            <a:fillRect/>
          </a:stretch>
        </p:blipFill>
        <p:spPr>
          <a:xfrm>
            <a:off x="6438900" y="2107565"/>
            <a:ext cx="2922905" cy="2912745"/>
          </a:xfrm>
          <a:prstGeom prst="rect">
            <a:avLst/>
          </a:prstGeom>
        </p:spPr>
      </p:pic>
      <p:sp>
        <p:nvSpPr>
          <p:cNvPr id="7" name="椭圆 6"/>
          <p:cNvSpPr/>
          <p:nvPr/>
        </p:nvSpPr>
        <p:spPr>
          <a:xfrm>
            <a:off x="7900035" y="3429000"/>
            <a:ext cx="101600" cy="101600"/>
          </a:xfrm>
          <a:prstGeom prst="ellipse">
            <a:avLst/>
          </a:prstGeom>
          <a:solidFill>
            <a:schemeClr val="accent2">
              <a:lumMod val="60000"/>
              <a:lumOff val="40000"/>
            </a:schemeClr>
          </a:solidFill>
          <a:ln w="15875" cap="flat" cmpd="sng" algn="ctr">
            <a:solidFill>
              <a:srgbClr val="FF0000"/>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(11 of 18)</a:t>
            </a:r>
          </a:p>
        </p:txBody>
      </p:sp>
      <p:sp>
        <p:nvSpPr>
          <p:cNvPr id="3" name="Content Placeholder 2"/>
          <p:cNvSpPr>
            <a:spLocks noGrp="1"/>
          </p:cNvSpPr>
          <p:nvPr>
            <p:ph idx="1"/>
          </p:nvPr>
        </p:nvSpPr>
        <p:spPr>
          <a:xfrm>
            <a:off x="609600" y="1125855"/>
            <a:ext cx="4598035" cy="4690745"/>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Vamana Graph(DiskANN)</a:t>
            </a:r>
          </a:p>
          <a:p>
            <a:pPr marL="1257300" lvl="2" indent="-342900">
              <a:buFont typeface="Arial" panose="020B0604020202020204" pitchFamily="34" charset="0"/>
              <a:buChar char="•"/>
            </a:pPr>
            <a:endParaRPr lang="en-US" altLang="en-US" sz="2200" b="1"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r>
              <a:rPr lang="en-US" altLang="en-US" sz="1600" b="1" dirty="0">
                <a:latin typeface="Times New Roman" panose="02020603050405020304" pitchFamily="18" charset="0"/>
                <a:ea typeface="標楷體" pitchFamily="65" charset="-120"/>
                <a:cs typeface="Times New Roman" panose="02020603050405020304" pitchFamily="18" charset="0"/>
                <a:sym typeface="+mn-ea"/>
              </a:rPr>
              <a:t>Index Construction</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1.</a:t>
            </a:r>
            <a:r>
              <a:rPr lang="en-US" altLang="en-US" sz="1365" b="1" dirty="0">
                <a:latin typeface="Times New Roman" panose="02020603050405020304" pitchFamily="18" charset="0"/>
                <a:ea typeface="標楷體" pitchFamily="65" charset="-120"/>
                <a:cs typeface="Times New Roman" panose="02020603050405020304" pitchFamily="18" charset="0"/>
                <a:sym typeface="+mn-ea"/>
              </a:rPr>
              <a:t> </a:t>
            </a:r>
            <a:r>
              <a:rPr lang="en-US" altLang="en-US" sz="1365" dirty="0">
                <a:latin typeface="Times New Roman" panose="02020603050405020304" pitchFamily="18" charset="0"/>
                <a:ea typeface="標楷體" pitchFamily="65" charset="-120"/>
                <a:cs typeface="Times New Roman" panose="02020603050405020304" pitchFamily="18" charset="0"/>
                <a:sym typeface="+mn-ea"/>
              </a:rPr>
              <a:t>Random connection</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2. Calculate centroid</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3. </a:t>
            </a:r>
            <a:r>
              <a:rPr lang="en-US" altLang="en-US" sz="1365" b="1" dirty="0">
                <a:latin typeface="Times New Roman" panose="02020603050405020304" pitchFamily="18" charset="0"/>
                <a:ea typeface="標楷體" pitchFamily="65" charset="-120"/>
                <a:cs typeface="Times New Roman" panose="02020603050405020304" pitchFamily="18" charset="0"/>
                <a:sym typeface="+mn-ea"/>
              </a:rPr>
              <a:t>Start from centroid, run ANN 	Search for all nodes, and prune to 	get neighbors.(neighbor size=M*alpha, where alpha=1)</a:t>
            </a:r>
            <a:endParaRPr lang="en-US" altLang="en-US" sz="1365" dirty="0">
              <a:latin typeface="Times New Roman" panose="02020603050405020304" pitchFamily="18" charset="0"/>
              <a:ea typeface="標楷體" pitchFamily="65" charset="-120"/>
              <a:cs typeface="Times New Roman" panose="02020603050405020304" pitchFamily="18" charset="0"/>
              <a:sym typeface="+mn-ea"/>
            </a:endParaRP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4. Search and prune again to get more 	accurate graph</a:t>
            </a:r>
            <a:r>
              <a:rPr lang="en-US" altLang="en-US" sz="1365" dirty="0">
                <a:latin typeface="Times New Roman" panose="02020603050405020304" pitchFamily="18" charset="0"/>
                <a:cs typeface="Times New Roman" panose="02020603050405020304" pitchFamily="18" charset="0"/>
                <a:sym typeface="+mn-ea"/>
              </a:rPr>
              <a:t>.(where alpha=1.2)</a:t>
            </a:r>
            <a:endParaRPr lang="en-US" altLang="en-US" sz="1365" dirty="0">
              <a:latin typeface="Times New Roman" panose="02020603050405020304" pitchFamily="18" charset="0"/>
              <a:ea typeface="標楷體" pitchFamily="65" charset="-120"/>
              <a:cs typeface="Times New Roman" panose="02020603050405020304" pitchFamily="18" charset="0"/>
              <a:sym typeface="+mn-ea"/>
            </a:endParaRPr>
          </a:p>
          <a:p>
            <a:pPr marL="914400" lvl="2" indent="0">
              <a:buFont typeface="Arial" panose="020B0604020202020204" pitchFamily="34" charset="0"/>
              <a:buNone/>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27</a:t>
            </a:fld>
            <a:endParaRPr lang="zh-TW" altLang="en-US"/>
          </a:p>
        </p:txBody>
      </p:sp>
      <p:pic>
        <p:nvPicPr>
          <p:cNvPr id="6" name="图片 5"/>
          <p:cNvPicPr>
            <a:picLocks noChangeAspect="1"/>
          </p:cNvPicPr>
          <p:nvPr>
            <p:custDataLst>
              <p:tags r:id="rId1"/>
            </p:custDataLst>
          </p:nvPr>
        </p:nvPicPr>
        <p:blipFill>
          <a:blip r:embed="rId4"/>
          <a:stretch>
            <a:fillRect/>
          </a:stretch>
        </p:blipFill>
        <p:spPr>
          <a:xfrm>
            <a:off x="6438900" y="2107565"/>
            <a:ext cx="2922905" cy="2912745"/>
          </a:xfrm>
          <a:prstGeom prst="rect">
            <a:avLst/>
          </a:prstGeom>
        </p:spPr>
      </p:pic>
      <p:sp>
        <p:nvSpPr>
          <p:cNvPr id="7" name="椭圆 6"/>
          <p:cNvSpPr/>
          <p:nvPr/>
        </p:nvSpPr>
        <p:spPr>
          <a:xfrm>
            <a:off x="7900035" y="3429000"/>
            <a:ext cx="101600" cy="101600"/>
          </a:xfrm>
          <a:prstGeom prst="ellipse">
            <a:avLst/>
          </a:prstGeom>
          <a:solidFill>
            <a:schemeClr val="accent2">
              <a:lumMod val="60000"/>
              <a:lumOff val="40000"/>
            </a:schemeClr>
          </a:solidFill>
          <a:ln w="15875" cap="flat" cmpd="sng" algn="ctr">
            <a:solidFill>
              <a:srgbClr val="FF0000"/>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cxnSp>
        <p:nvCxnSpPr>
          <p:cNvPr id="5" name="直接箭头连接符 4"/>
          <p:cNvCxnSpPr/>
          <p:nvPr/>
        </p:nvCxnSpPr>
        <p:spPr>
          <a:xfrm flipH="1" flipV="1">
            <a:off x="7668260" y="2571750"/>
            <a:ext cx="231775" cy="958850"/>
          </a:xfrm>
          <a:prstGeom prst="straightConnector1">
            <a:avLst/>
          </a:prstGeom>
          <a:noFill/>
          <a:ln w="15875" cap="flat" cmpd="sng" algn="ctr">
            <a:solidFill>
              <a:srgbClr val="FF0000"/>
            </a:solidFill>
            <a:prstDash val="solid"/>
            <a:round/>
            <a:headEnd type="none" w="med" len="med"/>
            <a:tailEnd type="arrow" w="med" len="med"/>
          </a:ln>
        </p:spPr>
      </p:cxnSp>
      <p:sp>
        <p:nvSpPr>
          <p:cNvPr id="9" name="椭圆 8"/>
          <p:cNvSpPr/>
          <p:nvPr/>
        </p:nvSpPr>
        <p:spPr>
          <a:xfrm>
            <a:off x="7432675" y="2366010"/>
            <a:ext cx="481965" cy="466725"/>
          </a:xfrm>
          <a:prstGeom prst="ellipse">
            <a:avLst/>
          </a:prstGeom>
          <a:noFill/>
          <a:ln w="15875" cap="flat" cmpd="sng" algn="ctr">
            <a:solidFill>
              <a:srgbClr val="FF0000"/>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(12 of 18)</a:t>
            </a:r>
          </a:p>
        </p:txBody>
      </p:sp>
      <p:sp>
        <p:nvSpPr>
          <p:cNvPr id="3" name="Content Placeholder 2"/>
          <p:cNvSpPr>
            <a:spLocks noGrp="1"/>
          </p:cNvSpPr>
          <p:nvPr>
            <p:ph idx="1"/>
          </p:nvPr>
        </p:nvSpPr>
        <p:spPr>
          <a:xfrm>
            <a:off x="609600" y="1125855"/>
            <a:ext cx="4598035" cy="4690745"/>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Vamana Graph(DiskANN)</a:t>
            </a:r>
          </a:p>
          <a:p>
            <a:pPr marL="1257300" lvl="2" indent="-342900">
              <a:buFont typeface="Arial" panose="020B0604020202020204" pitchFamily="34" charset="0"/>
              <a:buChar char="•"/>
            </a:pPr>
            <a:endParaRPr lang="en-US" altLang="en-US" sz="2200" b="1"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r>
              <a:rPr lang="en-US" altLang="en-US" sz="1600" b="1" dirty="0">
                <a:latin typeface="Times New Roman" panose="02020603050405020304" pitchFamily="18" charset="0"/>
                <a:ea typeface="標楷體" pitchFamily="65" charset="-120"/>
                <a:cs typeface="Times New Roman" panose="02020603050405020304" pitchFamily="18" charset="0"/>
                <a:sym typeface="+mn-ea"/>
              </a:rPr>
              <a:t>Index Construction</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1.</a:t>
            </a:r>
            <a:r>
              <a:rPr lang="en-US" altLang="en-US" sz="1365" b="1" dirty="0">
                <a:latin typeface="Times New Roman" panose="02020603050405020304" pitchFamily="18" charset="0"/>
                <a:ea typeface="標楷體" pitchFamily="65" charset="-120"/>
                <a:cs typeface="Times New Roman" panose="02020603050405020304" pitchFamily="18" charset="0"/>
                <a:sym typeface="+mn-ea"/>
              </a:rPr>
              <a:t> </a:t>
            </a:r>
            <a:r>
              <a:rPr lang="en-US" altLang="en-US" sz="1365" dirty="0">
                <a:latin typeface="Times New Roman" panose="02020603050405020304" pitchFamily="18" charset="0"/>
                <a:ea typeface="標楷體" pitchFamily="65" charset="-120"/>
                <a:cs typeface="Times New Roman" panose="02020603050405020304" pitchFamily="18" charset="0"/>
                <a:sym typeface="+mn-ea"/>
              </a:rPr>
              <a:t>Random connection</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2. Calculate centroid</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3. </a:t>
            </a:r>
            <a:r>
              <a:rPr lang="en-US" altLang="en-US" sz="1365" b="1" dirty="0">
                <a:latin typeface="Times New Roman" panose="02020603050405020304" pitchFamily="18" charset="0"/>
                <a:cs typeface="Times New Roman" panose="02020603050405020304" pitchFamily="18" charset="0"/>
                <a:sym typeface="+mn-ea"/>
              </a:rPr>
              <a:t>Start from centroid, run ANN 	Search for all nodes, and prune to 	get neighbors.(neighbor size=M*alpha, where alpha=1)</a:t>
            </a:r>
            <a:endParaRPr lang="en-US" altLang="en-US" sz="1365" dirty="0">
              <a:latin typeface="Times New Roman" panose="02020603050405020304" pitchFamily="18" charset="0"/>
              <a:ea typeface="標楷體" pitchFamily="65" charset="-120"/>
              <a:cs typeface="Times New Roman" panose="02020603050405020304" pitchFamily="18" charset="0"/>
              <a:sym typeface="+mn-ea"/>
            </a:endParaRPr>
          </a:p>
          <a:p>
            <a:pPr marL="1714500" lvl="3" indent="-342900">
              <a:buFont typeface="Arial" panose="020B0604020202020204" pitchFamily="34" charset="0"/>
              <a:buChar char="•"/>
            </a:pPr>
            <a:r>
              <a:rPr lang="en-US" altLang="en-US" sz="1365" dirty="0">
                <a:latin typeface="Times New Roman" panose="02020603050405020304" pitchFamily="18" charset="0"/>
                <a:cs typeface="Times New Roman" panose="02020603050405020304" pitchFamily="18" charset="0"/>
                <a:sym typeface="+mn-ea"/>
              </a:rPr>
              <a:t>4. Search and prune again to get more 	accurate graph.(where alpha=1.2)</a:t>
            </a:r>
            <a:endParaRPr lang="en-US" altLang="en-US" sz="1365" dirty="0">
              <a:latin typeface="Times New Roman" panose="02020603050405020304" pitchFamily="18" charset="0"/>
              <a:ea typeface="標楷體" pitchFamily="65" charset="-120"/>
              <a:cs typeface="Times New Roman" panose="02020603050405020304" pitchFamily="18" charset="0"/>
              <a:sym typeface="+mn-ea"/>
            </a:endParaRPr>
          </a:p>
          <a:p>
            <a:pPr marL="1714500" lvl="3"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28</a:t>
            </a:fld>
            <a:endParaRPr lang="zh-TW" altLang="en-US"/>
          </a:p>
        </p:txBody>
      </p:sp>
      <p:pic>
        <p:nvPicPr>
          <p:cNvPr id="8" name="图片 7"/>
          <p:cNvPicPr>
            <a:picLocks noChangeAspect="1"/>
          </p:cNvPicPr>
          <p:nvPr>
            <p:custDataLst>
              <p:tags r:id="rId1"/>
            </p:custDataLst>
          </p:nvPr>
        </p:nvPicPr>
        <p:blipFill>
          <a:blip r:embed="rId4"/>
          <a:stretch>
            <a:fillRect/>
          </a:stretch>
        </p:blipFill>
        <p:spPr>
          <a:xfrm>
            <a:off x="6416675" y="1925320"/>
            <a:ext cx="2965450" cy="2965450"/>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(13 of 18)</a:t>
            </a:r>
          </a:p>
        </p:txBody>
      </p:sp>
      <p:sp>
        <p:nvSpPr>
          <p:cNvPr id="3" name="Content Placeholder 2"/>
          <p:cNvSpPr>
            <a:spLocks noGrp="1"/>
          </p:cNvSpPr>
          <p:nvPr>
            <p:ph idx="1"/>
          </p:nvPr>
        </p:nvSpPr>
        <p:spPr>
          <a:xfrm>
            <a:off x="609600" y="1125855"/>
            <a:ext cx="5071745" cy="463169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Vamana Graph(DiskANN)</a:t>
            </a:r>
          </a:p>
          <a:p>
            <a:pPr marL="1257300" lvl="2" indent="-342900">
              <a:buFont typeface="Arial" panose="020B0604020202020204" pitchFamily="34" charset="0"/>
              <a:buChar char="•"/>
            </a:pPr>
            <a:endParaRPr lang="en-US" altLang="en-US" sz="2200" b="1"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r>
              <a:rPr lang="en-US" altLang="en-US" sz="1600" b="1" dirty="0">
                <a:latin typeface="Times New Roman" panose="02020603050405020304" pitchFamily="18" charset="0"/>
                <a:ea typeface="標楷體" pitchFamily="65" charset="-120"/>
                <a:cs typeface="Times New Roman" panose="02020603050405020304" pitchFamily="18" charset="0"/>
                <a:sym typeface="+mn-ea"/>
              </a:rPr>
              <a:t>Index Construction</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1.</a:t>
            </a:r>
            <a:r>
              <a:rPr lang="en-US" altLang="en-US" sz="1365" b="1" dirty="0">
                <a:latin typeface="Times New Roman" panose="02020603050405020304" pitchFamily="18" charset="0"/>
                <a:ea typeface="標楷體" pitchFamily="65" charset="-120"/>
                <a:cs typeface="Times New Roman" panose="02020603050405020304" pitchFamily="18" charset="0"/>
                <a:sym typeface="+mn-ea"/>
              </a:rPr>
              <a:t> </a:t>
            </a:r>
            <a:r>
              <a:rPr lang="en-US" altLang="en-US" sz="1365" dirty="0">
                <a:latin typeface="Times New Roman" panose="02020603050405020304" pitchFamily="18" charset="0"/>
                <a:ea typeface="標楷體" pitchFamily="65" charset="-120"/>
                <a:cs typeface="Times New Roman" panose="02020603050405020304" pitchFamily="18" charset="0"/>
                <a:sym typeface="+mn-ea"/>
              </a:rPr>
              <a:t>Random connection</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2. Calculate centroid</a:t>
            </a:r>
          </a:p>
          <a:p>
            <a:pPr marL="1714500" lvl="3" indent="-342900">
              <a:buFont typeface="Arial" panose="020B0604020202020204" pitchFamily="34" charset="0"/>
              <a:buChar char="•"/>
            </a:pPr>
            <a:r>
              <a:rPr lang="en-US" altLang="en-US" sz="1365" dirty="0">
                <a:latin typeface="Times New Roman" panose="02020603050405020304" pitchFamily="18" charset="0"/>
                <a:ea typeface="標楷體" pitchFamily="65" charset="-120"/>
                <a:cs typeface="Times New Roman" panose="02020603050405020304" pitchFamily="18" charset="0"/>
                <a:sym typeface="+mn-ea"/>
              </a:rPr>
              <a:t>3.</a:t>
            </a:r>
            <a:r>
              <a:rPr lang="en-US" altLang="en-US" sz="1365" b="1" dirty="0">
                <a:latin typeface="Times New Roman" panose="02020603050405020304" pitchFamily="18" charset="0"/>
                <a:ea typeface="標楷體" pitchFamily="65" charset="-120"/>
                <a:cs typeface="Times New Roman" panose="02020603050405020304" pitchFamily="18" charset="0"/>
                <a:sym typeface="+mn-ea"/>
              </a:rPr>
              <a:t> </a:t>
            </a:r>
            <a:r>
              <a:rPr lang="en-US" altLang="en-US" sz="1365" dirty="0">
                <a:latin typeface="Times New Roman" panose="02020603050405020304" pitchFamily="18" charset="0"/>
                <a:cs typeface="Times New Roman" panose="02020603050405020304" pitchFamily="18" charset="0"/>
                <a:sym typeface="+mn-ea"/>
              </a:rPr>
              <a:t>Start from centroid, run ANN 	Search for all nodes, and prune to 	get neighbors.(neighbor size=M*alpha, where alpha=1)</a:t>
            </a:r>
            <a:endParaRPr lang="en-US" altLang="en-US" sz="1365" dirty="0">
              <a:latin typeface="Times New Roman" panose="02020603050405020304" pitchFamily="18" charset="0"/>
              <a:ea typeface="標楷體" pitchFamily="65" charset="-120"/>
              <a:cs typeface="Times New Roman" panose="02020603050405020304" pitchFamily="18" charset="0"/>
              <a:sym typeface="+mn-ea"/>
            </a:endParaRPr>
          </a:p>
          <a:p>
            <a:pPr marL="1714500" lvl="3" indent="-342900">
              <a:buFont typeface="Arial" panose="020B0604020202020204" pitchFamily="34" charset="0"/>
              <a:buChar char="•"/>
            </a:pPr>
            <a:r>
              <a:rPr lang="en-US" altLang="en-US" sz="1365" dirty="0">
                <a:latin typeface="Times New Roman" panose="02020603050405020304" pitchFamily="18" charset="0"/>
                <a:cs typeface="Times New Roman" panose="02020603050405020304" pitchFamily="18" charset="0"/>
                <a:sym typeface="+mn-ea"/>
              </a:rPr>
              <a:t>4. </a:t>
            </a:r>
            <a:r>
              <a:rPr lang="en-US" altLang="en-US" sz="1365" b="1" dirty="0">
                <a:latin typeface="Times New Roman" panose="02020603050405020304" pitchFamily="18" charset="0"/>
                <a:cs typeface="Times New Roman" panose="02020603050405020304" pitchFamily="18" charset="0"/>
                <a:sym typeface="+mn-ea"/>
              </a:rPr>
              <a:t>Search and prune again to get more 	accurate graph.(where alpha=1.2)</a:t>
            </a:r>
            <a:endParaRPr lang="en-US" altLang="en-US" sz="1365" dirty="0">
              <a:latin typeface="Times New Roman" panose="02020603050405020304" pitchFamily="18" charset="0"/>
              <a:ea typeface="標楷體" pitchFamily="65" charset="-120"/>
              <a:cs typeface="Times New Roman" panose="02020603050405020304" pitchFamily="18" charset="0"/>
              <a:sym typeface="+mn-ea"/>
            </a:endParaRPr>
          </a:p>
          <a:p>
            <a:pPr marL="1714500" lvl="3"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r>
              <a:rPr lang="en-US" sz="1600" dirty="0">
                <a:latin typeface="Times New Roman" panose="02020603050405020304" pitchFamily="18" charset="0"/>
                <a:cs typeface="Times New Roman" panose="02020603050405020304" pitchFamily="18" charset="0"/>
              </a:rPr>
              <a:t>alpha: control the neighbor size.</a:t>
            </a:r>
          </a:p>
          <a:p>
            <a:pPr lvl="2"/>
            <a:r>
              <a:rPr lang="en-US" sz="1400" dirty="0">
                <a:latin typeface="Times New Roman" panose="02020603050405020304" pitchFamily="18" charset="0"/>
                <a:cs typeface="Times New Roman" panose="02020603050405020304" pitchFamily="18" charset="0"/>
              </a:rPr>
              <a:t>if M=40, then get 40(40*1) neighbors in round 1, 48(40*1.2) neighbors</a:t>
            </a: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29</a:t>
            </a:fld>
            <a:endParaRPr lang="zh-TW" altLang="en-US"/>
          </a:p>
        </p:txBody>
      </p:sp>
      <p:pic>
        <p:nvPicPr>
          <p:cNvPr id="11" name="图片 10"/>
          <p:cNvPicPr>
            <a:picLocks noChangeAspect="1"/>
          </p:cNvPicPr>
          <p:nvPr>
            <p:custDataLst>
              <p:tags r:id="rId1"/>
            </p:custDataLst>
          </p:nvPr>
        </p:nvPicPr>
        <p:blipFill>
          <a:blip r:embed="rId7"/>
          <a:stretch>
            <a:fillRect/>
          </a:stretch>
        </p:blipFill>
        <p:spPr>
          <a:xfrm>
            <a:off x="6897370" y="2071370"/>
            <a:ext cx="2874645" cy="2741295"/>
          </a:xfrm>
          <a:prstGeom prst="rect">
            <a:avLst/>
          </a:prstGeom>
        </p:spPr>
      </p:pic>
      <p:cxnSp>
        <p:nvCxnSpPr>
          <p:cNvPr id="5" name="直接连接符 4"/>
          <p:cNvCxnSpPr/>
          <p:nvPr/>
        </p:nvCxnSpPr>
        <p:spPr>
          <a:xfrm>
            <a:off x="7315835" y="2392045"/>
            <a:ext cx="2108200" cy="660400"/>
          </a:xfrm>
          <a:prstGeom prst="line">
            <a:avLst/>
          </a:prstGeom>
          <a:noFill/>
          <a:ln w="15875" cap="flat" cmpd="sng" algn="ctr">
            <a:solidFill>
              <a:srgbClr val="FF0000"/>
            </a:solidFill>
            <a:prstDash val="solid"/>
            <a:round/>
            <a:headEnd type="none" w="med" len="med"/>
            <a:tailEnd type="none" w="med" len="med"/>
          </a:ln>
        </p:spPr>
      </p:cxnSp>
      <p:cxnSp>
        <p:nvCxnSpPr>
          <p:cNvPr id="6" name="直接连接符 5"/>
          <p:cNvCxnSpPr/>
          <p:nvPr>
            <p:custDataLst>
              <p:tags r:id="rId2"/>
            </p:custDataLst>
          </p:nvPr>
        </p:nvCxnSpPr>
        <p:spPr>
          <a:xfrm>
            <a:off x="7265035" y="2383155"/>
            <a:ext cx="34290" cy="212090"/>
          </a:xfrm>
          <a:prstGeom prst="line">
            <a:avLst/>
          </a:prstGeom>
          <a:noFill/>
          <a:ln w="15875" cap="flat" cmpd="sng" algn="ctr">
            <a:solidFill>
              <a:srgbClr val="FF0000"/>
            </a:solidFill>
            <a:prstDash val="solid"/>
            <a:round/>
            <a:headEnd type="none" w="med" len="med"/>
            <a:tailEnd type="none" w="med" len="med"/>
          </a:ln>
        </p:spPr>
      </p:cxnSp>
      <p:cxnSp>
        <p:nvCxnSpPr>
          <p:cNvPr id="7" name="直接连接符 6"/>
          <p:cNvCxnSpPr/>
          <p:nvPr>
            <p:custDataLst>
              <p:tags r:id="rId3"/>
            </p:custDataLst>
          </p:nvPr>
        </p:nvCxnSpPr>
        <p:spPr>
          <a:xfrm>
            <a:off x="7324725" y="2341245"/>
            <a:ext cx="346710" cy="25400"/>
          </a:xfrm>
          <a:prstGeom prst="line">
            <a:avLst/>
          </a:prstGeom>
          <a:noFill/>
          <a:ln w="15875" cap="flat" cmpd="sng" algn="ctr">
            <a:solidFill>
              <a:srgbClr val="FF0000"/>
            </a:solidFill>
            <a:prstDash val="solid"/>
            <a:round/>
            <a:headEnd type="none" w="med" len="med"/>
            <a:tailEnd type="none" w="med" len="med"/>
          </a:ln>
        </p:spPr>
      </p:cxnSp>
      <p:cxnSp>
        <p:nvCxnSpPr>
          <p:cNvPr id="9" name="直接连接符 8"/>
          <p:cNvCxnSpPr/>
          <p:nvPr>
            <p:custDataLst>
              <p:tags r:id="rId4"/>
            </p:custDataLst>
          </p:nvPr>
        </p:nvCxnSpPr>
        <p:spPr>
          <a:xfrm>
            <a:off x="7299325" y="2383155"/>
            <a:ext cx="84455" cy="203200"/>
          </a:xfrm>
          <a:prstGeom prst="line">
            <a:avLst/>
          </a:prstGeom>
          <a:noFill/>
          <a:ln w="15875" cap="flat" cmpd="sng" algn="ctr">
            <a:solidFill>
              <a:srgbClr val="FF0000"/>
            </a:solidFill>
            <a:prstDash val="solid"/>
            <a:round/>
            <a:headEnd type="none" w="med" len="med"/>
            <a:tailEnd type="none" w="med" len="med"/>
          </a:ln>
        </p:spPr>
      </p:cxnSp>
      <p:sp>
        <p:nvSpPr>
          <p:cNvPr id="10" name="椭圆 9"/>
          <p:cNvSpPr/>
          <p:nvPr/>
        </p:nvSpPr>
        <p:spPr>
          <a:xfrm>
            <a:off x="7249160" y="2341245"/>
            <a:ext cx="75565" cy="75565"/>
          </a:xfrm>
          <a:prstGeom prst="ellipse">
            <a:avLst/>
          </a:prstGeom>
          <a:solidFill>
            <a:schemeClr val="accent2"/>
          </a:solidFill>
          <a:ln w="15875" cap="flat" cmpd="sng" algn="ctr">
            <a:solidFill>
              <a:srgbClr val="FF0000"/>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12" name="文本框 11"/>
          <p:cNvSpPr txBox="1"/>
          <p:nvPr/>
        </p:nvSpPr>
        <p:spPr>
          <a:xfrm>
            <a:off x="6249035" y="5173980"/>
            <a:ext cx="4509135" cy="583565"/>
          </a:xfrm>
          <a:prstGeom prst="rect">
            <a:avLst/>
          </a:prstGeom>
          <a:noFill/>
        </p:spPr>
        <p:txBody>
          <a:bodyPr wrap="none" rtlCol="0" anchor="ctr" anchorCtr="1">
            <a:spAutoFit/>
          </a:bodyPr>
          <a:lstStyle/>
          <a:p>
            <a:r>
              <a:rPr lang="en-US" altLang="zh-CN" sz="1600" b="1" dirty="0">
                <a:ea typeface="標楷體" pitchFamily="65" charset="-120"/>
                <a:cs typeface="Calibri" panose="020F0502020204030204" pitchFamily="34" charset="0"/>
              </a:rPr>
              <a:t>Short edges</a:t>
            </a:r>
            <a:r>
              <a:rPr lang="en-US" altLang="zh-CN" sz="1600" dirty="0">
                <a:ea typeface="標楷體" pitchFamily="65" charset="-120"/>
                <a:cs typeface="Calibri" panose="020F0502020204030204" pitchFamily="34" charset="0"/>
              </a:rPr>
              <a:t> can help find its nearest neighbors</a:t>
            </a:r>
          </a:p>
          <a:p>
            <a:r>
              <a:rPr lang="en-US" altLang="zh-CN" sz="1600" b="1" dirty="0">
                <a:ea typeface="標楷體" pitchFamily="65" charset="-120"/>
                <a:cs typeface="Calibri" panose="020F0502020204030204" pitchFamily="34" charset="0"/>
              </a:rPr>
              <a:t>Long edges</a:t>
            </a:r>
            <a:r>
              <a:rPr lang="en-US" altLang="zh-CN" sz="1600" dirty="0">
                <a:ea typeface="標楷體" pitchFamily="65" charset="-120"/>
                <a:cs typeface="Calibri" panose="020F0502020204030204" pitchFamily="34" charset="0"/>
              </a:rPr>
              <a:t> can help converge faster</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Vector database</a:t>
            </a:r>
            <a:endParaRPr lang="zh-TW" altLang="en-US" dirty="0"/>
          </a:p>
        </p:txBody>
      </p:sp>
      <p:sp>
        <p:nvSpPr>
          <p:cNvPr id="5" name="文字版面配置區 4"/>
          <p:cNvSpPr>
            <a:spLocks noGrp="1"/>
          </p:cNvSpPr>
          <p:nvPr>
            <p:ph type="body" idx="1"/>
          </p:nvPr>
        </p:nvSpPr>
        <p:spPr>
          <a:xfrm>
            <a:off x="2246313" y="1844824"/>
            <a:ext cx="7772400" cy="2562077"/>
          </a:xfrm>
        </p:spPr>
        <p:txBody>
          <a:bodyPr>
            <a:normAutofit fontScale="92500" lnSpcReduction="10000"/>
          </a:bodyPr>
          <a:lstStyle/>
          <a:p>
            <a:r>
              <a:rPr lang="en-US" altLang="zh-CN" sz="4000" dirty="0">
                <a:solidFill>
                  <a:srgbClr val="FF0000"/>
                </a:solidFill>
                <a:latin typeface="Times New Roman" panose="02020603050405020304" pitchFamily="18" charset="0"/>
                <a:cs typeface="Times New Roman" panose="02020603050405020304" pitchFamily="18" charset="0"/>
              </a:rPr>
              <a:t>Introduction (5 pages)</a:t>
            </a:r>
            <a:endParaRPr lang="en-US" altLang="zh-TW" sz="4000" dirty="0">
              <a:solidFill>
                <a:srgbClr val="FF0000"/>
              </a:solidFill>
              <a:latin typeface="Times New Roman" panose="02020603050405020304" pitchFamily="18" charset="0"/>
              <a:cs typeface="Times New Roman" panose="02020603050405020304" pitchFamily="18" charset="0"/>
            </a:endParaRPr>
          </a:p>
          <a:p>
            <a:r>
              <a:rPr lang="en-US" altLang="zh-CN" sz="4000" dirty="0">
                <a:latin typeface="Times New Roman" panose="02020603050405020304" pitchFamily="18" charset="0"/>
                <a:cs typeface="Times New Roman" panose="02020603050405020304" pitchFamily="18" charset="0"/>
              </a:rPr>
              <a:t>Related</a:t>
            </a:r>
            <a:r>
              <a:rPr lang="zh-CN" altLang="en-US" sz="4000" dirty="0">
                <a:latin typeface="Times New Roman" panose="02020603050405020304" pitchFamily="18" charset="0"/>
                <a:cs typeface="Times New Roman" panose="02020603050405020304" pitchFamily="18" charset="0"/>
              </a:rPr>
              <a:t> </a:t>
            </a:r>
            <a:r>
              <a:rPr lang="en-US" altLang="zh-CN" sz="4000" dirty="0">
                <a:latin typeface="Times New Roman" panose="02020603050405020304" pitchFamily="18" charset="0"/>
                <a:cs typeface="Times New Roman" panose="02020603050405020304" pitchFamily="18" charset="0"/>
              </a:rPr>
              <a:t>Work</a:t>
            </a:r>
          </a:p>
          <a:p>
            <a:r>
              <a:rPr lang="en-US" altLang="zh-CN" sz="4000" dirty="0">
                <a:latin typeface="Times New Roman" panose="02020603050405020304" pitchFamily="18" charset="0"/>
                <a:cs typeface="Times New Roman" panose="02020603050405020304" pitchFamily="18" charset="0"/>
              </a:rPr>
              <a:t>Proposed Methods </a:t>
            </a:r>
          </a:p>
          <a:p>
            <a:r>
              <a:rPr lang="en-US" altLang="zh-CN" sz="4000" dirty="0">
                <a:latin typeface="Times New Roman" panose="02020603050405020304" pitchFamily="18" charset="0"/>
                <a:cs typeface="Times New Roman" panose="02020603050405020304" pitchFamily="18" charset="0"/>
              </a:rPr>
              <a:t>Conclusions</a:t>
            </a:r>
          </a:p>
        </p:txBody>
      </p:sp>
      <p:sp>
        <p:nvSpPr>
          <p:cNvPr id="2"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a:t>
            </a:fld>
            <a:endParaRPr lang="zh-TW"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(14 of 18)</a:t>
            </a:r>
          </a:p>
        </p:txBody>
      </p:sp>
      <p:sp>
        <p:nvSpPr>
          <p:cNvPr id="3" name="Content Placeholder 2"/>
          <p:cNvSpPr>
            <a:spLocks noGrp="1"/>
          </p:cNvSpPr>
          <p:nvPr>
            <p:ph idx="1"/>
          </p:nvPr>
        </p:nvSpPr>
        <p:spPr>
          <a:xfrm>
            <a:off x="386080" y="1125855"/>
            <a:ext cx="9257665" cy="230251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Product Quantization (Faiss)</a:t>
            </a:r>
          </a:p>
          <a:p>
            <a:pPr marL="1714500" lvl="3"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Index Construction</a:t>
            </a:r>
          </a:p>
          <a:p>
            <a:pPr marL="1828800" lvl="4" indent="0">
              <a:buFont typeface="Arial" panose="020B0604020202020204" pitchFamily="34" charset="0"/>
              <a:buNone/>
            </a:pPr>
            <a:r>
              <a:rPr lang="en-US" sz="1775" dirty="0">
                <a:latin typeface="Times New Roman" panose="02020603050405020304" pitchFamily="18" charset="0"/>
                <a:cs typeface="Times New Roman" panose="02020603050405020304" pitchFamily="18" charset="0"/>
                <a:sym typeface="+mn-ea"/>
              </a:rPr>
              <a:t>1. Split high dimentional vector into sub-vectors</a:t>
            </a: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30</a:t>
            </a:fld>
            <a:endParaRPr lang="zh-TW" altLang="en-US"/>
          </a:p>
        </p:txBody>
      </p:sp>
      <p:pic>
        <p:nvPicPr>
          <p:cNvPr id="5" name="图片 4"/>
          <p:cNvPicPr>
            <a:picLocks noChangeAspect="1"/>
          </p:cNvPicPr>
          <p:nvPr>
            <p:custDataLst>
              <p:tags r:id="rId1"/>
            </p:custDataLst>
          </p:nvPr>
        </p:nvPicPr>
        <p:blipFill>
          <a:blip r:embed="rId4"/>
          <a:stretch>
            <a:fillRect/>
          </a:stretch>
        </p:blipFill>
        <p:spPr>
          <a:xfrm>
            <a:off x="2361565" y="2402205"/>
            <a:ext cx="8284210" cy="3438525"/>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(15 of 18)</a:t>
            </a:r>
          </a:p>
        </p:txBody>
      </p:sp>
      <p:sp>
        <p:nvSpPr>
          <p:cNvPr id="3" name="Content Placeholder 2"/>
          <p:cNvSpPr>
            <a:spLocks noGrp="1"/>
          </p:cNvSpPr>
          <p:nvPr>
            <p:ph idx="1"/>
          </p:nvPr>
        </p:nvSpPr>
        <p:spPr>
          <a:xfrm>
            <a:off x="386080" y="1125855"/>
            <a:ext cx="9257665" cy="230251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Product Quantization </a:t>
            </a:r>
            <a:r>
              <a:rPr lang="en-US" sz="2200" b="1" dirty="0">
                <a:latin typeface="Times New Roman" panose="02020603050405020304" pitchFamily="18" charset="0"/>
                <a:cs typeface="Times New Roman" panose="02020603050405020304" pitchFamily="18" charset="0"/>
                <a:sym typeface="+mn-ea"/>
              </a:rPr>
              <a:t> (Faiss)</a:t>
            </a:r>
            <a:endParaRPr lang="en-US" sz="2200" b="1" dirty="0">
              <a:latin typeface="Times New Roman" panose="02020603050405020304" pitchFamily="18" charset="0"/>
              <a:cs typeface="Times New Roman" panose="02020603050405020304" pitchFamily="18" charset="0"/>
            </a:endParaRPr>
          </a:p>
          <a:p>
            <a:pPr marL="1714500" lvl="3"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Index Construction</a:t>
            </a:r>
          </a:p>
          <a:p>
            <a:pPr marL="1828800" lvl="4" indent="0">
              <a:buFont typeface="Arial" panose="020B0604020202020204" pitchFamily="34" charset="0"/>
              <a:buNone/>
            </a:pPr>
            <a:r>
              <a:rPr lang="en-US" sz="1775" dirty="0">
                <a:latin typeface="Times New Roman" panose="02020603050405020304" pitchFamily="18" charset="0"/>
                <a:cs typeface="Times New Roman" panose="02020603050405020304" pitchFamily="18" charset="0"/>
                <a:sym typeface="+mn-ea"/>
              </a:rPr>
              <a:t>2. For sub space, K-means clustering into 256 centorids</a:t>
            </a: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31</a:t>
            </a:fld>
            <a:endParaRPr lang="zh-TW" altLang="en-US"/>
          </a:p>
        </p:txBody>
      </p:sp>
      <p:pic>
        <p:nvPicPr>
          <p:cNvPr id="6" name="图片 5"/>
          <p:cNvPicPr>
            <a:picLocks noChangeAspect="1"/>
          </p:cNvPicPr>
          <p:nvPr>
            <p:custDataLst>
              <p:tags r:id="rId1"/>
            </p:custDataLst>
          </p:nvPr>
        </p:nvPicPr>
        <p:blipFill>
          <a:blip r:embed="rId4"/>
          <a:stretch>
            <a:fillRect/>
          </a:stretch>
        </p:blipFill>
        <p:spPr>
          <a:xfrm>
            <a:off x="3498850" y="2386330"/>
            <a:ext cx="5016500" cy="3602355"/>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(16 of 18)</a:t>
            </a:r>
          </a:p>
        </p:txBody>
      </p:sp>
      <p:sp>
        <p:nvSpPr>
          <p:cNvPr id="3" name="Content Placeholder 2"/>
          <p:cNvSpPr>
            <a:spLocks noGrp="1"/>
          </p:cNvSpPr>
          <p:nvPr>
            <p:ph idx="1"/>
          </p:nvPr>
        </p:nvSpPr>
        <p:spPr>
          <a:xfrm>
            <a:off x="386080" y="1125855"/>
            <a:ext cx="9257665" cy="230251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Product Quantization </a:t>
            </a:r>
            <a:r>
              <a:rPr lang="en-US" sz="2200" b="1" dirty="0">
                <a:latin typeface="Times New Roman" panose="02020603050405020304" pitchFamily="18" charset="0"/>
                <a:cs typeface="Times New Roman" panose="02020603050405020304" pitchFamily="18" charset="0"/>
                <a:sym typeface="+mn-ea"/>
              </a:rPr>
              <a:t> (Faiss)</a:t>
            </a:r>
            <a:endParaRPr lang="en-US" sz="2200" b="1" dirty="0">
              <a:latin typeface="Times New Roman" panose="02020603050405020304" pitchFamily="18" charset="0"/>
              <a:cs typeface="Times New Roman" panose="02020603050405020304" pitchFamily="18" charset="0"/>
            </a:endParaRPr>
          </a:p>
          <a:p>
            <a:pPr marL="1714500" lvl="3"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Index Construction</a:t>
            </a:r>
          </a:p>
          <a:p>
            <a:pPr marL="1828800" lvl="4" indent="0">
              <a:buFont typeface="Arial" panose="020B0604020202020204" pitchFamily="34" charset="0"/>
              <a:buNone/>
            </a:pPr>
            <a:r>
              <a:rPr lang="en-US" sz="1775" dirty="0">
                <a:latin typeface="Times New Roman" panose="02020603050405020304" pitchFamily="18" charset="0"/>
                <a:cs typeface="Times New Roman" panose="02020603050405020304" pitchFamily="18" charset="0"/>
                <a:sym typeface="+mn-ea"/>
              </a:rPr>
              <a:t>3. Use the centorids to represent the original vector</a:t>
            </a:r>
            <a:endParaRPr lang="en-US" sz="1775"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32</a:t>
            </a:fld>
            <a:endParaRPr lang="zh-TW" altLang="en-US"/>
          </a:p>
        </p:txBody>
      </p:sp>
      <p:pic>
        <p:nvPicPr>
          <p:cNvPr id="6" name="图片 5"/>
          <p:cNvPicPr>
            <a:picLocks noChangeAspect="1"/>
          </p:cNvPicPr>
          <p:nvPr>
            <p:custDataLst>
              <p:tags r:id="rId1"/>
            </p:custDataLst>
          </p:nvPr>
        </p:nvPicPr>
        <p:blipFill>
          <a:blip r:embed="rId4"/>
          <a:stretch>
            <a:fillRect/>
          </a:stretch>
        </p:blipFill>
        <p:spPr>
          <a:xfrm>
            <a:off x="2410460" y="2561590"/>
            <a:ext cx="8284845" cy="3124200"/>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(17 of 18)</a:t>
            </a:r>
          </a:p>
        </p:txBody>
      </p:sp>
      <p:sp>
        <p:nvSpPr>
          <p:cNvPr id="3" name="Content Placeholder 2"/>
          <p:cNvSpPr>
            <a:spLocks noGrp="1"/>
          </p:cNvSpPr>
          <p:nvPr>
            <p:ph idx="1"/>
          </p:nvPr>
        </p:nvSpPr>
        <p:spPr>
          <a:xfrm>
            <a:off x="609600" y="1125855"/>
            <a:ext cx="5757545" cy="460629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Invered File Index </a:t>
            </a:r>
            <a:r>
              <a:rPr lang="en-US" sz="2200" b="1" dirty="0">
                <a:latin typeface="Times New Roman" panose="02020603050405020304" pitchFamily="18" charset="0"/>
                <a:cs typeface="Times New Roman" panose="02020603050405020304" pitchFamily="18" charset="0"/>
                <a:sym typeface="+mn-ea"/>
              </a:rPr>
              <a:t> (Faiss)</a:t>
            </a:r>
            <a:endParaRPr lang="en-US" sz="2200" b="1" dirty="0">
              <a:latin typeface="Times New Roman" panose="02020603050405020304" pitchFamily="18" charset="0"/>
              <a:cs typeface="Times New Roman" panose="02020603050405020304" pitchFamily="18" charset="0"/>
            </a:endParaRPr>
          </a:p>
          <a:p>
            <a:pPr marL="1714500" lvl="3" indent="-342900">
              <a:buFont typeface="Arial" panose="020B0604020202020204" pitchFamily="34" charset="0"/>
              <a:buChar char="•"/>
            </a:pPr>
            <a:r>
              <a:rPr lang="en-US" altLang="en-US" sz="1980" b="1" dirty="0">
                <a:latin typeface="Times New Roman" panose="02020603050405020304" pitchFamily="18" charset="0"/>
                <a:ea typeface="標楷體" pitchFamily="65" charset="-120"/>
                <a:cs typeface="Times New Roman" panose="02020603050405020304" pitchFamily="18" charset="0"/>
                <a:sym typeface="+mn-ea"/>
              </a:rPr>
              <a:t>Index Construction:</a:t>
            </a: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1. Get centroids using k-means</a:t>
            </a: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2. Assign data to the closest cluster</a:t>
            </a:r>
          </a:p>
          <a:p>
            <a:pPr marL="1714500" lvl="3" indent="-342900">
              <a:buFont typeface="Arial" panose="020B0604020202020204" pitchFamily="34" charset="0"/>
              <a:buChar char="•"/>
            </a:pPr>
            <a:endParaRPr lang="en-US" altLang="en-US" sz="1980" dirty="0">
              <a:latin typeface="Times New Roman" panose="02020603050405020304" pitchFamily="18" charset="0"/>
              <a:ea typeface="標楷體" pitchFamily="65" charset="-120"/>
              <a:cs typeface="Times New Roman" panose="02020603050405020304" pitchFamily="18" charset="0"/>
              <a:sym typeface="+mn-ea"/>
            </a:endParaRPr>
          </a:p>
          <a:p>
            <a:pPr marL="1714500" lvl="3" indent="-342900">
              <a:buFont typeface="Arial" panose="020B0604020202020204" pitchFamily="34" charset="0"/>
              <a:buChar char="•"/>
            </a:pPr>
            <a:r>
              <a:rPr lang="en-US" sz="1980" b="1" dirty="0">
                <a:latin typeface="Times New Roman" panose="02020603050405020304" pitchFamily="18" charset="0"/>
                <a:cs typeface="Times New Roman" panose="02020603050405020304" pitchFamily="18" charset="0"/>
              </a:rPr>
              <a:t>Query:</a:t>
            </a: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1. perform distance computation in top n nearest clusters</a:t>
            </a:r>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33</a:t>
            </a:fld>
            <a:endParaRPr lang="zh-TW" altLang="en-US"/>
          </a:p>
        </p:txBody>
      </p:sp>
      <p:pic>
        <p:nvPicPr>
          <p:cNvPr id="6" name="图片 5"/>
          <p:cNvPicPr>
            <a:picLocks noChangeAspect="1"/>
          </p:cNvPicPr>
          <p:nvPr>
            <p:custDataLst>
              <p:tags r:id="rId1"/>
            </p:custDataLst>
          </p:nvPr>
        </p:nvPicPr>
        <p:blipFill>
          <a:blip r:embed="rId4"/>
          <a:stretch>
            <a:fillRect/>
          </a:stretch>
        </p:blipFill>
        <p:spPr>
          <a:xfrm>
            <a:off x="7261225" y="2447925"/>
            <a:ext cx="3943350" cy="2559050"/>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Algorithm (18 of 18)</a:t>
            </a:r>
          </a:p>
        </p:txBody>
      </p:sp>
      <p:sp>
        <p:nvSpPr>
          <p:cNvPr id="3" name="Content Placeholder 2"/>
          <p:cNvSpPr>
            <a:spLocks noGrp="1"/>
          </p:cNvSpPr>
          <p:nvPr>
            <p:ph idx="1"/>
          </p:nvPr>
        </p:nvSpPr>
        <p:spPr>
          <a:xfrm>
            <a:off x="386080" y="1125855"/>
            <a:ext cx="5412740" cy="427101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IVF-PQ (Faiss)</a:t>
            </a:r>
          </a:p>
          <a:p>
            <a:pPr marL="1257300" lvl="2" indent="-342900">
              <a:buFont typeface="Arial" panose="020B0604020202020204" pitchFamily="34" charset="0"/>
              <a:buChar char="•"/>
            </a:pPr>
            <a:endParaRPr lang="en-US" sz="2200" b="1"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Index Construction</a:t>
            </a:r>
          </a:p>
          <a:p>
            <a:pPr marL="1371600" lvl="3" indent="0">
              <a:buFont typeface="Arial" panose="020B0604020202020204" pitchFamily="34" charset="0"/>
              <a:buNone/>
            </a:pPr>
            <a:r>
              <a:rPr lang="en-US" sz="2000" dirty="0">
                <a:latin typeface="Times New Roman" panose="02020603050405020304" pitchFamily="18" charset="0"/>
                <a:cs typeface="Times New Roman" panose="02020603050405020304" pitchFamily="18" charset="0"/>
                <a:sym typeface="+mn-ea"/>
              </a:rPr>
              <a:t>1. k-means clustering for raw vector</a:t>
            </a:r>
          </a:p>
          <a:p>
            <a:pPr marL="1371600" lvl="3" indent="0">
              <a:buFont typeface="Arial" panose="020B0604020202020204" pitchFamily="34" charset="0"/>
              <a:buNone/>
            </a:pPr>
            <a:r>
              <a:rPr lang="en-US" sz="2000" dirty="0">
                <a:latin typeface="Times New Roman" panose="02020603050405020304" pitchFamily="18" charset="0"/>
                <a:cs typeface="Times New Roman" panose="02020603050405020304" pitchFamily="18" charset="0"/>
                <a:sym typeface="+mn-ea"/>
              </a:rPr>
              <a:t>2. PQ for each clusters</a:t>
            </a:r>
          </a:p>
          <a:p>
            <a:pPr marL="1371600" lvl="3" indent="0">
              <a:buFont typeface="Arial" panose="020B0604020202020204" pitchFamily="34" charset="0"/>
              <a:buNone/>
            </a:pPr>
            <a:r>
              <a:rPr lang="en-US" sz="2000" dirty="0">
                <a:latin typeface="Times New Roman" panose="02020603050405020304" pitchFamily="18" charset="0"/>
                <a:cs typeface="Times New Roman" panose="02020603050405020304" pitchFamily="18" charset="0"/>
                <a:sym typeface="+mn-ea"/>
              </a:rPr>
              <a:t>3. Store the PQ code</a:t>
            </a:r>
            <a:endParaRPr lang="en-US" sz="2000" dirty="0">
              <a:latin typeface="Times New Roman" panose="02020603050405020304" pitchFamily="18" charset="0"/>
              <a:cs typeface="Times New Roman" panose="02020603050405020304" pitchFamily="18" charset="0"/>
            </a:endParaRPr>
          </a:p>
          <a:p>
            <a:pPr marL="914400" lvl="2" indent="0">
              <a:buFont typeface="Arial" panose="020B0604020202020204" pitchFamily="34" charset="0"/>
              <a:buNone/>
            </a:pPr>
            <a:endParaRPr lang="en-US" sz="2000" b="1"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Search</a:t>
            </a:r>
          </a:p>
          <a:p>
            <a:pPr marL="1371600" lvl="3"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1. Calculate distance to all centorids</a:t>
            </a:r>
          </a:p>
          <a:p>
            <a:pPr marL="1371600" lvl="3"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2. in top n clusters,  compute distance using PQ code</a:t>
            </a:r>
          </a:p>
          <a:p>
            <a:pPr marL="914400" lvl="2" indent="0">
              <a:buFont typeface="Arial" panose="020B0604020202020204" pitchFamily="34" charset="0"/>
              <a:buNone/>
            </a:pPr>
            <a:endParaRPr lang="en-US" sz="18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altLang="en-US" sz="2200" b="1"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34</a:t>
            </a:fld>
            <a:endParaRPr lang="zh-TW" altLang="en-US"/>
          </a:p>
        </p:txBody>
      </p:sp>
      <p:pic>
        <p:nvPicPr>
          <p:cNvPr id="7" name="图片 6"/>
          <p:cNvPicPr>
            <a:picLocks noChangeAspect="1"/>
          </p:cNvPicPr>
          <p:nvPr>
            <p:custDataLst>
              <p:tags r:id="rId1"/>
            </p:custDataLst>
          </p:nvPr>
        </p:nvPicPr>
        <p:blipFill>
          <a:blip r:embed="rId4"/>
          <a:stretch>
            <a:fillRect/>
          </a:stretch>
        </p:blipFill>
        <p:spPr>
          <a:xfrm>
            <a:off x="6367145" y="1228725"/>
            <a:ext cx="4349115" cy="4724400"/>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63084" y="5271773"/>
            <a:ext cx="10363200" cy="1362075"/>
          </a:xfrm>
        </p:spPr>
        <p:txBody>
          <a:bodyPr/>
          <a:lstStyle/>
          <a:p>
            <a:r>
              <a:rPr lang="en-US" altLang="zh-TW" dirty="0">
                <a:sym typeface="+mn-ea"/>
              </a:rPr>
              <a:t>Vector database</a:t>
            </a:r>
            <a:endParaRPr lang="zh-TW" altLang="en-US" dirty="0"/>
          </a:p>
        </p:txBody>
      </p:sp>
      <p:sp>
        <p:nvSpPr>
          <p:cNvPr id="5" name="文字版面配置區 4"/>
          <p:cNvSpPr>
            <a:spLocks noGrp="1"/>
          </p:cNvSpPr>
          <p:nvPr>
            <p:ph type="body" idx="1"/>
          </p:nvPr>
        </p:nvSpPr>
        <p:spPr>
          <a:xfrm>
            <a:off x="2246630" y="1724025"/>
            <a:ext cx="8134985" cy="3418205"/>
          </a:xfrm>
        </p:spPr>
        <p:txBody>
          <a:bodyPr>
            <a:normAutofit fontScale="62500" lnSpcReduction="20000"/>
          </a:bodyPr>
          <a:lstStyle/>
          <a:p>
            <a:r>
              <a:rPr lang="en-US" altLang="zh-CN" sz="4000" dirty="0">
                <a:latin typeface="Times New Roman" panose="02020603050405020304" pitchFamily="18" charset="0"/>
                <a:cs typeface="Times New Roman" panose="02020603050405020304" pitchFamily="18" charset="0"/>
              </a:rPr>
              <a:t>Introduction</a:t>
            </a:r>
            <a:endParaRPr lang="en-US" altLang="zh-TW" sz="4000" dirty="0">
              <a:latin typeface="Times New Roman" panose="02020603050405020304" pitchFamily="18" charset="0"/>
              <a:cs typeface="Times New Roman" panose="02020603050405020304" pitchFamily="18" charset="0"/>
            </a:endParaRPr>
          </a:p>
          <a:p>
            <a:r>
              <a:rPr lang="en-US" altLang="zh-CN" sz="4000" dirty="0">
                <a:solidFill>
                  <a:schemeClr val="tx1"/>
                </a:solidFill>
                <a:latin typeface="Times New Roman" panose="02020603050405020304" pitchFamily="18" charset="0"/>
                <a:cs typeface="Times New Roman" panose="02020603050405020304" pitchFamily="18" charset="0"/>
              </a:rPr>
              <a:t>Related</a:t>
            </a:r>
            <a:r>
              <a:rPr lang="zh-CN" altLang="en-US" sz="4000" dirty="0">
                <a:solidFill>
                  <a:schemeClr val="tx1"/>
                </a:solidFill>
                <a:latin typeface="Times New Roman" panose="02020603050405020304" pitchFamily="18" charset="0"/>
                <a:cs typeface="Times New Roman" panose="02020603050405020304" pitchFamily="18" charset="0"/>
              </a:rPr>
              <a:t> </a:t>
            </a:r>
            <a:r>
              <a:rPr lang="en-US" altLang="zh-CN" sz="4000" dirty="0">
                <a:solidFill>
                  <a:schemeClr val="tx1"/>
                </a:solidFill>
                <a:latin typeface="Times New Roman" panose="02020603050405020304" pitchFamily="18" charset="0"/>
                <a:cs typeface="Times New Roman" panose="02020603050405020304" pitchFamily="18" charset="0"/>
              </a:rPr>
              <a:t>Work</a:t>
            </a:r>
          </a:p>
          <a:p>
            <a:r>
              <a:rPr lang="en-US" altLang="zh-CN" sz="4000" dirty="0">
                <a:solidFill>
                  <a:srgbClr val="FF0000"/>
                </a:solidFill>
                <a:latin typeface="Times New Roman" panose="02020603050405020304" pitchFamily="18" charset="0"/>
                <a:cs typeface="Times New Roman" panose="02020603050405020304" pitchFamily="18" charset="0"/>
              </a:rPr>
              <a:t>Proposed Methods (31 pages)</a:t>
            </a:r>
          </a:p>
          <a:p>
            <a:pPr indent="457200" algn="l"/>
            <a:r>
              <a:rPr lang="en-US" altLang="zh-CN" sz="4000" dirty="0">
                <a:latin typeface="Times New Roman" panose="02020603050405020304" pitchFamily="18" charset="0"/>
                <a:cs typeface="Times New Roman" panose="02020603050405020304" pitchFamily="18" charset="0"/>
              </a:rPr>
              <a:t>Algorithm (18 pages)</a:t>
            </a:r>
          </a:p>
          <a:p>
            <a:pPr indent="457200" algn="l"/>
            <a:r>
              <a:rPr lang="en-US" altLang="zh-CN" sz="4000" dirty="0">
                <a:solidFill>
                  <a:srgbClr val="FF0000"/>
                </a:solidFill>
                <a:latin typeface="Times New Roman" panose="02020603050405020304" pitchFamily="18" charset="0"/>
                <a:cs typeface="Times New Roman" panose="02020603050405020304" pitchFamily="18" charset="0"/>
              </a:rPr>
              <a:t>System (5 pages)</a:t>
            </a:r>
          </a:p>
          <a:p>
            <a:pPr indent="457200" algn="l"/>
            <a:r>
              <a:rPr lang="en-US" altLang="zh-CN" sz="4000" dirty="0">
                <a:latin typeface="Times New Roman" panose="02020603050405020304" pitchFamily="18" charset="0"/>
                <a:cs typeface="Times New Roman" panose="02020603050405020304" pitchFamily="18" charset="0"/>
              </a:rPr>
              <a:t>Experiments (4 pages)</a:t>
            </a:r>
          </a:p>
          <a:p>
            <a:pPr indent="457200" algn="l"/>
            <a:r>
              <a:rPr lang="en-US" altLang="zh-CN" sz="4000" dirty="0">
                <a:latin typeface="Times New Roman" panose="02020603050405020304" pitchFamily="18" charset="0"/>
                <a:cs typeface="Times New Roman" panose="02020603050405020304" pitchFamily="18" charset="0"/>
                <a:sym typeface="+mn-ea"/>
              </a:rPr>
              <a:t>Future </a:t>
            </a:r>
            <a:r>
              <a:rPr lang="en-US" altLang="zh-CN" sz="4000" dirty="0">
                <a:latin typeface="Times New Roman" panose="02020603050405020304" pitchFamily="18" charset="0"/>
                <a:cs typeface="Times New Roman" panose="02020603050405020304" pitchFamily="18" charset="0"/>
              </a:rPr>
              <a:t>(4 pages)</a:t>
            </a:r>
          </a:p>
          <a:p>
            <a:r>
              <a:rPr lang="en-US" altLang="zh-CN" sz="4000" dirty="0">
                <a:latin typeface="Times New Roman" panose="02020603050405020304" pitchFamily="18" charset="0"/>
                <a:cs typeface="Times New Roman" panose="02020603050405020304" pitchFamily="18" charset="0"/>
              </a:rPr>
              <a:t>Conclusions</a:t>
            </a:r>
          </a:p>
        </p:txBody>
      </p:sp>
      <p:sp>
        <p:nvSpPr>
          <p:cNvPr id="2"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35</a:t>
            </a:fld>
            <a:endParaRPr lang="zh-TW"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6366510" y="4091940"/>
            <a:ext cx="4825365" cy="1321435"/>
          </a:xfrm>
          <a:prstGeom prst="rect">
            <a:avLst/>
          </a:prstGeom>
          <a:solidFill>
            <a:schemeClr val="bg1">
              <a:lumMod val="75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58" name="矩形 57"/>
          <p:cNvSpPr/>
          <p:nvPr>
            <p:custDataLst>
              <p:tags r:id="rId1"/>
            </p:custDataLst>
          </p:nvPr>
        </p:nvSpPr>
        <p:spPr>
          <a:xfrm>
            <a:off x="8662670" y="1302385"/>
            <a:ext cx="2435860" cy="2155190"/>
          </a:xfrm>
          <a:prstGeom prst="rect">
            <a:avLst/>
          </a:prstGeom>
          <a:solidFill>
            <a:schemeClr val="accent6">
              <a:lumMod val="40000"/>
              <a:lumOff val="6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57" name="矩形 56"/>
          <p:cNvSpPr/>
          <p:nvPr/>
        </p:nvSpPr>
        <p:spPr>
          <a:xfrm>
            <a:off x="6299200" y="1302385"/>
            <a:ext cx="2322830" cy="2155825"/>
          </a:xfrm>
          <a:prstGeom prst="rect">
            <a:avLst/>
          </a:prstGeom>
          <a:solidFill>
            <a:schemeClr val="tx2">
              <a:lumMod val="20000"/>
              <a:lumOff val="8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System (1 of 5)</a:t>
            </a:r>
          </a:p>
        </p:txBody>
      </p:sp>
      <p:sp>
        <p:nvSpPr>
          <p:cNvPr id="3" name="Content Placeholder 2"/>
          <p:cNvSpPr>
            <a:spLocks noGrp="1"/>
          </p:cNvSpPr>
          <p:nvPr>
            <p:ph idx="1"/>
          </p:nvPr>
        </p:nvSpPr>
        <p:spPr>
          <a:xfrm>
            <a:off x="609600" y="1300480"/>
            <a:ext cx="10946130" cy="418719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DiskANN</a:t>
            </a:r>
          </a:p>
          <a:p>
            <a:pPr marL="1257300" lvl="2" indent="-342900">
              <a:buFont typeface="Arial" panose="020B0604020202020204" pitchFamily="34" charset="0"/>
              <a:buChar char="•"/>
            </a:pPr>
            <a:endParaRPr lang="en-US" sz="2200" b="1"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1. Partitioned graph</a:t>
            </a:r>
          </a:p>
          <a:p>
            <a:pPr marL="1257300" lvl="2"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2. PQ index</a:t>
            </a:r>
          </a:p>
          <a:p>
            <a:pPr marL="1257300" lvl="2"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36</a:t>
            </a:fld>
            <a:endParaRPr lang="zh-TW" altLang="en-US"/>
          </a:p>
        </p:txBody>
      </p:sp>
      <p:sp>
        <p:nvSpPr>
          <p:cNvPr id="5" name="椭圆 4"/>
          <p:cNvSpPr/>
          <p:nvPr/>
        </p:nvSpPr>
        <p:spPr>
          <a:xfrm>
            <a:off x="6812915" y="1952625"/>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6" name="椭圆 5"/>
          <p:cNvSpPr/>
          <p:nvPr>
            <p:custDataLst>
              <p:tags r:id="rId2"/>
            </p:custDataLst>
          </p:nvPr>
        </p:nvSpPr>
        <p:spPr>
          <a:xfrm>
            <a:off x="6654800" y="2610485"/>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7" name="椭圆 6"/>
          <p:cNvSpPr/>
          <p:nvPr>
            <p:custDataLst>
              <p:tags r:id="rId3"/>
            </p:custDataLst>
          </p:nvPr>
        </p:nvSpPr>
        <p:spPr>
          <a:xfrm>
            <a:off x="7212330" y="2517140"/>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8" name="椭圆 7"/>
          <p:cNvSpPr/>
          <p:nvPr>
            <p:custDataLst>
              <p:tags r:id="rId4"/>
            </p:custDataLst>
          </p:nvPr>
        </p:nvSpPr>
        <p:spPr>
          <a:xfrm>
            <a:off x="7175500" y="2945130"/>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9" name="椭圆 8"/>
          <p:cNvSpPr/>
          <p:nvPr>
            <p:custDataLst>
              <p:tags r:id="rId5"/>
            </p:custDataLst>
          </p:nvPr>
        </p:nvSpPr>
        <p:spPr>
          <a:xfrm>
            <a:off x="7491730" y="2080260"/>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10" name="椭圆 9"/>
          <p:cNvSpPr/>
          <p:nvPr>
            <p:custDataLst>
              <p:tags r:id="rId6"/>
            </p:custDataLst>
          </p:nvPr>
        </p:nvSpPr>
        <p:spPr>
          <a:xfrm>
            <a:off x="7769860" y="2610485"/>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cxnSp>
        <p:nvCxnSpPr>
          <p:cNvPr id="11" name="直接连接符 10"/>
          <p:cNvCxnSpPr>
            <a:stCxn id="9" idx="5"/>
            <a:endCxn id="10" idx="0"/>
          </p:cNvCxnSpPr>
          <p:nvPr/>
        </p:nvCxnSpPr>
        <p:spPr>
          <a:xfrm>
            <a:off x="7626985" y="2207895"/>
            <a:ext cx="222250" cy="402590"/>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2" name="直接连接符 11"/>
          <p:cNvCxnSpPr>
            <a:stCxn id="7" idx="5"/>
            <a:endCxn id="10" idx="3"/>
          </p:cNvCxnSpPr>
          <p:nvPr>
            <p:custDataLst>
              <p:tags r:id="rId7"/>
            </p:custDataLst>
          </p:nvPr>
        </p:nvCxnSpPr>
        <p:spPr>
          <a:xfrm>
            <a:off x="7347585" y="2644775"/>
            <a:ext cx="445135" cy="93345"/>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3" name="直接连接符 12"/>
          <p:cNvCxnSpPr>
            <a:stCxn id="8" idx="7"/>
            <a:endCxn id="10" idx="3"/>
          </p:cNvCxnSpPr>
          <p:nvPr>
            <p:custDataLst>
              <p:tags r:id="rId8"/>
            </p:custDataLst>
          </p:nvPr>
        </p:nvCxnSpPr>
        <p:spPr>
          <a:xfrm flipV="1">
            <a:off x="7310755" y="2738120"/>
            <a:ext cx="481965" cy="228600"/>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4" name="直接连接符 13"/>
          <p:cNvCxnSpPr>
            <a:stCxn id="6" idx="5"/>
            <a:endCxn id="8" idx="0"/>
          </p:cNvCxnSpPr>
          <p:nvPr>
            <p:custDataLst>
              <p:tags r:id="rId9"/>
            </p:custDataLst>
          </p:nvPr>
        </p:nvCxnSpPr>
        <p:spPr>
          <a:xfrm>
            <a:off x="6790055" y="2738120"/>
            <a:ext cx="464820" cy="207010"/>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5" name="直接连接符 14"/>
          <p:cNvCxnSpPr>
            <a:stCxn id="7" idx="4"/>
            <a:endCxn id="8" idx="0"/>
          </p:cNvCxnSpPr>
          <p:nvPr>
            <p:custDataLst>
              <p:tags r:id="rId10"/>
            </p:custDataLst>
          </p:nvPr>
        </p:nvCxnSpPr>
        <p:spPr>
          <a:xfrm flipH="1">
            <a:off x="7254875" y="2666365"/>
            <a:ext cx="36830" cy="278765"/>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6" name="直接连接符 15"/>
          <p:cNvCxnSpPr>
            <a:stCxn id="9" idx="4"/>
            <a:endCxn id="7" idx="7"/>
          </p:cNvCxnSpPr>
          <p:nvPr>
            <p:custDataLst>
              <p:tags r:id="rId11"/>
            </p:custDataLst>
          </p:nvPr>
        </p:nvCxnSpPr>
        <p:spPr>
          <a:xfrm flipH="1">
            <a:off x="7347585" y="2229485"/>
            <a:ext cx="223520" cy="309245"/>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7" name="直接连接符 16"/>
          <p:cNvCxnSpPr>
            <a:stCxn id="9" idx="1"/>
            <a:endCxn id="5" idx="6"/>
          </p:cNvCxnSpPr>
          <p:nvPr>
            <p:custDataLst>
              <p:tags r:id="rId12"/>
            </p:custDataLst>
          </p:nvPr>
        </p:nvCxnSpPr>
        <p:spPr>
          <a:xfrm flipH="1" flipV="1">
            <a:off x="6971030" y="2027555"/>
            <a:ext cx="543560" cy="74295"/>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8" name="直接连接符 17"/>
          <p:cNvCxnSpPr>
            <a:stCxn id="6" idx="6"/>
            <a:endCxn id="7" idx="2"/>
          </p:cNvCxnSpPr>
          <p:nvPr>
            <p:custDataLst>
              <p:tags r:id="rId13"/>
            </p:custDataLst>
          </p:nvPr>
        </p:nvCxnSpPr>
        <p:spPr>
          <a:xfrm flipV="1">
            <a:off x="6812915" y="2592070"/>
            <a:ext cx="399415" cy="93345"/>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20" name="直接连接符 19"/>
          <p:cNvCxnSpPr>
            <a:stCxn id="5" idx="3"/>
            <a:endCxn id="6" idx="0"/>
          </p:cNvCxnSpPr>
          <p:nvPr>
            <p:custDataLst>
              <p:tags r:id="rId14"/>
            </p:custDataLst>
          </p:nvPr>
        </p:nvCxnSpPr>
        <p:spPr>
          <a:xfrm flipH="1">
            <a:off x="6734175" y="2080260"/>
            <a:ext cx="101600" cy="530225"/>
          </a:xfrm>
          <a:prstGeom prst="line">
            <a:avLst/>
          </a:prstGeom>
          <a:noFill/>
          <a:ln w="12700" cap="flat" cmpd="sng" algn="ctr">
            <a:solidFill>
              <a:schemeClr val="accent1">
                <a:shade val="50000"/>
              </a:schemeClr>
            </a:solidFill>
            <a:prstDash val="solid"/>
            <a:round/>
            <a:headEnd type="none" w="med" len="med"/>
            <a:tailEnd type="none" w="med" len="med"/>
          </a:ln>
        </p:spPr>
      </p:cxnSp>
      <p:sp>
        <p:nvSpPr>
          <p:cNvPr id="36" name="椭圆 35"/>
          <p:cNvSpPr/>
          <p:nvPr>
            <p:custDataLst>
              <p:tags r:id="rId15"/>
            </p:custDataLst>
          </p:nvPr>
        </p:nvSpPr>
        <p:spPr>
          <a:xfrm>
            <a:off x="9607550" y="1769110"/>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37" name="椭圆 36"/>
          <p:cNvSpPr/>
          <p:nvPr>
            <p:custDataLst>
              <p:tags r:id="rId16"/>
            </p:custDataLst>
          </p:nvPr>
        </p:nvSpPr>
        <p:spPr>
          <a:xfrm>
            <a:off x="9291320" y="2628900"/>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38" name="椭圆 37"/>
          <p:cNvSpPr/>
          <p:nvPr>
            <p:custDataLst>
              <p:tags r:id="rId17"/>
            </p:custDataLst>
          </p:nvPr>
        </p:nvSpPr>
        <p:spPr>
          <a:xfrm>
            <a:off x="9728200" y="2386330"/>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39" name="椭圆 38"/>
          <p:cNvSpPr/>
          <p:nvPr>
            <p:custDataLst>
              <p:tags r:id="rId18"/>
            </p:custDataLst>
          </p:nvPr>
        </p:nvSpPr>
        <p:spPr>
          <a:xfrm>
            <a:off x="9570085" y="3184525"/>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40" name="椭圆 39"/>
          <p:cNvSpPr/>
          <p:nvPr>
            <p:custDataLst>
              <p:tags r:id="rId19"/>
            </p:custDataLst>
          </p:nvPr>
        </p:nvSpPr>
        <p:spPr>
          <a:xfrm>
            <a:off x="10128250" y="2098675"/>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41" name="椭圆 40"/>
          <p:cNvSpPr/>
          <p:nvPr>
            <p:custDataLst>
              <p:tags r:id="rId20"/>
            </p:custDataLst>
          </p:nvPr>
        </p:nvSpPr>
        <p:spPr>
          <a:xfrm>
            <a:off x="10406380" y="2628900"/>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cxnSp>
        <p:nvCxnSpPr>
          <p:cNvPr id="42" name="直接连接符 41"/>
          <p:cNvCxnSpPr>
            <a:stCxn id="40" idx="5"/>
            <a:endCxn id="41" idx="0"/>
          </p:cNvCxnSpPr>
          <p:nvPr>
            <p:custDataLst>
              <p:tags r:id="rId21"/>
            </p:custDataLst>
          </p:nvPr>
        </p:nvCxnSpPr>
        <p:spPr>
          <a:xfrm>
            <a:off x="10263505" y="2226310"/>
            <a:ext cx="222250" cy="40259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3" name="直接连接符 42"/>
          <p:cNvCxnSpPr>
            <a:stCxn id="38" idx="5"/>
            <a:endCxn id="41" idx="3"/>
          </p:cNvCxnSpPr>
          <p:nvPr>
            <p:custDataLst>
              <p:tags r:id="rId22"/>
            </p:custDataLst>
          </p:nvPr>
        </p:nvCxnSpPr>
        <p:spPr>
          <a:xfrm>
            <a:off x="9863455" y="2513965"/>
            <a:ext cx="565785" cy="24257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4" name="直接连接符 43"/>
          <p:cNvCxnSpPr>
            <a:stCxn id="39" idx="7"/>
            <a:endCxn id="41" idx="3"/>
          </p:cNvCxnSpPr>
          <p:nvPr>
            <p:custDataLst>
              <p:tags r:id="rId23"/>
            </p:custDataLst>
          </p:nvPr>
        </p:nvCxnSpPr>
        <p:spPr>
          <a:xfrm flipV="1">
            <a:off x="9705340" y="2756535"/>
            <a:ext cx="723900" cy="44958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5" name="直接连接符 44"/>
          <p:cNvCxnSpPr>
            <a:stCxn id="37" idx="5"/>
            <a:endCxn id="39" idx="0"/>
          </p:cNvCxnSpPr>
          <p:nvPr>
            <p:custDataLst>
              <p:tags r:id="rId24"/>
            </p:custDataLst>
          </p:nvPr>
        </p:nvCxnSpPr>
        <p:spPr>
          <a:xfrm>
            <a:off x="9426575" y="2756535"/>
            <a:ext cx="222885" cy="42799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6" name="直接连接符 45"/>
          <p:cNvCxnSpPr>
            <a:stCxn id="38" idx="4"/>
          </p:cNvCxnSpPr>
          <p:nvPr>
            <p:custDataLst>
              <p:tags r:id="rId25"/>
            </p:custDataLst>
          </p:nvPr>
        </p:nvCxnSpPr>
        <p:spPr>
          <a:xfrm flipH="1">
            <a:off x="9705340" y="2535555"/>
            <a:ext cx="102235" cy="63627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7" name="直接连接符 46"/>
          <p:cNvCxnSpPr>
            <a:stCxn id="40" idx="4"/>
            <a:endCxn id="38" idx="7"/>
          </p:cNvCxnSpPr>
          <p:nvPr>
            <p:custDataLst>
              <p:tags r:id="rId26"/>
            </p:custDataLst>
          </p:nvPr>
        </p:nvCxnSpPr>
        <p:spPr>
          <a:xfrm flipH="1">
            <a:off x="9863455" y="2247900"/>
            <a:ext cx="344170" cy="16002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8" name="直接连接符 47"/>
          <p:cNvCxnSpPr>
            <a:stCxn id="40" idx="1"/>
            <a:endCxn id="36" idx="6"/>
          </p:cNvCxnSpPr>
          <p:nvPr>
            <p:custDataLst>
              <p:tags r:id="rId27"/>
            </p:custDataLst>
          </p:nvPr>
        </p:nvCxnSpPr>
        <p:spPr>
          <a:xfrm flipH="1" flipV="1">
            <a:off x="9765665" y="1844040"/>
            <a:ext cx="385445" cy="276225"/>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9" name="直接连接符 48"/>
          <p:cNvCxnSpPr>
            <a:stCxn id="37" idx="6"/>
            <a:endCxn id="38" idx="2"/>
          </p:cNvCxnSpPr>
          <p:nvPr>
            <p:custDataLst>
              <p:tags r:id="rId28"/>
            </p:custDataLst>
          </p:nvPr>
        </p:nvCxnSpPr>
        <p:spPr>
          <a:xfrm flipV="1">
            <a:off x="9449435" y="2461260"/>
            <a:ext cx="278765" cy="24257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50" name="直接连接符 49"/>
          <p:cNvCxnSpPr>
            <a:stCxn id="36" idx="3"/>
            <a:endCxn id="37" idx="0"/>
          </p:cNvCxnSpPr>
          <p:nvPr>
            <p:custDataLst>
              <p:tags r:id="rId29"/>
            </p:custDataLst>
          </p:nvPr>
        </p:nvCxnSpPr>
        <p:spPr>
          <a:xfrm flipH="1">
            <a:off x="9370695" y="1896745"/>
            <a:ext cx="259715" cy="732155"/>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sp>
        <p:nvSpPr>
          <p:cNvPr id="51" name="椭圆 50"/>
          <p:cNvSpPr/>
          <p:nvPr>
            <p:custDataLst>
              <p:tags r:id="rId30"/>
            </p:custDataLst>
          </p:nvPr>
        </p:nvSpPr>
        <p:spPr>
          <a:xfrm>
            <a:off x="8331200" y="2458085"/>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52" name="椭圆 51"/>
          <p:cNvSpPr/>
          <p:nvPr>
            <p:custDataLst>
              <p:tags r:id="rId31"/>
            </p:custDataLst>
          </p:nvPr>
        </p:nvSpPr>
        <p:spPr>
          <a:xfrm>
            <a:off x="8877300" y="2759710"/>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cxnSp>
        <p:nvCxnSpPr>
          <p:cNvPr id="53" name="直接连接符 52"/>
          <p:cNvCxnSpPr>
            <a:stCxn id="52" idx="6"/>
            <a:endCxn id="37" idx="3"/>
          </p:cNvCxnSpPr>
          <p:nvPr>
            <p:custDataLst>
              <p:tags r:id="rId32"/>
            </p:custDataLst>
          </p:nvPr>
        </p:nvCxnSpPr>
        <p:spPr>
          <a:xfrm flipV="1">
            <a:off x="9035415" y="2756535"/>
            <a:ext cx="278765" cy="78105"/>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54" name="直接连接符 53"/>
          <p:cNvCxnSpPr>
            <a:stCxn id="10" idx="6"/>
            <a:endCxn id="51" idx="3"/>
          </p:cNvCxnSpPr>
          <p:nvPr>
            <p:custDataLst>
              <p:tags r:id="rId33"/>
            </p:custDataLst>
          </p:nvPr>
        </p:nvCxnSpPr>
        <p:spPr>
          <a:xfrm flipV="1">
            <a:off x="7927975" y="2585720"/>
            <a:ext cx="426085" cy="99695"/>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55" name="直接箭头连接符 54"/>
          <p:cNvCxnSpPr>
            <a:endCxn id="52" idx="2"/>
          </p:cNvCxnSpPr>
          <p:nvPr/>
        </p:nvCxnSpPr>
        <p:spPr>
          <a:xfrm>
            <a:off x="7938135" y="2715895"/>
            <a:ext cx="939165" cy="118745"/>
          </a:xfrm>
          <a:prstGeom prst="straightConnector1">
            <a:avLst/>
          </a:prstGeom>
          <a:noFill/>
          <a:ln w="28575" cap="flat" cmpd="dbl" algn="ctr">
            <a:solidFill>
              <a:schemeClr val="accent1">
                <a:shade val="50000"/>
              </a:schemeClr>
            </a:solidFill>
            <a:prstDash val="sysDot"/>
            <a:round/>
            <a:headEnd type="none" w="med" len="med"/>
            <a:tailEnd type="arrow" w="med" len="med"/>
          </a:ln>
        </p:spPr>
      </p:cxnSp>
      <p:cxnSp>
        <p:nvCxnSpPr>
          <p:cNvPr id="56" name="直接箭头连接符 55"/>
          <p:cNvCxnSpPr>
            <a:stCxn id="37" idx="1"/>
            <a:endCxn id="51" idx="6"/>
          </p:cNvCxnSpPr>
          <p:nvPr>
            <p:custDataLst>
              <p:tags r:id="rId34"/>
            </p:custDataLst>
          </p:nvPr>
        </p:nvCxnSpPr>
        <p:spPr>
          <a:xfrm flipH="1" flipV="1">
            <a:off x="8489315" y="2533015"/>
            <a:ext cx="824865" cy="117475"/>
          </a:xfrm>
          <a:prstGeom prst="straightConnector1">
            <a:avLst/>
          </a:prstGeom>
          <a:noFill/>
          <a:ln w="28575" cap="flat" cmpd="dbl" algn="ctr">
            <a:solidFill>
              <a:schemeClr val="accent1">
                <a:shade val="50000"/>
              </a:schemeClr>
            </a:solidFill>
            <a:prstDash val="sysDot"/>
            <a:round/>
            <a:headEnd type="none" w="med" len="med"/>
            <a:tailEnd type="arrow" w="med" len="med"/>
          </a:ln>
        </p:spPr>
      </p:cxnSp>
      <p:sp>
        <p:nvSpPr>
          <p:cNvPr id="59" name="文本框 58"/>
          <p:cNvSpPr txBox="1"/>
          <p:nvPr/>
        </p:nvSpPr>
        <p:spPr>
          <a:xfrm>
            <a:off x="8217535" y="3555048"/>
            <a:ext cx="881380" cy="368300"/>
          </a:xfrm>
          <a:prstGeom prst="rect">
            <a:avLst/>
          </a:prstGeom>
          <a:noFill/>
        </p:spPr>
        <p:txBody>
          <a:bodyPr wrap="none" rtlCol="0" anchor="ctr" anchorCtr="1">
            <a:spAutoFit/>
          </a:bodyPr>
          <a:lstStyle/>
          <a:p>
            <a:r>
              <a:rPr lang="en-US" altLang="zh-CN" dirty="0">
                <a:ea typeface="標楷體" pitchFamily="65" charset="-120"/>
                <a:cs typeface="Calibri" panose="020F0502020204030204" pitchFamily="34" charset="0"/>
              </a:rPr>
              <a:t>In Disk</a:t>
            </a:r>
          </a:p>
        </p:txBody>
      </p:sp>
      <p:sp>
        <p:nvSpPr>
          <p:cNvPr id="60" name="圆角矩形 59"/>
          <p:cNvSpPr/>
          <p:nvPr/>
        </p:nvSpPr>
        <p:spPr>
          <a:xfrm>
            <a:off x="6812915" y="4417695"/>
            <a:ext cx="1683385" cy="604520"/>
          </a:xfrm>
          <a:prstGeom prst="roundRect">
            <a:avLst/>
          </a:prstGeom>
          <a:solidFill>
            <a:schemeClr val="accent1">
              <a:lumMod val="40000"/>
              <a:lumOff val="60000"/>
            </a:schemeClr>
          </a:solidFill>
          <a:ln w="28575"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rPr>
              <a:t>PQ Index</a:t>
            </a:r>
          </a:p>
        </p:txBody>
      </p:sp>
      <p:sp>
        <p:nvSpPr>
          <p:cNvPr id="62" name="矩形 61"/>
          <p:cNvSpPr/>
          <p:nvPr>
            <p:custDataLst>
              <p:tags r:id="rId35"/>
            </p:custDataLst>
          </p:nvPr>
        </p:nvSpPr>
        <p:spPr>
          <a:xfrm>
            <a:off x="8960485" y="4353560"/>
            <a:ext cx="1840230" cy="732790"/>
          </a:xfrm>
          <a:prstGeom prst="rect">
            <a:avLst/>
          </a:prstGeom>
          <a:solidFill>
            <a:schemeClr val="accent6">
              <a:lumMod val="40000"/>
              <a:lumOff val="6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rPr>
              <a:t>Subgraph</a:t>
            </a:r>
          </a:p>
        </p:txBody>
      </p:sp>
      <p:cxnSp>
        <p:nvCxnSpPr>
          <p:cNvPr id="63" name="直接箭头连接符 62"/>
          <p:cNvCxnSpPr>
            <a:stCxn id="58" idx="2"/>
            <a:endCxn id="62" idx="0"/>
          </p:cNvCxnSpPr>
          <p:nvPr/>
        </p:nvCxnSpPr>
        <p:spPr>
          <a:xfrm>
            <a:off x="9880600" y="3457575"/>
            <a:ext cx="0" cy="895985"/>
          </a:xfrm>
          <a:prstGeom prst="straightConnector1">
            <a:avLst/>
          </a:prstGeom>
          <a:noFill/>
          <a:ln w="92075" cap="flat" cmpd="dbl" algn="ctr">
            <a:solidFill>
              <a:schemeClr val="accent1">
                <a:shade val="50000"/>
              </a:schemeClr>
            </a:solidFill>
            <a:prstDash val="sysDash"/>
            <a:round/>
            <a:headEnd type="none" w="med" len="med"/>
            <a:tailEnd type="arrow" w="med" len="med"/>
          </a:ln>
        </p:spPr>
      </p:cxnSp>
      <p:sp>
        <p:nvSpPr>
          <p:cNvPr id="65" name="文本框 64"/>
          <p:cNvSpPr txBox="1"/>
          <p:nvPr>
            <p:custDataLst>
              <p:tags r:id="rId36"/>
            </p:custDataLst>
          </p:nvPr>
        </p:nvSpPr>
        <p:spPr>
          <a:xfrm>
            <a:off x="8217535" y="5487353"/>
            <a:ext cx="1262380" cy="368300"/>
          </a:xfrm>
          <a:prstGeom prst="rect">
            <a:avLst/>
          </a:prstGeom>
          <a:noFill/>
        </p:spPr>
        <p:txBody>
          <a:bodyPr wrap="none" rtlCol="0" anchor="ctr" anchorCtr="1">
            <a:spAutoFit/>
          </a:bodyPr>
          <a:lstStyle/>
          <a:p>
            <a:r>
              <a:rPr lang="en-US" altLang="zh-CN" dirty="0">
                <a:ea typeface="標楷體" pitchFamily="65" charset="-120"/>
                <a:cs typeface="Calibri" panose="020F0502020204030204" pitchFamily="34" charset="0"/>
              </a:rPr>
              <a:t>In Memory</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custDataLst>
              <p:tags r:id="rId1"/>
            </p:custDataLst>
          </p:nvPr>
        </p:nvSpPr>
        <p:spPr>
          <a:xfrm>
            <a:off x="8662670" y="1302385"/>
            <a:ext cx="2435860" cy="2155190"/>
          </a:xfrm>
          <a:prstGeom prst="rect">
            <a:avLst/>
          </a:prstGeom>
          <a:solidFill>
            <a:schemeClr val="accent6">
              <a:lumMod val="40000"/>
              <a:lumOff val="6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57" name="矩形 56"/>
          <p:cNvSpPr/>
          <p:nvPr/>
        </p:nvSpPr>
        <p:spPr>
          <a:xfrm>
            <a:off x="6299200" y="1302385"/>
            <a:ext cx="2322830" cy="2155825"/>
          </a:xfrm>
          <a:prstGeom prst="rect">
            <a:avLst/>
          </a:prstGeom>
          <a:solidFill>
            <a:schemeClr val="tx2">
              <a:lumMod val="20000"/>
              <a:lumOff val="8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System (2 of 5)</a:t>
            </a:r>
          </a:p>
        </p:txBody>
      </p:sp>
      <p:sp>
        <p:nvSpPr>
          <p:cNvPr id="3" name="Content Placeholder 2"/>
          <p:cNvSpPr>
            <a:spLocks noGrp="1"/>
          </p:cNvSpPr>
          <p:nvPr>
            <p:ph idx="1"/>
          </p:nvPr>
        </p:nvSpPr>
        <p:spPr>
          <a:xfrm>
            <a:off x="609600" y="1300480"/>
            <a:ext cx="5588635" cy="4605655"/>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DiskANN</a:t>
            </a:r>
          </a:p>
          <a:p>
            <a:pPr marL="1257300" lvl="2" indent="-342900">
              <a:buFont typeface="Arial" panose="020B0604020202020204" pitchFamily="34" charset="0"/>
              <a:buChar char="•"/>
            </a:pPr>
            <a:endParaRPr lang="en-US" sz="2200" b="1"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Graph partition</a:t>
            </a: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Vamana subgraph</a:t>
            </a:r>
          </a:p>
          <a:p>
            <a:pPr marL="1828800" lvl="4" indent="0">
              <a:buFont typeface="Arial" panose="020B0604020202020204" pitchFamily="34" charset="0"/>
              <a:buNone/>
            </a:pPr>
            <a:r>
              <a:rPr lang="en-US" sz="1760" dirty="0">
                <a:latin typeface="Times New Roman" panose="02020603050405020304" pitchFamily="18" charset="0"/>
                <a:cs typeface="Times New Roman" panose="02020603050405020304" pitchFamily="18" charset="0"/>
              </a:rPr>
              <a:t>1. Clustering  before graph constrution</a:t>
            </a:r>
          </a:p>
          <a:p>
            <a:pPr marL="1828800" lvl="4" indent="0">
              <a:buFont typeface="Arial" panose="020B0604020202020204" pitchFamily="34" charset="0"/>
              <a:buNone/>
            </a:pPr>
            <a:r>
              <a:rPr lang="en-US" sz="1760" dirty="0">
                <a:latin typeface="Times New Roman" panose="02020603050405020304" pitchFamily="18" charset="0"/>
                <a:cs typeface="Times New Roman" panose="02020603050405020304" pitchFamily="18" charset="0"/>
              </a:rPr>
              <a:t>2. Assign points to 2 nearest clusters </a:t>
            </a:r>
          </a:p>
          <a:p>
            <a:pPr marL="1828800" lvl="4" indent="0">
              <a:buFont typeface="Arial" panose="020B0604020202020204" pitchFamily="34" charset="0"/>
              <a:buNone/>
            </a:pPr>
            <a:r>
              <a:rPr lang="en-US" sz="1760" dirty="0">
                <a:latin typeface="Times New Roman" panose="02020603050405020304" pitchFamily="18" charset="0"/>
                <a:cs typeface="Times New Roman" panose="02020603050405020304" pitchFamily="18" charset="0"/>
              </a:rPr>
              <a:t>3. Run graph construction in subset</a:t>
            </a:r>
          </a:p>
          <a:p>
            <a:pPr marL="1828800" lvl="4" indent="0">
              <a:buFont typeface="Arial" panose="020B0604020202020204" pitchFamily="34" charset="0"/>
              <a:buNone/>
            </a:pPr>
            <a:endParaRPr lang="en-US" sz="1760" dirty="0">
              <a:latin typeface="Times New Roman" panose="02020603050405020304" pitchFamily="18" charset="0"/>
              <a:cs typeface="Times New Roman" panose="02020603050405020304" pitchFamily="18" charset="0"/>
            </a:endParaRPr>
          </a:p>
          <a:p>
            <a:pPr marL="1371600" lvl="3" indent="0">
              <a:buFont typeface="Arial" panose="020B0604020202020204" pitchFamily="34" charset="0"/>
              <a:buNone/>
            </a:pPr>
            <a:r>
              <a:rPr lang="en-US" sz="1760" dirty="0">
                <a:latin typeface="Times New Roman" panose="02020603050405020304" pitchFamily="18" charset="0"/>
                <a:cs typeface="Times New Roman" panose="02020603050405020304" pitchFamily="18" charset="0"/>
              </a:rPr>
              <a:t>advangage:</a:t>
            </a:r>
          </a:p>
          <a:p>
            <a:pPr marL="1371600" lvl="3" indent="457200">
              <a:buFont typeface="Arial" panose="020B0604020202020204" pitchFamily="34" charset="0"/>
              <a:buNone/>
            </a:pPr>
            <a:r>
              <a:rPr lang="en-US" sz="1760" dirty="0">
                <a:latin typeface="Times New Roman" panose="02020603050405020304" pitchFamily="18" charset="0"/>
                <a:cs typeface="Times New Roman" panose="02020603050405020304" pitchFamily="18" charset="0"/>
              </a:rPr>
              <a:t>Save memory footprint</a:t>
            </a:r>
          </a:p>
          <a:p>
            <a:pPr marL="1371600" lvl="3" indent="457200">
              <a:buFont typeface="Arial" panose="020B0604020202020204" pitchFamily="34" charset="0"/>
              <a:buNone/>
            </a:pPr>
            <a:r>
              <a:rPr lang="en-US" sz="1760" dirty="0">
                <a:latin typeface="Times New Roman" panose="02020603050405020304" pitchFamily="18" charset="0"/>
                <a:cs typeface="Times New Roman" panose="02020603050405020304" pitchFamily="18" charset="0"/>
              </a:rPr>
              <a:t>Reduce IO frequency</a:t>
            </a:r>
          </a:p>
          <a:p>
            <a:pPr marL="1371600" lvl="3" indent="457200">
              <a:buFont typeface="Arial" panose="020B0604020202020204" pitchFamily="34" charset="0"/>
              <a:buNone/>
            </a:pPr>
            <a:endParaRPr lang="en-US" sz="1760" dirty="0">
              <a:latin typeface="Times New Roman" panose="02020603050405020304" pitchFamily="18" charset="0"/>
              <a:cs typeface="Times New Roman" panose="02020603050405020304" pitchFamily="18" charset="0"/>
            </a:endParaRPr>
          </a:p>
          <a:p>
            <a:pPr marL="1371600" lvl="3" indent="457200">
              <a:buFont typeface="Arial" panose="020B0604020202020204" pitchFamily="34" charset="0"/>
              <a:buNone/>
            </a:pPr>
            <a:endParaRPr lang="en-US" altLang="en-US" sz="121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37</a:t>
            </a:fld>
            <a:endParaRPr lang="zh-TW" altLang="en-US"/>
          </a:p>
        </p:txBody>
      </p:sp>
      <p:sp>
        <p:nvSpPr>
          <p:cNvPr id="5" name="椭圆 4"/>
          <p:cNvSpPr/>
          <p:nvPr/>
        </p:nvSpPr>
        <p:spPr>
          <a:xfrm>
            <a:off x="6812915" y="1952625"/>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6" name="椭圆 5"/>
          <p:cNvSpPr/>
          <p:nvPr>
            <p:custDataLst>
              <p:tags r:id="rId2"/>
            </p:custDataLst>
          </p:nvPr>
        </p:nvSpPr>
        <p:spPr>
          <a:xfrm>
            <a:off x="6654800" y="2610485"/>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7" name="椭圆 6"/>
          <p:cNvSpPr/>
          <p:nvPr>
            <p:custDataLst>
              <p:tags r:id="rId3"/>
            </p:custDataLst>
          </p:nvPr>
        </p:nvSpPr>
        <p:spPr>
          <a:xfrm>
            <a:off x="7212330" y="2517140"/>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8" name="椭圆 7"/>
          <p:cNvSpPr/>
          <p:nvPr>
            <p:custDataLst>
              <p:tags r:id="rId4"/>
            </p:custDataLst>
          </p:nvPr>
        </p:nvSpPr>
        <p:spPr>
          <a:xfrm>
            <a:off x="7175500" y="2945130"/>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9" name="椭圆 8"/>
          <p:cNvSpPr/>
          <p:nvPr>
            <p:custDataLst>
              <p:tags r:id="rId5"/>
            </p:custDataLst>
          </p:nvPr>
        </p:nvSpPr>
        <p:spPr>
          <a:xfrm>
            <a:off x="7491730" y="2080260"/>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10" name="椭圆 9"/>
          <p:cNvSpPr/>
          <p:nvPr>
            <p:custDataLst>
              <p:tags r:id="rId6"/>
            </p:custDataLst>
          </p:nvPr>
        </p:nvSpPr>
        <p:spPr>
          <a:xfrm>
            <a:off x="7769860" y="2610485"/>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cxnSp>
        <p:nvCxnSpPr>
          <p:cNvPr id="11" name="直接连接符 10"/>
          <p:cNvCxnSpPr>
            <a:stCxn id="9" idx="5"/>
            <a:endCxn id="10" idx="0"/>
          </p:cNvCxnSpPr>
          <p:nvPr/>
        </p:nvCxnSpPr>
        <p:spPr>
          <a:xfrm>
            <a:off x="7626985" y="2207895"/>
            <a:ext cx="222250" cy="402590"/>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2" name="直接连接符 11"/>
          <p:cNvCxnSpPr>
            <a:stCxn id="7" idx="5"/>
            <a:endCxn id="10" idx="3"/>
          </p:cNvCxnSpPr>
          <p:nvPr>
            <p:custDataLst>
              <p:tags r:id="rId7"/>
            </p:custDataLst>
          </p:nvPr>
        </p:nvCxnSpPr>
        <p:spPr>
          <a:xfrm>
            <a:off x="7347585" y="2644775"/>
            <a:ext cx="445135" cy="93345"/>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3" name="直接连接符 12"/>
          <p:cNvCxnSpPr>
            <a:stCxn id="8" idx="7"/>
            <a:endCxn id="10" idx="3"/>
          </p:cNvCxnSpPr>
          <p:nvPr>
            <p:custDataLst>
              <p:tags r:id="rId8"/>
            </p:custDataLst>
          </p:nvPr>
        </p:nvCxnSpPr>
        <p:spPr>
          <a:xfrm flipV="1">
            <a:off x="7310755" y="2738120"/>
            <a:ext cx="481965" cy="228600"/>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4" name="直接连接符 13"/>
          <p:cNvCxnSpPr>
            <a:stCxn id="6" idx="5"/>
            <a:endCxn id="8" idx="0"/>
          </p:cNvCxnSpPr>
          <p:nvPr>
            <p:custDataLst>
              <p:tags r:id="rId9"/>
            </p:custDataLst>
          </p:nvPr>
        </p:nvCxnSpPr>
        <p:spPr>
          <a:xfrm>
            <a:off x="6790055" y="2738120"/>
            <a:ext cx="464820" cy="207010"/>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5" name="直接连接符 14"/>
          <p:cNvCxnSpPr>
            <a:stCxn id="7" idx="4"/>
            <a:endCxn id="8" idx="0"/>
          </p:cNvCxnSpPr>
          <p:nvPr>
            <p:custDataLst>
              <p:tags r:id="rId10"/>
            </p:custDataLst>
          </p:nvPr>
        </p:nvCxnSpPr>
        <p:spPr>
          <a:xfrm flipH="1">
            <a:off x="7254875" y="2666365"/>
            <a:ext cx="36830" cy="278765"/>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6" name="直接连接符 15"/>
          <p:cNvCxnSpPr>
            <a:stCxn id="9" idx="4"/>
            <a:endCxn id="7" idx="7"/>
          </p:cNvCxnSpPr>
          <p:nvPr>
            <p:custDataLst>
              <p:tags r:id="rId11"/>
            </p:custDataLst>
          </p:nvPr>
        </p:nvCxnSpPr>
        <p:spPr>
          <a:xfrm flipH="1">
            <a:off x="7347585" y="2229485"/>
            <a:ext cx="223520" cy="309245"/>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7" name="直接连接符 16"/>
          <p:cNvCxnSpPr>
            <a:stCxn id="9" idx="1"/>
            <a:endCxn id="5" idx="6"/>
          </p:cNvCxnSpPr>
          <p:nvPr>
            <p:custDataLst>
              <p:tags r:id="rId12"/>
            </p:custDataLst>
          </p:nvPr>
        </p:nvCxnSpPr>
        <p:spPr>
          <a:xfrm flipH="1" flipV="1">
            <a:off x="6971030" y="2027555"/>
            <a:ext cx="543560" cy="74295"/>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8" name="直接连接符 17"/>
          <p:cNvCxnSpPr>
            <a:stCxn id="6" idx="6"/>
            <a:endCxn id="7" idx="2"/>
          </p:cNvCxnSpPr>
          <p:nvPr>
            <p:custDataLst>
              <p:tags r:id="rId13"/>
            </p:custDataLst>
          </p:nvPr>
        </p:nvCxnSpPr>
        <p:spPr>
          <a:xfrm flipV="1">
            <a:off x="6812915" y="2592070"/>
            <a:ext cx="399415" cy="93345"/>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20" name="直接连接符 19"/>
          <p:cNvCxnSpPr>
            <a:stCxn id="5" idx="3"/>
            <a:endCxn id="6" idx="0"/>
          </p:cNvCxnSpPr>
          <p:nvPr>
            <p:custDataLst>
              <p:tags r:id="rId14"/>
            </p:custDataLst>
          </p:nvPr>
        </p:nvCxnSpPr>
        <p:spPr>
          <a:xfrm flipH="1">
            <a:off x="6734175" y="2080260"/>
            <a:ext cx="101600" cy="530225"/>
          </a:xfrm>
          <a:prstGeom prst="line">
            <a:avLst/>
          </a:prstGeom>
          <a:noFill/>
          <a:ln w="12700" cap="flat" cmpd="sng" algn="ctr">
            <a:solidFill>
              <a:schemeClr val="accent1">
                <a:shade val="50000"/>
              </a:schemeClr>
            </a:solidFill>
            <a:prstDash val="solid"/>
            <a:round/>
            <a:headEnd type="none" w="med" len="med"/>
            <a:tailEnd type="none" w="med" len="med"/>
          </a:ln>
        </p:spPr>
      </p:cxnSp>
      <p:sp>
        <p:nvSpPr>
          <p:cNvPr id="36" name="椭圆 35"/>
          <p:cNvSpPr/>
          <p:nvPr>
            <p:custDataLst>
              <p:tags r:id="rId15"/>
            </p:custDataLst>
          </p:nvPr>
        </p:nvSpPr>
        <p:spPr>
          <a:xfrm>
            <a:off x="9607550" y="1769110"/>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37" name="椭圆 36"/>
          <p:cNvSpPr/>
          <p:nvPr>
            <p:custDataLst>
              <p:tags r:id="rId16"/>
            </p:custDataLst>
          </p:nvPr>
        </p:nvSpPr>
        <p:spPr>
          <a:xfrm>
            <a:off x="9291320" y="2628900"/>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38" name="椭圆 37"/>
          <p:cNvSpPr/>
          <p:nvPr>
            <p:custDataLst>
              <p:tags r:id="rId17"/>
            </p:custDataLst>
          </p:nvPr>
        </p:nvSpPr>
        <p:spPr>
          <a:xfrm>
            <a:off x="9728200" y="2386330"/>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39" name="椭圆 38"/>
          <p:cNvSpPr/>
          <p:nvPr>
            <p:custDataLst>
              <p:tags r:id="rId18"/>
            </p:custDataLst>
          </p:nvPr>
        </p:nvSpPr>
        <p:spPr>
          <a:xfrm>
            <a:off x="9570085" y="3184525"/>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40" name="椭圆 39"/>
          <p:cNvSpPr/>
          <p:nvPr>
            <p:custDataLst>
              <p:tags r:id="rId19"/>
            </p:custDataLst>
          </p:nvPr>
        </p:nvSpPr>
        <p:spPr>
          <a:xfrm>
            <a:off x="10128250" y="2098675"/>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41" name="椭圆 40"/>
          <p:cNvSpPr/>
          <p:nvPr>
            <p:custDataLst>
              <p:tags r:id="rId20"/>
            </p:custDataLst>
          </p:nvPr>
        </p:nvSpPr>
        <p:spPr>
          <a:xfrm>
            <a:off x="10406380" y="2628900"/>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cxnSp>
        <p:nvCxnSpPr>
          <p:cNvPr id="42" name="直接连接符 41"/>
          <p:cNvCxnSpPr>
            <a:stCxn id="40" idx="5"/>
            <a:endCxn id="41" idx="0"/>
          </p:cNvCxnSpPr>
          <p:nvPr>
            <p:custDataLst>
              <p:tags r:id="rId21"/>
            </p:custDataLst>
          </p:nvPr>
        </p:nvCxnSpPr>
        <p:spPr>
          <a:xfrm>
            <a:off x="10263505" y="2226310"/>
            <a:ext cx="222250" cy="40259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3" name="直接连接符 42"/>
          <p:cNvCxnSpPr>
            <a:stCxn id="38" idx="5"/>
            <a:endCxn id="41" idx="3"/>
          </p:cNvCxnSpPr>
          <p:nvPr>
            <p:custDataLst>
              <p:tags r:id="rId22"/>
            </p:custDataLst>
          </p:nvPr>
        </p:nvCxnSpPr>
        <p:spPr>
          <a:xfrm>
            <a:off x="9863455" y="2513965"/>
            <a:ext cx="565785" cy="24257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4" name="直接连接符 43"/>
          <p:cNvCxnSpPr>
            <a:stCxn id="39" idx="7"/>
            <a:endCxn id="41" idx="3"/>
          </p:cNvCxnSpPr>
          <p:nvPr>
            <p:custDataLst>
              <p:tags r:id="rId23"/>
            </p:custDataLst>
          </p:nvPr>
        </p:nvCxnSpPr>
        <p:spPr>
          <a:xfrm flipV="1">
            <a:off x="9705340" y="2756535"/>
            <a:ext cx="723900" cy="44958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5" name="直接连接符 44"/>
          <p:cNvCxnSpPr>
            <a:stCxn id="37" idx="5"/>
            <a:endCxn id="39" idx="0"/>
          </p:cNvCxnSpPr>
          <p:nvPr>
            <p:custDataLst>
              <p:tags r:id="rId24"/>
            </p:custDataLst>
          </p:nvPr>
        </p:nvCxnSpPr>
        <p:spPr>
          <a:xfrm>
            <a:off x="9426575" y="2756535"/>
            <a:ext cx="222885" cy="42799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6" name="直接连接符 45"/>
          <p:cNvCxnSpPr>
            <a:stCxn id="38" idx="4"/>
          </p:cNvCxnSpPr>
          <p:nvPr>
            <p:custDataLst>
              <p:tags r:id="rId25"/>
            </p:custDataLst>
          </p:nvPr>
        </p:nvCxnSpPr>
        <p:spPr>
          <a:xfrm flipH="1">
            <a:off x="9705340" y="2535555"/>
            <a:ext cx="102235" cy="63627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7" name="直接连接符 46"/>
          <p:cNvCxnSpPr>
            <a:stCxn id="40" idx="4"/>
            <a:endCxn id="38" idx="7"/>
          </p:cNvCxnSpPr>
          <p:nvPr>
            <p:custDataLst>
              <p:tags r:id="rId26"/>
            </p:custDataLst>
          </p:nvPr>
        </p:nvCxnSpPr>
        <p:spPr>
          <a:xfrm flipH="1">
            <a:off x="9863455" y="2247900"/>
            <a:ext cx="344170" cy="16002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8" name="直接连接符 47"/>
          <p:cNvCxnSpPr>
            <a:stCxn id="40" idx="1"/>
            <a:endCxn id="36" idx="6"/>
          </p:cNvCxnSpPr>
          <p:nvPr>
            <p:custDataLst>
              <p:tags r:id="rId27"/>
            </p:custDataLst>
          </p:nvPr>
        </p:nvCxnSpPr>
        <p:spPr>
          <a:xfrm flipH="1" flipV="1">
            <a:off x="9765665" y="1844040"/>
            <a:ext cx="385445" cy="276225"/>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9" name="直接连接符 48"/>
          <p:cNvCxnSpPr>
            <a:stCxn id="37" idx="6"/>
            <a:endCxn id="38" idx="2"/>
          </p:cNvCxnSpPr>
          <p:nvPr>
            <p:custDataLst>
              <p:tags r:id="rId28"/>
            </p:custDataLst>
          </p:nvPr>
        </p:nvCxnSpPr>
        <p:spPr>
          <a:xfrm flipV="1">
            <a:off x="9449435" y="2461260"/>
            <a:ext cx="278765" cy="24257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50" name="直接连接符 49"/>
          <p:cNvCxnSpPr>
            <a:stCxn id="36" idx="3"/>
            <a:endCxn id="37" idx="0"/>
          </p:cNvCxnSpPr>
          <p:nvPr>
            <p:custDataLst>
              <p:tags r:id="rId29"/>
            </p:custDataLst>
          </p:nvPr>
        </p:nvCxnSpPr>
        <p:spPr>
          <a:xfrm flipH="1">
            <a:off x="9370695" y="1896745"/>
            <a:ext cx="259715" cy="732155"/>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sp>
        <p:nvSpPr>
          <p:cNvPr id="51" name="椭圆 50"/>
          <p:cNvSpPr/>
          <p:nvPr>
            <p:custDataLst>
              <p:tags r:id="rId30"/>
            </p:custDataLst>
          </p:nvPr>
        </p:nvSpPr>
        <p:spPr>
          <a:xfrm>
            <a:off x="8331200" y="2458085"/>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52" name="椭圆 51"/>
          <p:cNvSpPr/>
          <p:nvPr>
            <p:custDataLst>
              <p:tags r:id="rId31"/>
            </p:custDataLst>
          </p:nvPr>
        </p:nvSpPr>
        <p:spPr>
          <a:xfrm>
            <a:off x="8877300" y="2759710"/>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cxnSp>
        <p:nvCxnSpPr>
          <p:cNvPr id="53" name="直接连接符 52"/>
          <p:cNvCxnSpPr>
            <a:stCxn id="52" idx="6"/>
            <a:endCxn id="37" idx="3"/>
          </p:cNvCxnSpPr>
          <p:nvPr>
            <p:custDataLst>
              <p:tags r:id="rId32"/>
            </p:custDataLst>
          </p:nvPr>
        </p:nvCxnSpPr>
        <p:spPr>
          <a:xfrm flipV="1">
            <a:off x="9035415" y="2756535"/>
            <a:ext cx="278765" cy="78105"/>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54" name="直接连接符 53"/>
          <p:cNvCxnSpPr>
            <a:stCxn id="10" idx="6"/>
            <a:endCxn id="51" idx="3"/>
          </p:cNvCxnSpPr>
          <p:nvPr>
            <p:custDataLst>
              <p:tags r:id="rId33"/>
            </p:custDataLst>
          </p:nvPr>
        </p:nvCxnSpPr>
        <p:spPr>
          <a:xfrm flipV="1">
            <a:off x="7927975" y="2585720"/>
            <a:ext cx="426085" cy="99695"/>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55" name="直接箭头连接符 54"/>
          <p:cNvCxnSpPr>
            <a:endCxn id="52" idx="2"/>
          </p:cNvCxnSpPr>
          <p:nvPr/>
        </p:nvCxnSpPr>
        <p:spPr>
          <a:xfrm>
            <a:off x="7938135" y="2715895"/>
            <a:ext cx="939165" cy="118745"/>
          </a:xfrm>
          <a:prstGeom prst="straightConnector1">
            <a:avLst/>
          </a:prstGeom>
          <a:noFill/>
          <a:ln w="28575" cap="flat" cmpd="dbl" algn="ctr">
            <a:solidFill>
              <a:schemeClr val="accent1">
                <a:shade val="50000"/>
              </a:schemeClr>
            </a:solidFill>
            <a:prstDash val="sysDot"/>
            <a:round/>
            <a:headEnd type="none" w="med" len="med"/>
            <a:tailEnd type="arrow" w="med" len="med"/>
          </a:ln>
        </p:spPr>
      </p:cxnSp>
      <p:cxnSp>
        <p:nvCxnSpPr>
          <p:cNvPr id="56" name="直接箭头连接符 55"/>
          <p:cNvCxnSpPr>
            <a:stCxn id="37" idx="1"/>
            <a:endCxn id="51" idx="6"/>
          </p:cNvCxnSpPr>
          <p:nvPr>
            <p:custDataLst>
              <p:tags r:id="rId34"/>
            </p:custDataLst>
          </p:nvPr>
        </p:nvCxnSpPr>
        <p:spPr>
          <a:xfrm flipH="1" flipV="1">
            <a:off x="8489315" y="2533015"/>
            <a:ext cx="824865" cy="117475"/>
          </a:xfrm>
          <a:prstGeom prst="straightConnector1">
            <a:avLst/>
          </a:prstGeom>
          <a:noFill/>
          <a:ln w="28575" cap="flat" cmpd="dbl" algn="ctr">
            <a:solidFill>
              <a:schemeClr val="accent1">
                <a:shade val="50000"/>
              </a:schemeClr>
            </a:solidFill>
            <a:prstDash val="sysDot"/>
            <a:round/>
            <a:headEnd type="none" w="med" len="med"/>
            <a:tailEnd type="arrow" w="med" len="med"/>
          </a:ln>
        </p:spPr>
      </p:cxnSp>
      <p:sp>
        <p:nvSpPr>
          <p:cNvPr id="59" name="文本框 58"/>
          <p:cNvSpPr txBox="1"/>
          <p:nvPr/>
        </p:nvSpPr>
        <p:spPr>
          <a:xfrm>
            <a:off x="8217535" y="3555048"/>
            <a:ext cx="881380" cy="368300"/>
          </a:xfrm>
          <a:prstGeom prst="rect">
            <a:avLst/>
          </a:prstGeom>
          <a:noFill/>
        </p:spPr>
        <p:txBody>
          <a:bodyPr wrap="none" rtlCol="0" anchor="ctr" anchorCtr="1">
            <a:spAutoFit/>
          </a:bodyPr>
          <a:lstStyle/>
          <a:p>
            <a:r>
              <a:rPr lang="en-US" altLang="zh-CN" dirty="0">
                <a:ea typeface="標楷體" pitchFamily="65" charset="-120"/>
                <a:cs typeface="Calibri" panose="020F0502020204030204" pitchFamily="34" charset="0"/>
              </a:rPr>
              <a:t>In Disk</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6366510" y="4091940"/>
            <a:ext cx="4825365" cy="1321435"/>
          </a:xfrm>
          <a:prstGeom prst="rect">
            <a:avLst/>
          </a:prstGeom>
          <a:solidFill>
            <a:schemeClr val="bg1">
              <a:lumMod val="75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58" name="矩形 57"/>
          <p:cNvSpPr/>
          <p:nvPr>
            <p:custDataLst>
              <p:tags r:id="rId1"/>
            </p:custDataLst>
          </p:nvPr>
        </p:nvSpPr>
        <p:spPr>
          <a:xfrm>
            <a:off x="8662670" y="1302385"/>
            <a:ext cx="2435860" cy="2155190"/>
          </a:xfrm>
          <a:prstGeom prst="rect">
            <a:avLst/>
          </a:prstGeom>
          <a:solidFill>
            <a:schemeClr val="accent6">
              <a:lumMod val="40000"/>
              <a:lumOff val="6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57" name="矩形 56"/>
          <p:cNvSpPr/>
          <p:nvPr/>
        </p:nvSpPr>
        <p:spPr>
          <a:xfrm>
            <a:off x="6299200" y="1302385"/>
            <a:ext cx="2322830" cy="2155825"/>
          </a:xfrm>
          <a:prstGeom prst="rect">
            <a:avLst/>
          </a:prstGeom>
          <a:solidFill>
            <a:schemeClr val="tx2">
              <a:lumMod val="20000"/>
              <a:lumOff val="8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System (3 of 5)</a:t>
            </a:r>
          </a:p>
        </p:txBody>
      </p:sp>
      <p:sp>
        <p:nvSpPr>
          <p:cNvPr id="3" name="Content Placeholder 2"/>
          <p:cNvSpPr>
            <a:spLocks noGrp="1"/>
          </p:cNvSpPr>
          <p:nvPr>
            <p:ph idx="1"/>
          </p:nvPr>
        </p:nvSpPr>
        <p:spPr>
          <a:xfrm>
            <a:off x="609600" y="1300480"/>
            <a:ext cx="5756910" cy="455549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DiskANN</a:t>
            </a:r>
          </a:p>
          <a:p>
            <a:pPr marL="1257300" lvl="2" indent="-342900">
              <a:buFont typeface="Arial" panose="020B0604020202020204" pitchFamily="34" charset="0"/>
              <a:buChar char="•"/>
            </a:pPr>
            <a:endParaRPr lang="en-US" sz="2200" b="1"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Search Acceleration</a:t>
            </a: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PQ index</a:t>
            </a:r>
          </a:p>
          <a:p>
            <a:pPr marL="1828800" lvl="4" indent="0">
              <a:buFont typeface="Arial" panose="020B0604020202020204" pitchFamily="34" charset="0"/>
              <a:buNone/>
            </a:pPr>
            <a:r>
              <a:rPr lang="en-US" sz="1760" dirty="0">
                <a:latin typeface="Times New Roman" panose="02020603050405020304" pitchFamily="18" charset="0"/>
                <a:cs typeface="Times New Roman" panose="02020603050405020304" pitchFamily="18" charset="0"/>
              </a:rPr>
              <a:t>1. PQ roughly to get subgraph</a:t>
            </a:r>
          </a:p>
          <a:p>
            <a:pPr marL="1828800" lvl="4" indent="0">
              <a:buFont typeface="Arial" panose="020B0604020202020204" pitchFamily="34" charset="0"/>
              <a:buNone/>
            </a:pPr>
            <a:r>
              <a:rPr lang="en-US" sz="1760" dirty="0">
                <a:latin typeface="Times New Roman" panose="02020603050405020304" pitchFamily="18" charset="0"/>
                <a:cs typeface="Times New Roman" panose="02020603050405020304" pitchFamily="18" charset="0"/>
              </a:rPr>
              <a:t>2. search on subgraph</a:t>
            </a:r>
          </a:p>
          <a:p>
            <a:pPr marL="1828800" lvl="4" indent="0">
              <a:buFont typeface="Arial" panose="020B0604020202020204" pitchFamily="34" charset="0"/>
              <a:buNone/>
            </a:pPr>
            <a:endParaRPr lang="en-US" sz="1760" dirty="0">
              <a:latin typeface="Times New Roman" panose="02020603050405020304" pitchFamily="18" charset="0"/>
              <a:cs typeface="Times New Roman" panose="02020603050405020304" pitchFamily="18" charset="0"/>
            </a:endParaRPr>
          </a:p>
          <a:p>
            <a:pPr marL="1371600" lvl="3" indent="0">
              <a:buFont typeface="Arial" panose="020B0604020202020204" pitchFamily="34" charset="0"/>
              <a:buNone/>
            </a:pPr>
            <a:r>
              <a:rPr lang="en-US" sz="1760" dirty="0">
                <a:latin typeface="Times New Roman" panose="02020603050405020304" pitchFamily="18" charset="0"/>
                <a:cs typeface="Times New Roman" panose="02020603050405020304" pitchFamily="18" charset="0"/>
              </a:rPr>
              <a:t>advangage:</a:t>
            </a:r>
          </a:p>
          <a:p>
            <a:pPr marL="1371600" lvl="3" indent="457200">
              <a:buFont typeface="Arial" panose="020B0604020202020204" pitchFamily="34" charset="0"/>
              <a:buNone/>
            </a:pPr>
            <a:r>
              <a:rPr lang="en-US" sz="1760" dirty="0">
                <a:latin typeface="Times New Roman" panose="02020603050405020304" pitchFamily="18" charset="0"/>
                <a:cs typeface="Times New Roman" panose="02020603050405020304" pitchFamily="18" charset="0"/>
              </a:rPr>
              <a:t>computation in little memory footprint</a:t>
            </a:r>
          </a:p>
          <a:p>
            <a:pPr marL="1371600" lvl="3" indent="457200">
              <a:buFont typeface="Arial" panose="020B0604020202020204" pitchFamily="34" charset="0"/>
              <a:buNone/>
            </a:pPr>
            <a:r>
              <a:rPr lang="en-US" sz="1760" dirty="0">
                <a:latin typeface="Times New Roman" panose="02020603050405020304" pitchFamily="18" charset="0"/>
                <a:cs typeface="Times New Roman" panose="02020603050405020304" pitchFamily="18" charset="0"/>
              </a:rPr>
              <a:t>Reduce IO</a:t>
            </a:r>
          </a:p>
          <a:p>
            <a:pPr marL="1371600" lvl="3" indent="457200">
              <a:buFont typeface="Arial" panose="020B0604020202020204" pitchFamily="34" charset="0"/>
              <a:buNone/>
            </a:pPr>
            <a:endParaRPr lang="en-US" altLang="en-US" sz="121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38</a:t>
            </a:fld>
            <a:endParaRPr lang="zh-TW" altLang="en-US"/>
          </a:p>
        </p:txBody>
      </p:sp>
      <p:sp>
        <p:nvSpPr>
          <p:cNvPr id="5" name="椭圆 4"/>
          <p:cNvSpPr/>
          <p:nvPr/>
        </p:nvSpPr>
        <p:spPr>
          <a:xfrm>
            <a:off x="6812915" y="1952625"/>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6" name="椭圆 5"/>
          <p:cNvSpPr/>
          <p:nvPr>
            <p:custDataLst>
              <p:tags r:id="rId2"/>
            </p:custDataLst>
          </p:nvPr>
        </p:nvSpPr>
        <p:spPr>
          <a:xfrm>
            <a:off x="6654800" y="2610485"/>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7" name="椭圆 6"/>
          <p:cNvSpPr/>
          <p:nvPr>
            <p:custDataLst>
              <p:tags r:id="rId3"/>
            </p:custDataLst>
          </p:nvPr>
        </p:nvSpPr>
        <p:spPr>
          <a:xfrm>
            <a:off x="7212330" y="2517140"/>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8" name="椭圆 7"/>
          <p:cNvSpPr/>
          <p:nvPr>
            <p:custDataLst>
              <p:tags r:id="rId4"/>
            </p:custDataLst>
          </p:nvPr>
        </p:nvSpPr>
        <p:spPr>
          <a:xfrm>
            <a:off x="7175500" y="2945130"/>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9" name="椭圆 8"/>
          <p:cNvSpPr/>
          <p:nvPr>
            <p:custDataLst>
              <p:tags r:id="rId5"/>
            </p:custDataLst>
          </p:nvPr>
        </p:nvSpPr>
        <p:spPr>
          <a:xfrm>
            <a:off x="7491730" y="2080260"/>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10" name="椭圆 9"/>
          <p:cNvSpPr/>
          <p:nvPr>
            <p:custDataLst>
              <p:tags r:id="rId6"/>
            </p:custDataLst>
          </p:nvPr>
        </p:nvSpPr>
        <p:spPr>
          <a:xfrm>
            <a:off x="7769860" y="2610485"/>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cxnSp>
        <p:nvCxnSpPr>
          <p:cNvPr id="11" name="直接连接符 10"/>
          <p:cNvCxnSpPr>
            <a:stCxn id="9" idx="5"/>
            <a:endCxn id="10" idx="0"/>
          </p:cNvCxnSpPr>
          <p:nvPr/>
        </p:nvCxnSpPr>
        <p:spPr>
          <a:xfrm>
            <a:off x="7626985" y="2207895"/>
            <a:ext cx="222250" cy="402590"/>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2" name="直接连接符 11"/>
          <p:cNvCxnSpPr>
            <a:stCxn id="7" idx="5"/>
            <a:endCxn id="10" idx="3"/>
          </p:cNvCxnSpPr>
          <p:nvPr>
            <p:custDataLst>
              <p:tags r:id="rId7"/>
            </p:custDataLst>
          </p:nvPr>
        </p:nvCxnSpPr>
        <p:spPr>
          <a:xfrm>
            <a:off x="7347585" y="2644775"/>
            <a:ext cx="445135" cy="93345"/>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3" name="直接连接符 12"/>
          <p:cNvCxnSpPr>
            <a:stCxn id="8" idx="7"/>
            <a:endCxn id="10" idx="3"/>
          </p:cNvCxnSpPr>
          <p:nvPr>
            <p:custDataLst>
              <p:tags r:id="rId8"/>
            </p:custDataLst>
          </p:nvPr>
        </p:nvCxnSpPr>
        <p:spPr>
          <a:xfrm flipV="1">
            <a:off x="7310755" y="2738120"/>
            <a:ext cx="481965" cy="228600"/>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4" name="直接连接符 13"/>
          <p:cNvCxnSpPr>
            <a:stCxn id="6" idx="5"/>
            <a:endCxn id="8" idx="0"/>
          </p:cNvCxnSpPr>
          <p:nvPr>
            <p:custDataLst>
              <p:tags r:id="rId9"/>
            </p:custDataLst>
          </p:nvPr>
        </p:nvCxnSpPr>
        <p:spPr>
          <a:xfrm>
            <a:off x="6790055" y="2738120"/>
            <a:ext cx="464820" cy="207010"/>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5" name="直接连接符 14"/>
          <p:cNvCxnSpPr>
            <a:stCxn id="7" idx="4"/>
            <a:endCxn id="8" idx="0"/>
          </p:cNvCxnSpPr>
          <p:nvPr>
            <p:custDataLst>
              <p:tags r:id="rId10"/>
            </p:custDataLst>
          </p:nvPr>
        </p:nvCxnSpPr>
        <p:spPr>
          <a:xfrm flipH="1">
            <a:off x="7254875" y="2666365"/>
            <a:ext cx="36830" cy="278765"/>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6" name="直接连接符 15"/>
          <p:cNvCxnSpPr>
            <a:stCxn id="9" idx="4"/>
            <a:endCxn id="7" idx="7"/>
          </p:cNvCxnSpPr>
          <p:nvPr>
            <p:custDataLst>
              <p:tags r:id="rId11"/>
            </p:custDataLst>
          </p:nvPr>
        </p:nvCxnSpPr>
        <p:spPr>
          <a:xfrm flipH="1">
            <a:off x="7347585" y="2229485"/>
            <a:ext cx="223520" cy="309245"/>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7" name="直接连接符 16"/>
          <p:cNvCxnSpPr>
            <a:stCxn id="9" idx="1"/>
            <a:endCxn id="5" idx="6"/>
          </p:cNvCxnSpPr>
          <p:nvPr>
            <p:custDataLst>
              <p:tags r:id="rId12"/>
            </p:custDataLst>
          </p:nvPr>
        </p:nvCxnSpPr>
        <p:spPr>
          <a:xfrm flipH="1" flipV="1">
            <a:off x="6971030" y="2027555"/>
            <a:ext cx="543560" cy="74295"/>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18" name="直接连接符 17"/>
          <p:cNvCxnSpPr>
            <a:stCxn id="6" idx="6"/>
            <a:endCxn id="7" idx="2"/>
          </p:cNvCxnSpPr>
          <p:nvPr>
            <p:custDataLst>
              <p:tags r:id="rId13"/>
            </p:custDataLst>
          </p:nvPr>
        </p:nvCxnSpPr>
        <p:spPr>
          <a:xfrm flipV="1">
            <a:off x="6812915" y="2592070"/>
            <a:ext cx="399415" cy="93345"/>
          </a:xfrm>
          <a:prstGeom prst="line">
            <a:avLst/>
          </a:prstGeom>
          <a:noFill/>
          <a:ln w="12700" cap="flat" cmpd="sng" algn="ctr">
            <a:solidFill>
              <a:schemeClr val="accent1">
                <a:shade val="50000"/>
              </a:schemeClr>
            </a:solidFill>
            <a:prstDash val="solid"/>
            <a:round/>
            <a:headEnd type="none" w="med" len="med"/>
            <a:tailEnd type="none" w="med" len="med"/>
          </a:ln>
        </p:spPr>
      </p:cxnSp>
      <p:cxnSp>
        <p:nvCxnSpPr>
          <p:cNvPr id="20" name="直接连接符 19"/>
          <p:cNvCxnSpPr>
            <a:stCxn id="5" idx="3"/>
            <a:endCxn id="6" idx="0"/>
          </p:cNvCxnSpPr>
          <p:nvPr>
            <p:custDataLst>
              <p:tags r:id="rId14"/>
            </p:custDataLst>
          </p:nvPr>
        </p:nvCxnSpPr>
        <p:spPr>
          <a:xfrm flipH="1">
            <a:off x="6734175" y="2080260"/>
            <a:ext cx="101600" cy="530225"/>
          </a:xfrm>
          <a:prstGeom prst="line">
            <a:avLst/>
          </a:prstGeom>
          <a:noFill/>
          <a:ln w="12700" cap="flat" cmpd="sng" algn="ctr">
            <a:solidFill>
              <a:schemeClr val="accent1">
                <a:shade val="50000"/>
              </a:schemeClr>
            </a:solidFill>
            <a:prstDash val="solid"/>
            <a:round/>
            <a:headEnd type="none" w="med" len="med"/>
            <a:tailEnd type="none" w="med" len="med"/>
          </a:ln>
        </p:spPr>
      </p:cxnSp>
      <p:sp>
        <p:nvSpPr>
          <p:cNvPr id="36" name="椭圆 35"/>
          <p:cNvSpPr/>
          <p:nvPr>
            <p:custDataLst>
              <p:tags r:id="rId15"/>
            </p:custDataLst>
          </p:nvPr>
        </p:nvSpPr>
        <p:spPr>
          <a:xfrm>
            <a:off x="9607550" y="1769110"/>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37" name="椭圆 36"/>
          <p:cNvSpPr/>
          <p:nvPr>
            <p:custDataLst>
              <p:tags r:id="rId16"/>
            </p:custDataLst>
          </p:nvPr>
        </p:nvSpPr>
        <p:spPr>
          <a:xfrm>
            <a:off x="9291320" y="2628900"/>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38" name="椭圆 37"/>
          <p:cNvSpPr/>
          <p:nvPr>
            <p:custDataLst>
              <p:tags r:id="rId17"/>
            </p:custDataLst>
          </p:nvPr>
        </p:nvSpPr>
        <p:spPr>
          <a:xfrm>
            <a:off x="9728200" y="2386330"/>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39" name="椭圆 38"/>
          <p:cNvSpPr/>
          <p:nvPr>
            <p:custDataLst>
              <p:tags r:id="rId18"/>
            </p:custDataLst>
          </p:nvPr>
        </p:nvSpPr>
        <p:spPr>
          <a:xfrm>
            <a:off x="9570085" y="3184525"/>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40" name="椭圆 39"/>
          <p:cNvSpPr/>
          <p:nvPr>
            <p:custDataLst>
              <p:tags r:id="rId19"/>
            </p:custDataLst>
          </p:nvPr>
        </p:nvSpPr>
        <p:spPr>
          <a:xfrm>
            <a:off x="10128250" y="2098675"/>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41" name="椭圆 40"/>
          <p:cNvSpPr/>
          <p:nvPr>
            <p:custDataLst>
              <p:tags r:id="rId20"/>
            </p:custDataLst>
          </p:nvPr>
        </p:nvSpPr>
        <p:spPr>
          <a:xfrm>
            <a:off x="10406380" y="2628900"/>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cxnSp>
        <p:nvCxnSpPr>
          <p:cNvPr id="42" name="直接连接符 41"/>
          <p:cNvCxnSpPr>
            <a:stCxn id="40" idx="5"/>
            <a:endCxn id="41" idx="0"/>
          </p:cNvCxnSpPr>
          <p:nvPr>
            <p:custDataLst>
              <p:tags r:id="rId21"/>
            </p:custDataLst>
          </p:nvPr>
        </p:nvCxnSpPr>
        <p:spPr>
          <a:xfrm>
            <a:off x="10263505" y="2226310"/>
            <a:ext cx="222250" cy="40259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3" name="直接连接符 42"/>
          <p:cNvCxnSpPr>
            <a:stCxn id="38" idx="5"/>
            <a:endCxn id="41" idx="3"/>
          </p:cNvCxnSpPr>
          <p:nvPr>
            <p:custDataLst>
              <p:tags r:id="rId22"/>
            </p:custDataLst>
          </p:nvPr>
        </p:nvCxnSpPr>
        <p:spPr>
          <a:xfrm>
            <a:off x="9863455" y="2513965"/>
            <a:ext cx="565785" cy="24257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4" name="直接连接符 43"/>
          <p:cNvCxnSpPr>
            <a:stCxn id="39" idx="7"/>
            <a:endCxn id="41" idx="3"/>
          </p:cNvCxnSpPr>
          <p:nvPr>
            <p:custDataLst>
              <p:tags r:id="rId23"/>
            </p:custDataLst>
          </p:nvPr>
        </p:nvCxnSpPr>
        <p:spPr>
          <a:xfrm flipV="1">
            <a:off x="9705340" y="2756535"/>
            <a:ext cx="723900" cy="44958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5" name="直接连接符 44"/>
          <p:cNvCxnSpPr>
            <a:stCxn id="37" idx="5"/>
            <a:endCxn id="39" idx="0"/>
          </p:cNvCxnSpPr>
          <p:nvPr>
            <p:custDataLst>
              <p:tags r:id="rId24"/>
            </p:custDataLst>
          </p:nvPr>
        </p:nvCxnSpPr>
        <p:spPr>
          <a:xfrm>
            <a:off x="9426575" y="2756535"/>
            <a:ext cx="222885" cy="42799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6" name="直接连接符 45"/>
          <p:cNvCxnSpPr>
            <a:stCxn id="38" idx="4"/>
          </p:cNvCxnSpPr>
          <p:nvPr>
            <p:custDataLst>
              <p:tags r:id="rId25"/>
            </p:custDataLst>
          </p:nvPr>
        </p:nvCxnSpPr>
        <p:spPr>
          <a:xfrm flipH="1">
            <a:off x="9705340" y="2535555"/>
            <a:ext cx="102235" cy="63627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7" name="直接连接符 46"/>
          <p:cNvCxnSpPr>
            <a:stCxn id="40" idx="4"/>
            <a:endCxn id="38" idx="7"/>
          </p:cNvCxnSpPr>
          <p:nvPr>
            <p:custDataLst>
              <p:tags r:id="rId26"/>
            </p:custDataLst>
          </p:nvPr>
        </p:nvCxnSpPr>
        <p:spPr>
          <a:xfrm flipH="1">
            <a:off x="9863455" y="2247900"/>
            <a:ext cx="344170" cy="16002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8" name="直接连接符 47"/>
          <p:cNvCxnSpPr>
            <a:stCxn id="40" idx="1"/>
            <a:endCxn id="36" idx="6"/>
          </p:cNvCxnSpPr>
          <p:nvPr>
            <p:custDataLst>
              <p:tags r:id="rId27"/>
            </p:custDataLst>
          </p:nvPr>
        </p:nvCxnSpPr>
        <p:spPr>
          <a:xfrm flipH="1" flipV="1">
            <a:off x="9765665" y="1844040"/>
            <a:ext cx="385445" cy="276225"/>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49" name="直接连接符 48"/>
          <p:cNvCxnSpPr>
            <a:stCxn id="37" idx="6"/>
            <a:endCxn id="38" idx="2"/>
          </p:cNvCxnSpPr>
          <p:nvPr>
            <p:custDataLst>
              <p:tags r:id="rId28"/>
            </p:custDataLst>
          </p:nvPr>
        </p:nvCxnSpPr>
        <p:spPr>
          <a:xfrm flipV="1">
            <a:off x="9449435" y="2461260"/>
            <a:ext cx="278765" cy="242570"/>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50" name="直接连接符 49"/>
          <p:cNvCxnSpPr>
            <a:stCxn id="36" idx="3"/>
            <a:endCxn id="37" idx="0"/>
          </p:cNvCxnSpPr>
          <p:nvPr>
            <p:custDataLst>
              <p:tags r:id="rId29"/>
            </p:custDataLst>
          </p:nvPr>
        </p:nvCxnSpPr>
        <p:spPr>
          <a:xfrm flipH="1">
            <a:off x="9370695" y="1896745"/>
            <a:ext cx="259715" cy="732155"/>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sp>
        <p:nvSpPr>
          <p:cNvPr id="51" name="椭圆 50"/>
          <p:cNvSpPr/>
          <p:nvPr>
            <p:custDataLst>
              <p:tags r:id="rId30"/>
            </p:custDataLst>
          </p:nvPr>
        </p:nvSpPr>
        <p:spPr>
          <a:xfrm>
            <a:off x="8331200" y="2458085"/>
            <a:ext cx="158115" cy="149225"/>
          </a:xfrm>
          <a:prstGeom prst="ellipse">
            <a:avLst/>
          </a:prstGeom>
          <a:solidFill>
            <a:schemeClr val="accent6"/>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
        <p:nvSpPr>
          <p:cNvPr id="52" name="椭圆 51"/>
          <p:cNvSpPr/>
          <p:nvPr>
            <p:custDataLst>
              <p:tags r:id="rId31"/>
            </p:custDataLst>
          </p:nvPr>
        </p:nvSpPr>
        <p:spPr>
          <a:xfrm>
            <a:off x="8877300" y="2759710"/>
            <a:ext cx="158115" cy="149225"/>
          </a:xfrm>
          <a:prstGeom prst="ellipse">
            <a:avLst/>
          </a:prstGeom>
          <a:solidFill>
            <a:schemeClr val="tx2">
              <a:lumMod val="60000"/>
              <a:lumOff val="4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cxnSp>
        <p:nvCxnSpPr>
          <p:cNvPr id="53" name="直接连接符 52"/>
          <p:cNvCxnSpPr>
            <a:stCxn id="52" idx="6"/>
            <a:endCxn id="37" idx="3"/>
          </p:cNvCxnSpPr>
          <p:nvPr>
            <p:custDataLst>
              <p:tags r:id="rId32"/>
            </p:custDataLst>
          </p:nvPr>
        </p:nvCxnSpPr>
        <p:spPr>
          <a:xfrm flipV="1">
            <a:off x="9035415" y="2756535"/>
            <a:ext cx="278765" cy="78105"/>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54" name="直接连接符 53"/>
          <p:cNvCxnSpPr>
            <a:stCxn id="10" idx="6"/>
            <a:endCxn id="51" idx="3"/>
          </p:cNvCxnSpPr>
          <p:nvPr>
            <p:custDataLst>
              <p:tags r:id="rId33"/>
            </p:custDataLst>
          </p:nvPr>
        </p:nvCxnSpPr>
        <p:spPr>
          <a:xfrm flipV="1">
            <a:off x="7927975" y="2585720"/>
            <a:ext cx="426085" cy="99695"/>
          </a:xfrm>
          <a:prstGeom prst="line">
            <a:avLst/>
          </a:prstGeom>
          <a:solidFill>
            <a:schemeClr val="accent6"/>
          </a:solidFill>
          <a:ln w="12700" cap="flat" cmpd="sng" algn="ctr">
            <a:solidFill>
              <a:schemeClr val="accent1">
                <a:shade val="50000"/>
              </a:schemeClr>
            </a:solidFill>
            <a:prstDash val="solid"/>
            <a:round/>
            <a:headEnd type="none" w="med" len="med"/>
            <a:tailEnd type="none" w="med" len="med"/>
          </a:ln>
        </p:spPr>
      </p:cxnSp>
      <p:cxnSp>
        <p:nvCxnSpPr>
          <p:cNvPr id="55" name="直接箭头连接符 54"/>
          <p:cNvCxnSpPr>
            <a:endCxn id="52" idx="2"/>
          </p:cNvCxnSpPr>
          <p:nvPr/>
        </p:nvCxnSpPr>
        <p:spPr>
          <a:xfrm>
            <a:off x="7938135" y="2715895"/>
            <a:ext cx="939165" cy="118745"/>
          </a:xfrm>
          <a:prstGeom prst="straightConnector1">
            <a:avLst/>
          </a:prstGeom>
          <a:noFill/>
          <a:ln w="28575" cap="flat" cmpd="dbl" algn="ctr">
            <a:solidFill>
              <a:schemeClr val="accent1">
                <a:shade val="50000"/>
              </a:schemeClr>
            </a:solidFill>
            <a:prstDash val="sysDot"/>
            <a:round/>
            <a:headEnd type="none" w="med" len="med"/>
            <a:tailEnd type="arrow" w="med" len="med"/>
          </a:ln>
        </p:spPr>
      </p:cxnSp>
      <p:cxnSp>
        <p:nvCxnSpPr>
          <p:cNvPr id="56" name="直接箭头连接符 55"/>
          <p:cNvCxnSpPr>
            <a:stCxn id="37" idx="1"/>
            <a:endCxn id="51" idx="6"/>
          </p:cNvCxnSpPr>
          <p:nvPr>
            <p:custDataLst>
              <p:tags r:id="rId34"/>
            </p:custDataLst>
          </p:nvPr>
        </p:nvCxnSpPr>
        <p:spPr>
          <a:xfrm flipH="1" flipV="1">
            <a:off x="8489315" y="2533015"/>
            <a:ext cx="824865" cy="117475"/>
          </a:xfrm>
          <a:prstGeom prst="straightConnector1">
            <a:avLst/>
          </a:prstGeom>
          <a:noFill/>
          <a:ln w="28575" cap="flat" cmpd="dbl" algn="ctr">
            <a:solidFill>
              <a:schemeClr val="accent1">
                <a:shade val="50000"/>
              </a:schemeClr>
            </a:solidFill>
            <a:prstDash val="sysDot"/>
            <a:round/>
            <a:headEnd type="none" w="med" len="med"/>
            <a:tailEnd type="arrow" w="med" len="med"/>
          </a:ln>
        </p:spPr>
      </p:cxnSp>
      <p:sp>
        <p:nvSpPr>
          <p:cNvPr id="59" name="文本框 58"/>
          <p:cNvSpPr txBox="1"/>
          <p:nvPr/>
        </p:nvSpPr>
        <p:spPr>
          <a:xfrm>
            <a:off x="8217535" y="3555048"/>
            <a:ext cx="881380" cy="368300"/>
          </a:xfrm>
          <a:prstGeom prst="rect">
            <a:avLst/>
          </a:prstGeom>
          <a:noFill/>
        </p:spPr>
        <p:txBody>
          <a:bodyPr wrap="none" rtlCol="0" anchor="ctr" anchorCtr="1">
            <a:spAutoFit/>
          </a:bodyPr>
          <a:lstStyle/>
          <a:p>
            <a:r>
              <a:rPr lang="en-US" altLang="zh-CN" dirty="0">
                <a:ea typeface="標楷體" pitchFamily="65" charset="-120"/>
                <a:cs typeface="Calibri" panose="020F0502020204030204" pitchFamily="34" charset="0"/>
              </a:rPr>
              <a:t>In Disk</a:t>
            </a:r>
          </a:p>
        </p:txBody>
      </p:sp>
      <p:sp>
        <p:nvSpPr>
          <p:cNvPr id="60" name="圆角矩形 59"/>
          <p:cNvSpPr/>
          <p:nvPr/>
        </p:nvSpPr>
        <p:spPr>
          <a:xfrm>
            <a:off x="6812915" y="4417695"/>
            <a:ext cx="1683385" cy="604520"/>
          </a:xfrm>
          <a:prstGeom prst="roundRect">
            <a:avLst/>
          </a:prstGeom>
          <a:solidFill>
            <a:schemeClr val="accent1">
              <a:lumMod val="40000"/>
              <a:lumOff val="60000"/>
            </a:schemeClr>
          </a:solidFill>
          <a:ln w="28575"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rPr>
              <a:t>PQ Index</a:t>
            </a:r>
          </a:p>
        </p:txBody>
      </p:sp>
      <p:sp>
        <p:nvSpPr>
          <p:cNvPr id="62" name="矩形 61"/>
          <p:cNvSpPr/>
          <p:nvPr>
            <p:custDataLst>
              <p:tags r:id="rId35"/>
            </p:custDataLst>
          </p:nvPr>
        </p:nvSpPr>
        <p:spPr>
          <a:xfrm>
            <a:off x="8960485" y="4353560"/>
            <a:ext cx="1840230" cy="732790"/>
          </a:xfrm>
          <a:prstGeom prst="rect">
            <a:avLst/>
          </a:prstGeom>
          <a:solidFill>
            <a:schemeClr val="accent6">
              <a:lumMod val="40000"/>
              <a:lumOff val="60000"/>
            </a:schemeClr>
          </a:solidFill>
          <a:ln w="12700" cap="flat" cmpd="sng" algn="ctr">
            <a:solidFill>
              <a:schemeClr val="accent1">
                <a:shade val="5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rPr>
              <a:t>Subgraph</a:t>
            </a:r>
          </a:p>
        </p:txBody>
      </p:sp>
      <p:cxnSp>
        <p:nvCxnSpPr>
          <p:cNvPr id="63" name="直接箭头连接符 62"/>
          <p:cNvCxnSpPr>
            <a:stCxn id="58" idx="2"/>
            <a:endCxn id="62" idx="0"/>
          </p:cNvCxnSpPr>
          <p:nvPr/>
        </p:nvCxnSpPr>
        <p:spPr>
          <a:xfrm>
            <a:off x="9880600" y="3457575"/>
            <a:ext cx="0" cy="895985"/>
          </a:xfrm>
          <a:prstGeom prst="straightConnector1">
            <a:avLst/>
          </a:prstGeom>
          <a:noFill/>
          <a:ln w="92075" cap="flat" cmpd="dbl" algn="ctr">
            <a:solidFill>
              <a:schemeClr val="accent1">
                <a:shade val="50000"/>
              </a:schemeClr>
            </a:solidFill>
            <a:prstDash val="sysDash"/>
            <a:round/>
            <a:headEnd type="none" w="med" len="med"/>
            <a:tailEnd type="arrow" w="med" len="med"/>
          </a:ln>
        </p:spPr>
      </p:cxnSp>
      <p:sp>
        <p:nvSpPr>
          <p:cNvPr id="65" name="文本框 64"/>
          <p:cNvSpPr txBox="1"/>
          <p:nvPr>
            <p:custDataLst>
              <p:tags r:id="rId36"/>
            </p:custDataLst>
          </p:nvPr>
        </p:nvSpPr>
        <p:spPr>
          <a:xfrm>
            <a:off x="8217535" y="5487353"/>
            <a:ext cx="1262380" cy="368300"/>
          </a:xfrm>
          <a:prstGeom prst="rect">
            <a:avLst/>
          </a:prstGeom>
          <a:noFill/>
        </p:spPr>
        <p:txBody>
          <a:bodyPr wrap="none" rtlCol="0" anchor="ctr" anchorCtr="1">
            <a:spAutoFit/>
          </a:bodyPr>
          <a:lstStyle/>
          <a:p>
            <a:r>
              <a:rPr lang="en-US" altLang="zh-CN" dirty="0">
                <a:ea typeface="標楷體" pitchFamily="65" charset="-120"/>
                <a:cs typeface="Calibri" panose="020F0502020204030204" pitchFamily="34" charset="0"/>
              </a:rPr>
              <a:t>In Memory</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System (4 of 5)</a:t>
            </a:r>
          </a:p>
        </p:txBody>
      </p:sp>
      <p:sp>
        <p:nvSpPr>
          <p:cNvPr id="3" name="Content Placeholder 2"/>
          <p:cNvSpPr>
            <a:spLocks noGrp="1"/>
          </p:cNvSpPr>
          <p:nvPr>
            <p:ph idx="1"/>
          </p:nvPr>
        </p:nvSpPr>
        <p:spPr>
          <a:xfrm>
            <a:off x="339725" y="1553845"/>
            <a:ext cx="6547485" cy="425196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Faiss (Facebook AI Similarity Search)</a:t>
            </a:r>
          </a:p>
          <a:p>
            <a:pPr marL="1714500" lvl="3" indent="-342900">
              <a:buFont typeface="Arial" panose="020B0604020202020204" pitchFamily="34" charset="0"/>
              <a:buChar char="•"/>
            </a:pPr>
            <a:r>
              <a:rPr lang="en-US" altLang="en-US" sz="1980" dirty="0">
                <a:latin typeface="Times New Roman" panose="02020603050405020304" pitchFamily="18" charset="0"/>
                <a:ea typeface="標楷體" pitchFamily="65" charset="-120"/>
                <a:cs typeface="Times New Roman" panose="02020603050405020304" pitchFamily="18" charset="0"/>
                <a:sym typeface="+mn-ea"/>
              </a:rPr>
              <a:t>More like a library</a:t>
            </a: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First introduced IVF-PQ architecture</a:t>
            </a: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HNSW</a:t>
            </a:r>
            <a:r>
              <a:rPr lang="zh-CN" altLang="en-US" sz="1980" dirty="0">
                <a:latin typeface="Times New Roman" panose="02020603050405020304" pitchFamily="18" charset="0"/>
                <a:cs typeface="Times New Roman" panose="02020603050405020304" pitchFamily="18" charset="0"/>
              </a:rPr>
              <a:t>、</a:t>
            </a:r>
            <a:r>
              <a:rPr lang="en-US" altLang="zh-CN" sz="1980" dirty="0">
                <a:latin typeface="Times New Roman" panose="02020603050405020304" pitchFamily="18" charset="0"/>
                <a:cs typeface="Times New Roman" panose="02020603050405020304" pitchFamily="18" charset="0"/>
              </a:rPr>
              <a:t>HNSW+PQ</a:t>
            </a:r>
            <a:r>
              <a:rPr lang="zh-CN" altLang="en-US" sz="1980" dirty="0">
                <a:latin typeface="Times New Roman" panose="02020603050405020304" pitchFamily="18" charset="0"/>
                <a:cs typeface="Times New Roman" panose="02020603050405020304" pitchFamily="18" charset="0"/>
              </a:rPr>
              <a:t>、</a:t>
            </a:r>
            <a:r>
              <a:rPr lang="en-US" sz="1980" dirty="0">
                <a:latin typeface="Times New Roman" panose="02020603050405020304" pitchFamily="18" charset="0"/>
                <a:cs typeface="Times New Roman" panose="02020603050405020304" pitchFamily="18" charset="0"/>
              </a:rPr>
              <a:t>IVF</a:t>
            </a:r>
            <a:r>
              <a:rPr lang="zh-CN" altLang="en-US" sz="1980" dirty="0">
                <a:latin typeface="Times New Roman" panose="02020603050405020304" pitchFamily="18" charset="0"/>
                <a:cs typeface="Times New Roman" panose="02020603050405020304" pitchFamily="18" charset="0"/>
              </a:rPr>
              <a:t>、</a:t>
            </a:r>
            <a:r>
              <a:rPr lang="en-US" altLang="zh-CN" sz="1980" dirty="0">
                <a:latin typeface="Times New Roman" panose="02020603050405020304" pitchFamily="18" charset="0"/>
                <a:cs typeface="Times New Roman" panose="02020603050405020304" pitchFamily="18" charset="0"/>
              </a:rPr>
              <a:t>IVF+PQ</a:t>
            </a: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GPU acceleration</a:t>
            </a: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SIMD acceleration</a:t>
            </a:r>
          </a:p>
          <a:p>
            <a:pPr marL="1257300" lvl="2" indent="-342900">
              <a:buFont typeface="Arial" panose="020B0604020202020204" pitchFamily="34" charset="0"/>
              <a:buChar char="•"/>
            </a:pPr>
            <a:endParaRPr lang="en-US" sz="2200" b="1"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39</a:t>
            </a:fld>
            <a:endParaRPr lang="zh-TW" altLang="en-US"/>
          </a:p>
        </p:txBody>
      </p:sp>
      <p:pic>
        <p:nvPicPr>
          <p:cNvPr id="5" name="图片 4"/>
          <p:cNvPicPr>
            <a:picLocks noChangeAspect="1"/>
          </p:cNvPicPr>
          <p:nvPr>
            <p:custDataLst>
              <p:tags r:id="rId1"/>
            </p:custDataLst>
          </p:nvPr>
        </p:nvPicPr>
        <p:blipFill>
          <a:blip r:embed="rId4"/>
          <a:stretch>
            <a:fillRect/>
          </a:stretch>
        </p:blipFill>
        <p:spPr>
          <a:xfrm>
            <a:off x="6454140" y="1909445"/>
            <a:ext cx="4800600" cy="354330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Introduction - Vector Database</a:t>
            </a:r>
            <a:r>
              <a:rPr lang="en-US" dirty="0">
                <a:latin typeface="Times New Roman" panose="02020603050405020304" pitchFamily="18" charset="0"/>
                <a:cs typeface="Times New Roman" panose="02020603050405020304" pitchFamily="18" charset="0"/>
              </a:rPr>
              <a:t> (1 of 5)</a:t>
            </a:r>
          </a:p>
        </p:txBody>
      </p:sp>
      <p:sp>
        <p:nvSpPr>
          <p:cNvPr id="3" name="Content Placeholder 2"/>
          <p:cNvSpPr>
            <a:spLocks noGrp="1"/>
          </p:cNvSpPr>
          <p:nvPr>
            <p:ph idx="1"/>
          </p:nvPr>
        </p:nvSpPr>
        <p:spPr>
          <a:xfrm>
            <a:off x="609600" y="1125855"/>
            <a:ext cx="5220970" cy="4914900"/>
          </a:xfrm>
        </p:spPr>
        <p:txBody>
          <a:bodyPr/>
          <a:lstStyle/>
          <a:p>
            <a:r>
              <a:rPr lang="en-US" sz="2400" dirty="0">
                <a:latin typeface="Times New Roman" panose="02020603050405020304" pitchFamily="18" charset="0"/>
                <a:cs typeface="Times New Roman" panose="02020603050405020304" pitchFamily="18" charset="0"/>
              </a:rPr>
              <a:t>What is vector database?</a:t>
            </a:r>
          </a:p>
          <a:p>
            <a:pPr lvl="1"/>
            <a:r>
              <a:rPr lang="en-US" sz="2200" dirty="0">
                <a:latin typeface="Times New Roman" panose="02020603050405020304" pitchFamily="18" charset="0"/>
                <a:cs typeface="Times New Roman" panose="02020603050405020304" pitchFamily="18" charset="0"/>
              </a:rPr>
              <a:t>Store, manage and retrieve data in form of high-dimensional vectors</a:t>
            </a:r>
          </a:p>
          <a:p>
            <a:pPr lvl="1"/>
            <a:r>
              <a:rPr lang="en-US" sz="2200" dirty="0">
                <a:latin typeface="Times New Roman" panose="02020603050405020304" pitchFamily="18" charset="0"/>
                <a:cs typeface="Times New Roman" panose="02020603050405020304" pitchFamily="18" charset="0"/>
              </a:rPr>
              <a:t>Find the most similar vectors based on distance metrics</a:t>
            </a:r>
            <a:br>
              <a:rPr lang="en-US" sz="2200"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a:t>
            </a:fld>
            <a:endParaRPr lang="zh-TW" altLang="en-US"/>
          </a:p>
        </p:txBody>
      </p:sp>
      <p:sp>
        <p:nvSpPr>
          <p:cNvPr id="7" name="文本框 6"/>
          <p:cNvSpPr txBox="1"/>
          <p:nvPr>
            <p:custDataLst>
              <p:tags r:id="rId1"/>
            </p:custDataLst>
          </p:nvPr>
        </p:nvSpPr>
        <p:spPr>
          <a:xfrm>
            <a:off x="7933055" y="5672455"/>
            <a:ext cx="1871980" cy="368300"/>
          </a:xfrm>
          <a:prstGeom prst="rect">
            <a:avLst/>
          </a:prstGeom>
          <a:noFill/>
        </p:spPr>
        <p:txBody>
          <a:bodyPr wrap="none" rtlCol="0" anchor="ctr" anchorCtr="1">
            <a:spAutoFit/>
          </a:bodyPr>
          <a:lstStyle/>
          <a:p>
            <a:r>
              <a:rPr lang="en-US" altLang="zh-CN" dirty="0">
                <a:ea typeface="標楷體" pitchFamily="65" charset="-120"/>
                <a:cs typeface="Calibri" panose="020F0502020204030204" pitchFamily="34" charset="0"/>
              </a:rPr>
              <a:t>Vector Database</a:t>
            </a:r>
          </a:p>
        </p:txBody>
      </p:sp>
      <p:pic>
        <p:nvPicPr>
          <p:cNvPr id="121" name="图片 120"/>
          <p:cNvPicPr/>
          <p:nvPr/>
        </p:nvPicPr>
        <p:blipFill>
          <a:blip r:embed="rId4"/>
          <a:stretch>
            <a:fillRect/>
          </a:stretch>
        </p:blipFill>
        <p:spPr>
          <a:xfrm>
            <a:off x="7332345" y="1125855"/>
            <a:ext cx="3180080" cy="4499610"/>
          </a:xfrm>
          <a:prstGeom prst="rect">
            <a:avLst/>
          </a:prstGeom>
          <a:noFill/>
          <a:ln w="9525">
            <a:noFill/>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System (5 of 5)</a:t>
            </a:r>
          </a:p>
        </p:txBody>
      </p:sp>
      <p:sp>
        <p:nvSpPr>
          <p:cNvPr id="3" name="Content Placeholder 2"/>
          <p:cNvSpPr>
            <a:spLocks noGrp="1"/>
          </p:cNvSpPr>
          <p:nvPr>
            <p:ph idx="1"/>
          </p:nvPr>
        </p:nvSpPr>
        <p:spPr>
          <a:xfrm>
            <a:off x="395605" y="1409065"/>
            <a:ext cx="4448175" cy="411353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Milvus</a:t>
            </a:r>
          </a:p>
          <a:p>
            <a:pPr marL="1257300" lvl="2"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Industrial Levle Design</a:t>
            </a:r>
          </a:p>
          <a:p>
            <a:pPr marL="1257300" lvl="2"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Distribute Storage</a:t>
            </a:r>
          </a:p>
          <a:p>
            <a:pPr marL="1257300" lvl="2"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Support HNSW</a:t>
            </a: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IVFPQ...</a:t>
            </a:r>
          </a:p>
          <a:p>
            <a:pPr marL="1257300" lvl="2" indent="-342900">
              <a:buFont typeface="Arial" panose="020B0604020202020204" pitchFamily="34" charset="0"/>
              <a:buChar char="•"/>
            </a:pPr>
            <a:r>
              <a:rPr lang="en-US" altLang="zh-CN" sz="2200" dirty="0">
                <a:latin typeface="Times New Roman" panose="02020603050405020304" pitchFamily="18" charset="0"/>
                <a:cs typeface="Times New Roman" panose="02020603050405020304" pitchFamily="18" charset="0"/>
              </a:rPr>
              <a:t>GPU Acceleration</a:t>
            </a:r>
            <a:endParaRPr lang="en-US" sz="22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40</a:t>
            </a:fld>
            <a:endParaRPr lang="zh-TW" altLang="en-US"/>
          </a:p>
        </p:txBody>
      </p:sp>
      <p:pic>
        <p:nvPicPr>
          <p:cNvPr id="117" name="图片 116"/>
          <p:cNvPicPr/>
          <p:nvPr>
            <p:custDataLst>
              <p:tags r:id="rId1"/>
            </p:custDataLst>
          </p:nvPr>
        </p:nvPicPr>
        <p:blipFill>
          <a:blip r:embed="rId4"/>
          <a:stretch>
            <a:fillRect/>
          </a:stretch>
        </p:blipFill>
        <p:spPr>
          <a:xfrm>
            <a:off x="4843780" y="1532255"/>
            <a:ext cx="7211060" cy="4167505"/>
          </a:xfrm>
          <a:prstGeom prst="rect">
            <a:avLst/>
          </a:prstGeom>
          <a:noFill/>
          <a:ln w="9525">
            <a:noFill/>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a:xfrm>
            <a:off x="2246630" y="1724025"/>
            <a:ext cx="8134985" cy="3418205"/>
          </a:xfrm>
        </p:spPr>
        <p:txBody>
          <a:bodyPr/>
          <a:lstStyle/>
          <a:p>
            <a:r>
              <a:rPr lang="en-US" altLang="zh-CN" sz="2400" dirty="0">
                <a:latin typeface="Times New Roman" panose="02020603050405020304" pitchFamily="18" charset="0"/>
                <a:cs typeface="Times New Roman" panose="02020603050405020304" pitchFamily="18" charset="0"/>
              </a:rPr>
              <a:t>Introduction</a:t>
            </a:r>
            <a:endParaRPr lang="en-US" altLang="zh-TW" sz="2400" dirty="0">
              <a:latin typeface="Times New Roman" panose="02020603050405020304" pitchFamily="18" charset="0"/>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rPr>
              <a:t>Related</a:t>
            </a:r>
            <a:r>
              <a:rPr lang="zh-CN" altLang="en-US" sz="2400" dirty="0">
                <a:solidFill>
                  <a:schemeClr val="tx1"/>
                </a:solidFill>
                <a:latin typeface="Times New Roman" panose="02020603050405020304" pitchFamily="18" charset="0"/>
                <a:cs typeface="Times New Roman" panose="02020603050405020304" pitchFamily="18" charset="0"/>
              </a:rPr>
              <a:t> </a:t>
            </a:r>
            <a:r>
              <a:rPr lang="en-US" altLang="zh-CN" sz="2400" dirty="0">
                <a:solidFill>
                  <a:schemeClr val="tx1"/>
                </a:solidFill>
                <a:latin typeface="Times New Roman" panose="02020603050405020304" pitchFamily="18" charset="0"/>
                <a:cs typeface="Times New Roman" panose="02020603050405020304" pitchFamily="18" charset="0"/>
              </a:rPr>
              <a:t>Work</a:t>
            </a:r>
          </a:p>
          <a:p>
            <a:r>
              <a:rPr lang="en-US" altLang="zh-CN" sz="2400" dirty="0">
                <a:solidFill>
                  <a:srgbClr val="FF0000"/>
                </a:solidFill>
                <a:latin typeface="Times New Roman" panose="02020603050405020304" pitchFamily="18" charset="0"/>
                <a:cs typeface="Times New Roman" panose="02020603050405020304" pitchFamily="18" charset="0"/>
              </a:rPr>
              <a:t>Proposed Methods (31 pages)</a:t>
            </a:r>
          </a:p>
          <a:p>
            <a:pPr indent="457200" algn="l"/>
            <a:r>
              <a:rPr lang="en-US" altLang="zh-CN" sz="2400" dirty="0">
                <a:latin typeface="Times New Roman" panose="02020603050405020304" pitchFamily="18" charset="0"/>
                <a:cs typeface="Times New Roman" panose="02020603050405020304" pitchFamily="18" charset="0"/>
              </a:rPr>
              <a:t>Algorithm (18 pages)</a:t>
            </a:r>
          </a:p>
          <a:p>
            <a:pPr indent="457200" algn="l"/>
            <a:r>
              <a:rPr lang="en-US" altLang="zh-CN" sz="2400" dirty="0">
                <a:latin typeface="Times New Roman" panose="02020603050405020304" pitchFamily="18" charset="0"/>
                <a:cs typeface="Times New Roman" panose="02020603050405020304" pitchFamily="18" charset="0"/>
              </a:rPr>
              <a:t>System (5 pages)</a:t>
            </a:r>
          </a:p>
          <a:p>
            <a:pPr indent="457200" algn="l"/>
            <a:r>
              <a:rPr lang="en-US" altLang="zh-CN" sz="2400" dirty="0">
                <a:solidFill>
                  <a:srgbClr val="FF0000"/>
                </a:solidFill>
                <a:latin typeface="Times New Roman" panose="02020603050405020304" pitchFamily="18" charset="0"/>
                <a:cs typeface="Times New Roman" panose="02020603050405020304" pitchFamily="18" charset="0"/>
              </a:rPr>
              <a:t>Experiments (4 pages)</a:t>
            </a:r>
          </a:p>
          <a:p>
            <a:pPr indent="457200" algn="l"/>
            <a:r>
              <a:rPr lang="en-US" altLang="zh-CN" sz="2400" dirty="0">
                <a:latin typeface="Times New Roman" panose="02020603050405020304" pitchFamily="18" charset="0"/>
                <a:cs typeface="Times New Roman" panose="02020603050405020304" pitchFamily="18" charset="0"/>
                <a:sym typeface="+mn-ea"/>
              </a:rPr>
              <a:t>Future </a:t>
            </a:r>
            <a:r>
              <a:rPr lang="en-US" altLang="zh-CN" sz="2400" dirty="0">
                <a:latin typeface="Times New Roman" panose="02020603050405020304" pitchFamily="18" charset="0"/>
                <a:cs typeface="Times New Roman" panose="02020603050405020304" pitchFamily="18" charset="0"/>
              </a:rPr>
              <a:t>(4 pages)</a:t>
            </a:r>
          </a:p>
          <a:p>
            <a:r>
              <a:rPr lang="en-US" altLang="zh-CN" sz="2400" dirty="0">
                <a:latin typeface="Times New Roman" panose="02020603050405020304" pitchFamily="18" charset="0"/>
                <a:cs typeface="Times New Roman" panose="02020603050405020304" pitchFamily="18" charset="0"/>
              </a:rPr>
              <a:t>Performance Evaluation </a:t>
            </a:r>
          </a:p>
          <a:p>
            <a:r>
              <a:rPr lang="en-US" altLang="zh-CN" sz="2400" dirty="0">
                <a:latin typeface="Times New Roman" panose="02020603050405020304" pitchFamily="18" charset="0"/>
                <a:cs typeface="Times New Roman" panose="02020603050405020304" pitchFamily="18" charset="0"/>
              </a:rPr>
              <a:t>Conclusions</a:t>
            </a:r>
          </a:p>
        </p:txBody>
      </p:sp>
      <p:sp>
        <p:nvSpPr>
          <p:cNvPr id="2"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41</a:t>
            </a:fld>
            <a:endParaRPr lang="zh-TW" altLang="en-US"/>
          </a:p>
        </p:txBody>
      </p:sp>
      <p:sp>
        <p:nvSpPr>
          <p:cNvPr id="6" name="標題 3"/>
          <p:cNvSpPr>
            <a:spLocks noGrp="1"/>
          </p:cNvSpPr>
          <p:nvPr>
            <p:custDataLst>
              <p:tags r:id="rId1"/>
            </p:custDataLst>
          </p:nvPr>
        </p:nvSpPr>
        <p:spPr>
          <a:xfrm>
            <a:off x="963084" y="5271773"/>
            <a:ext cx="10363200" cy="1362075"/>
          </a:xfrm>
          <a:prstGeom prst="rect">
            <a:avLst/>
          </a:prstGeom>
          <a:noFill/>
          <a:ln w="9525">
            <a:noFill/>
            <a:miter lim="800000"/>
          </a:ln>
        </p:spPr>
        <p:txBody>
          <a:bodyPr vert="horz" wrap="square" lIns="91440" tIns="45720" rIns="91440" bIns="45720" numCol="1" anchor="t" anchorCtr="0" compatLnSpc="1"/>
          <a:lstStyle>
            <a:lvl1pPr algn="l" rtl="0" eaLnBrk="1" fontAlgn="base" hangingPunct="1">
              <a:spcBef>
                <a:spcPct val="0"/>
              </a:spcBef>
              <a:spcAft>
                <a:spcPct val="0"/>
              </a:spcAft>
              <a:defRPr kumimoji="1" sz="4265" b="1" cap="all">
                <a:solidFill>
                  <a:schemeClr val="tx2"/>
                </a:solidFill>
                <a:latin typeface="Calibri" panose="020F0502020204030204"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5pPr>
            <a:lvl6pPr marL="457200" algn="l" rtl="0" eaLnBrk="1" fontAlgn="base" hangingPunct="1">
              <a:spcBef>
                <a:spcPct val="0"/>
              </a:spcBef>
              <a:spcAft>
                <a:spcPct val="0"/>
              </a:spcAft>
              <a:defRPr kumimoji="1" sz="3000" b="1">
                <a:solidFill>
                  <a:schemeClr val="tx2"/>
                </a:solidFill>
                <a:latin typeface="MS Sans Serif"/>
                <a:ea typeface="MS Sans Serif"/>
                <a:cs typeface="MS Sans Serif"/>
              </a:defRPr>
            </a:lvl6pPr>
            <a:lvl7pPr marL="914400" algn="l" rtl="0" eaLnBrk="1" fontAlgn="base" hangingPunct="1">
              <a:spcBef>
                <a:spcPct val="0"/>
              </a:spcBef>
              <a:spcAft>
                <a:spcPct val="0"/>
              </a:spcAft>
              <a:defRPr kumimoji="1" sz="3000" b="1">
                <a:solidFill>
                  <a:schemeClr val="tx2"/>
                </a:solidFill>
                <a:latin typeface="MS Sans Serif"/>
                <a:ea typeface="MS Sans Serif"/>
                <a:cs typeface="MS Sans Serif"/>
              </a:defRPr>
            </a:lvl7pPr>
            <a:lvl8pPr marL="1371600" algn="l" rtl="0" eaLnBrk="1" fontAlgn="base" hangingPunct="1">
              <a:spcBef>
                <a:spcPct val="0"/>
              </a:spcBef>
              <a:spcAft>
                <a:spcPct val="0"/>
              </a:spcAft>
              <a:defRPr kumimoji="1" sz="3000" b="1">
                <a:solidFill>
                  <a:schemeClr val="tx2"/>
                </a:solidFill>
                <a:latin typeface="MS Sans Serif"/>
                <a:ea typeface="MS Sans Serif"/>
                <a:cs typeface="MS Sans Serif"/>
              </a:defRPr>
            </a:lvl8pPr>
            <a:lvl9pPr marL="1828800" algn="l" rtl="0" eaLnBrk="1" fontAlgn="base" hangingPunct="1">
              <a:spcBef>
                <a:spcPct val="0"/>
              </a:spcBef>
              <a:spcAft>
                <a:spcPct val="0"/>
              </a:spcAft>
              <a:defRPr kumimoji="1" sz="3000" b="1">
                <a:solidFill>
                  <a:schemeClr val="tx2"/>
                </a:solidFill>
                <a:latin typeface="MS Sans Serif"/>
                <a:ea typeface="MS Sans Serif"/>
                <a:cs typeface="MS Sans Serif"/>
              </a:defRPr>
            </a:lvl9pPr>
          </a:lstStyle>
          <a:p>
            <a:r>
              <a:rPr lang="en-US" altLang="zh-TW" dirty="0">
                <a:sym typeface="+mn-ea"/>
              </a:rPr>
              <a:t>Vector database</a:t>
            </a:r>
            <a:endParaRPr lang="zh-TW" alt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Experiments (1 of 4)</a:t>
            </a:r>
          </a:p>
        </p:txBody>
      </p:sp>
      <p:sp>
        <p:nvSpPr>
          <p:cNvPr id="3" name="Content Placeholder 2"/>
          <p:cNvSpPr>
            <a:spLocks noGrp="1"/>
          </p:cNvSpPr>
          <p:nvPr>
            <p:ph idx="1"/>
          </p:nvPr>
        </p:nvSpPr>
        <p:spPr>
          <a:xfrm>
            <a:off x="395605" y="1409065"/>
            <a:ext cx="9776460" cy="183515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DiskANN</a:t>
            </a:r>
          </a:p>
          <a:p>
            <a:pPr marL="1257300" lvl="2"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42</a:t>
            </a:fld>
            <a:endParaRPr lang="zh-TW" altLang="en-US"/>
          </a:p>
        </p:txBody>
      </p:sp>
      <p:pic>
        <p:nvPicPr>
          <p:cNvPr id="9" name="图片 8"/>
          <p:cNvPicPr>
            <a:picLocks noChangeAspect="1"/>
          </p:cNvPicPr>
          <p:nvPr>
            <p:custDataLst>
              <p:tags r:id="rId1"/>
            </p:custDataLst>
          </p:nvPr>
        </p:nvPicPr>
        <p:blipFill>
          <a:blip r:embed="rId4"/>
          <a:stretch>
            <a:fillRect/>
          </a:stretch>
        </p:blipFill>
        <p:spPr>
          <a:xfrm>
            <a:off x="1005840" y="2489835"/>
            <a:ext cx="10916285" cy="2694940"/>
          </a:xfrm>
          <a:prstGeom prst="rect">
            <a:avLst/>
          </a:prstGeo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Experiments (2 of 4)</a:t>
            </a:r>
          </a:p>
        </p:txBody>
      </p:sp>
      <p:sp>
        <p:nvSpPr>
          <p:cNvPr id="3" name="Content Placeholder 2"/>
          <p:cNvSpPr>
            <a:spLocks noGrp="1"/>
          </p:cNvSpPr>
          <p:nvPr>
            <p:ph idx="1"/>
          </p:nvPr>
        </p:nvSpPr>
        <p:spPr>
          <a:xfrm>
            <a:off x="395605" y="1409065"/>
            <a:ext cx="9776460" cy="183515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DiskANN</a:t>
            </a: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43</a:t>
            </a:fld>
            <a:endParaRPr lang="zh-TW" altLang="en-US"/>
          </a:p>
        </p:txBody>
      </p:sp>
      <p:pic>
        <p:nvPicPr>
          <p:cNvPr id="9" name="图片 8"/>
          <p:cNvPicPr>
            <a:picLocks noChangeAspect="1"/>
          </p:cNvPicPr>
          <p:nvPr>
            <p:custDataLst>
              <p:tags r:id="rId1"/>
            </p:custDataLst>
          </p:nvPr>
        </p:nvPicPr>
        <p:blipFill>
          <a:blip r:embed="rId4"/>
          <a:stretch>
            <a:fillRect/>
          </a:stretch>
        </p:blipFill>
        <p:spPr>
          <a:xfrm>
            <a:off x="1329690" y="2413000"/>
            <a:ext cx="9721850" cy="3200400"/>
          </a:xfrm>
          <a:prstGeom prst="rect">
            <a:avLst/>
          </a:prstGeo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Experiments (3 of 4)</a:t>
            </a:r>
          </a:p>
        </p:txBody>
      </p:sp>
      <p:sp>
        <p:nvSpPr>
          <p:cNvPr id="3" name="Content Placeholder 2"/>
          <p:cNvSpPr>
            <a:spLocks noGrp="1"/>
          </p:cNvSpPr>
          <p:nvPr>
            <p:ph idx="1"/>
          </p:nvPr>
        </p:nvSpPr>
        <p:spPr>
          <a:xfrm>
            <a:off x="395605" y="1409065"/>
            <a:ext cx="9776460" cy="183515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Faiss</a:t>
            </a: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44</a:t>
            </a:fld>
            <a:endParaRPr lang="zh-TW" altLang="en-US"/>
          </a:p>
        </p:txBody>
      </p:sp>
      <p:pic>
        <p:nvPicPr>
          <p:cNvPr id="5" name="图片 4"/>
          <p:cNvPicPr>
            <a:picLocks noChangeAspect="1"/>
          </p:cNvPicPr>
          <p:nvPr>
            <p:custDataLst>
              <p:tags r:id="rId1"/>
            </p:custDataLst>
          </p:nvPr>
        </p:nvPicPr>
        <p:blipFill>
          <a:blip r:embed="rId5"/>
          <a:stretch>
            <a:fillRect/>
          </a:stretch>
        </p:blipFill>
        <p:spPr>
          <a:xfrm>
            <a:off x="4079875" y="1879600"/>
            <a:ext cx="4032250" cy="3098800"/>
          </a:xfrm>
          <a:prstGeom prst="rect">
            <a:avLst/>
          </a:prstGeom>
        </p:spPr>
      </p:pic>
      <p:pic>
        <p:nvPicPr>
          <p:cNvPr id="9" name="图片 8"/>
          <p:cNvPicPr>
            <a:picLocks noChangeAspect="1"/>
          </p:cNvPicPr>
          <p:nvPr>
            <p:custDataLst>
              <p:tags r:id="rId2"/>
            </p:custDataLst>
          </p:nvPr>
        </p:nvPicPr>
        <p:blipFill>
          <a:blip r:embed="rId6"/>
          <a:stretch>
            <a:fillRect/>
          </a:stretch>
        </p:blipFill>
        <p:spPr>
          <a:xfrm>
            <a:off x="3866515" y="1879600"/>
            <a:ext cx="4458970" cy="4018280"/>
          </a:xfrm>
          <a:prstGeom prst="rect">
            <a:avLst/>
          </a:prstGeom>
        </p:spPr>
      </p:pic>
      <p:sp>
        <p:nvSpPr>
          <p:cNvPr id="10" name="矩形 9"/>
          <p:cNvSpPr/>
          <p:nvPr/>
        </p:nvSpPr>
        <p:spPr>
          <a:xfrm>
            <a:off x="8112125" y="2649855"/>
            <a:ext cx="808990" cy="1122045"/>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Experiments (4 of 4)</a:t>
            </a:r>
          </a:p>
        </p:txBody>
      </p:sp>
      <p:sp>
        <p:nvSpPr>
          <p:cNvPr id="3" name="Content Placeholder 2"/>
          <p:cNvSpPr>
            <a:spLocks noGrp="1"/>
          </p:cNvSpPr>
          <p:nvPr>
            <p:ph idx="1"/>
          </p:nvPr>
        </p:nvSpPr>
        <p:spPr>
          <a:xfrm>
            <a:off x="395605" y="1409065"/>
            <a:ext cx="9776460" cy="183515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Faiss</a:t>
            </a: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45</a:t>
            </a:fld>
            <a:endParaRPr lang="zh-TW" altLang="en-US"/>
          </a:p>
        </p:txBody>
      </p:sp>
      <p:pic>
        <p:nvPicPr>
          <p:cNvPr id="7" name="图片 6"/>
          <p:cNvPicPr>
            <a:picLocks noChangeAspect="1"/>
          </p:cNvPicPr>
          <p:nvPr>
            <p:custDataLst>
              <p:tags r:id="rId1"/>
            </p:custDataLst>
          </p:nvPr>
        </p:nvPicPr>
        <p:blipFill>
          <a:blip r:embed="rId4"/>
          <a:stretch>
            <a:fillRect/>
          </a:stretch>
        </p:blipFill>
        <p:spPr>
          <a:xfrm>
            <a:off x="3760470" y="1274445"/>
            <a:ext cx="4883150" cy="4813300"/>
          </a:xfrm>
          <a:prstGeom prst="rect">
            <a:avLst/>
          </a:prstGeo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63084" y="5271773"/>
            <a:ext cx="10363200" cy="1362075"/>
          </a:xfrm>
        </p:spPr>
        <p:txBody>
          <a:bodyPr/>
          <a:lstStyle/>
          <a:p>
            <a:r>
              <a:rPr lang="en-US" altLang="zh-TW" dirty="0">
                <a:sym typeface="+mn-ea"/>
              </a:rPr>
              <a:t>Vector database</a:t>
            </a:r>
            <a:endParaRPr lang="zh-TW" altLang="en-US" dirty="0"/>
          </a:p>
        </p:txBody>
      </p:sp>
      <p:sp>
        <p:nvSpPr>
          <p:cNvPr id="5" name="文字版面配置區 4"/>
          <p:cNvSpPr>
            <a:spLocks noGrp="1"/>
          </p:cNvSpPr>
          <p:nvPr>
            <p:ph type="body" idx="1"/>
          </p:nvPr>
        </p:nvSpPr>
        <p:spPr>
          <a:xfrm>
            <a:off x="2246630" y="1239520"/>
            <a:ext cx="8819515" cy="3902710"/>
          </a:xfrm>
        </p:spPr>
        <p:txBody>
          <a:bodyPr>
            <a:noAutofit/>
          </a:bodyPr>
          <a:lstStyle/>
          <a:p>
            <a:r>
              <a:rPr lang="en-US" altLang="zh-CN" sz="2300" dirty="0">
                <a:latin typeface="Times New Roman" panose="02020603050405020304" pitchFamily="18" charset="0"/>
                <a:cs typeface="Times New Roman" panose="02020603050405020304" pitchFamily="18" charset="0"/>
              </a:rPr>
              <a:t>Introduction</a:t>
            </a:r>
            <a:endParaRPr lang="en-US" altLang="zh-TW" sz="2300" dirty="0">
              <a:latin typeface="Times New Roman" panose="02020603050405020304" pitchFamily="18" charset="0"/>
              <a:cs typeface="Times New Roman" panose="02020603050405020304" pitchFamily="18" charset="0"/>
            </a:endParaRPr>
          </a:p>
          <a:p>
            <a:r>
              <a:rPr lang="en-US" altLang="zh-CN" sz="2300" dirty="0">
                <a:solidFill>
                  <a:schemeClr val="tx1"/>
                </a:solidFill>
                <a:latin typeface="Times New Roman" panose="02020603050405020304" pitchFamily="18" charset="0"/>
                <a:cs typeface="Times New Roman" panose="02020603050405020304" pitchFamily="18" charset="0"/>
              </a:rPr>
              <a:t>Related</a:t>
            </a:r>
            <a:r>
              <a:rPr lang="zh-CN" altLang="en-US" sz="2300" dirty="0">
                <a:solidFill>
                  <a:schemeClr val="tx1"/>
                </a:solidFill>
                <a:latin typeface="Times New Roman" panose="02020603050405020304" pitchFamily="18" charset="0"/>
                <a:cs typeface="Times New Roman" panose="02020603050405020304" pitchFamily="18" charset="0"/>
              </a:rPr>
              <a:t> </a:t>
            </a:r>
            <a:r>
              <a:rPr lang="en-US" altLang="zh-CN" sz="2300" dirty="0">
                <a:solidFill>
                  <a:schemeClr val="tx1"/>
                </a:solidFill>
                <a:latin typeface="Times New Roman" panose="02020603050405020304" pitchFamily="18" charset="0"/>
                <a:cs typeface="Times New Roman" panose="02020603050405020304" pitchFamily="18" charset="0"/>
              </a:rPr>
              <a:t>Work</a:t>
            </a:r>
          </a:p>
          <a:p>
            <a:r>
              <a:rPr lang="en-US" altLang="zh-CN" sz="2300" dirty="0">
                <a:solidFill>
                  <a:srgbClr val="FF0000"/>
                </a:solidFill>
                <a:latin typeface="Times New Roman" panose="02020603050405020304" pitchFamily="18" charset="0"/>
                <a:cs typeface="Times New Roman" panose="02020603050405020304" pitchFamily="18" charset="0"/>
              </a:rPr>
              <a:t>Proposed Methods (31 pages)</a:t>
            </a:r>
          </a:p>
          <a:p>
            <a:pPr indent="457200" algn="l"/>
            <a:r>
              <a:rPr lang="en-US" altLang="zh-CN" sz="2300" dirty="0">
                <a:latin typeface="Times New Roman" panose="02020603050405020304" pitchFamily="18" charset="0"/>
                <a:cs typeface="Times New Roman" panose="02020603050405020304" pitchFamily="18" charset="0"/>
              </a:rPr>
              <a:t>Algorithm (18 pages)</a:t>
            </a:r>
          </a:p>
          <a:p>
            <a:pPr indent="457200" algn="l"/>
            <a:r>
              <a:rPr lang="en-US" altLang="zh-CN" sz="2300" dirty="0">
                <a:latin typeface="Times New Roman" panose="02020603050405020304" pitchFamily="18" charset="0"/>
                <a:cs typeface="Times New Roman" panose="02020603050405020304" pitchFamily="18" charset="0"/>
              </a:rPr>
              <a:t>System (5 pages)</a:t>
            </a:r>
          </a:p>
          <a:p>
            <a:pPr indent="457200" algn="l"/>
            <a:r>
              <a:rPr lang="en-US" altLang="zh-CN" sz="2300" dirty="0">
                <a:latin typeface="Times New Roman" panose="02020603050405020304" pitchFamily="18" charset="0"/>
                <a:cs typeface="Times New Roman" panose="02020603050405020304" pitchFamily="18" charset="0"/>
              </a:rPr>
              <a:t>Experiments (4 pages)</a:t>
            </a:r>
          </a:p>
          <a:p>
            <a:pPr indent="457200" algn="l"/>
            <a:r>
              <a:rPr lang="en-US" altLang="zh-CN" sz="2300" dirty="0">
                <a:solidFill>
                  <a:srgbClr val="FF0000"/>
                </a:solidFill>
                <a:latin typeface="Times New Roman" panose="02020603050405020304" pitchFamily="18" charset="0"/>
                <a:cs typeface="Times New Roman" panose="02020603050405020304" pitchFamily="18" charset="0"/>
              </a:rPr>
              <a:t>Trend (4 pages)</a:t>
            </a:r>
          </a:p>
          <a:p>
            <a:r>
              <a:rPr lang="en-US" altLang="zh-CN" sz="2300" dirty="0">
                <a:latin typeface="Times New Roman" panose="02020603050405020304" pitchFamily="18" charset="0"/>
                <a:cs typeface="Times New Roman" panose="02020603050405020304" pitchFamily="18" charset="0"/>
              </a:rPr>
              <a:t>Performance Evaluation </a:t>
            </a:r>
          </a:p>
          <a:p>
            <a:r>
              <a:rPr lang="en-US" altLang="zh-CN" sz="2300" dirty="0">
                <a:latin typeface="Times New Roman" panose="02020603050405020304" pitchFamily="18" charset="0"/>
                <a:cs typeface="Times New Roman" panose="02020603050405020304" pitchFamily="18" charset="0"/>
              </a:rPr>
              <a:t>Conclusions</a:t>
            </a:r>
          </a:p>
        </p:txBody>
      </p:sp>
      <p:sp>
        <p:nvSpPr>
          <p:cNvPr id="2"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46</a:t>
            </a:fld>
            <a:endParaRPr lang="zh-TW" alt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Trends (1 of 4)</a:t>
            </a:r>
          </a:p>
        </p:txBody>
      </p:sp>
      <p:sp>
        <p:nvSpPr>
          <p:cNvPr id="3" name="Content Placeholder 2"/>
          <p:cNvSpPr>
            <a:spLocks noGrp="1"/>
          </p:cNvSpPr>
          <p:nvPr>
            <p:ph idx="1"/>
          </p:nvPr>
        </p:nvSpPr>
        <p:spPr>
          <a:xfrm>
            <a:off x="395605" y="1409065"/>
            <a:ext cx="9776460" cy="183515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Hybrid Search</a:t>
            </a:r>
          </a:p>
          <a:p>
            <a:pPr marL="1257300" lvl="2"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Search a image/text/video with timestamp/prise/attributions</a:t>
            </a: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47</a:t>
            </a:fld>
            <a:endParaRPr lang="zh-TW" altLang="en-US"/>
          </a:p>
        </p:txBody>
      </p:sp>
      <p:pic>
        <p:nvPicPr>
          <p:cNvPr id="5" name="图片 4"/>
          <p:cNvPicPr>
            <a:picLocks noChangeAspect="1"/>
          </p:cNvPicPr>
          <p:nvPr>
            <p:custDataLst>
              <p:tags r:id="rId1"/>
            </p:custDataLst>
          </p:nvPr>
        </p:nvPicPr>
        <p:blipFill>
          <a:blip r:embed="rId4"/>
          <a:stretch>
            <a:fillRect/>
          </a:stretch>
        </p:blipFill>
        <p:spPr>
          <a:xfrm>
            <a:off x="1559560" y="2729865"/>
            <a:ext cx="9461500" cy="2844800"/>
          </a:xfrm>
          <a:prstGeom prst="rect">
            <a:avLst/>
          </a:prstGeo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Trends (2 of 4)</a:t>
            </a:r>
          </a:p>
        </p:txBody>
      </p:sp>
      <p:sp>
        <p:nvSpPr>
          <p:cNvPr id="3" name="Content Placeholder 2"/>
          <p:cNvSpPr>
            <a:spLocks noGrp="1"/>
          </p:cNvSpPr>
          <p:nvPr>
            <p:ph idx="1"/>
          </p:nvPr>
        </p:nvSpPr>
        <p:spPr>
          <a:xfrm>
            <a:off x="395605" y="1409065"/>
            <a:ext cx="5566410" cy="2351405"/>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Hybrid Search Example</a:t>
            </a:r>
          </a:p>
          <a:p>
            <a:pPr marL="1257300" lvl="2"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label query: filtered DiskANN</a:t>
            </a: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48</a:t>
            </a:fld>
            <a:endParaRPr lang="zh-TW" altLang="en-US"/>
          </a:p>
        </p:txBody>
      </p:sp>
      <p:pic>
        <p:nvPicPr>
          <p:cNvPr id="6" name="图片 5"/>
          <p:cNvPicPr>
            <a:picLocks noChangeAspect="1"/>
          </p:cNvPicPr>
          <p:nvPr>
            <p:custDataLst>
              <p:tags r:id="rId1"/>
            </p:custDataLst>
          </p:nvPr>
        </p:nvPicPr>
        <p:blipFill>
          <a:blip r:embed="rId4"/>
          <a:stretch>
            <a:fillRect/>
          </a:stretch>
        </p:blipFill>
        <p:spPr>
          <a:xfrm>
            <a:off x="6682740" y="1241425"/>
            <a:ext cx="4450715" cy="4788535"/>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Trends (3 of 4)</a:t>
            </a:r>
          </a:p>
        </p:txBody>
      </p:sp>
      <p:sp>
        <p:nvSpPr>
          <p:cNvPr id="3" name="Content Placeholder 2"/>
          <p:cNvSpPr>
            <a:spLocks noGrp="1"/>
          </p:cNvSpPr>
          <p:nvPr>
            <p:ph idx="1"/>
          </p:nvPr>
        </p:nvSpPr>
        <p:spPr>
          <a:xfrm>
            <a:off x="395605" y="1409065"/>
            <a:ext cx="9776460" cy="183515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Hybrid Search Example</a:t>
            </a:r>
          </a:p>
          <a:p>
            <a:pPr marL="1257300" lvl="2"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range query: SeRF(Segment RangeFiltering)</a:t>
            </a: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49</a:t>
            </a:fld>
            <a:endParaRPr lang="zh-TW" altLang="en-US"/>
          </a:p>
        </p:txBody>
      </p:sp>
      <p:pic>
        <p:nvPicPr>
          <p:cNvPr id="5" name="图片 4"/>
          <p:cNvPicPr>
            <a:picLocks noChangeAspect="1"/>
          </p:cNvPicPr>
          <p:nvPr>
            <p:custDataLst>
              <p:tags r:id="rId1"/>
            </p:custDataLst>
          </p:nvPr>
        </p:nvPicPr>
        <p:blipFill>
          <a:blip r:embed="rId4"/>
          <a:stretch>
            <a:fillRect/>
          </a:stretch>
        </p:blipFill>
        <p:spPr>
          <a:xfrm>
            <a:off x="5699125" y="2475865"/>
            <a:ext cx="5502910" cy="2317115"/>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Introduction - Vector Database</a:t>
            </a:r>
            <a:r>
              <a:rPr lang="en-US" dirty="0">
                <a:latin typeface="Times New Roman" panose="02020603050405020304" pitchFamily="18" charset="0"/>
                <a:cs typeface="Times New Roman" panose="02020603050405020304" pitchFamily="18" charset="0"/>
              </a:rPr>
              <a:t> (2 of 5)</a:t>
            </a:r>
          </a:p>
        </p:txBody>
      </p:sp>
      <p:sp>
        <p:nvSpPr>
          <p:cNvPr id="3" name="Content Placeholder 2"/>
          <p:cNvSpPr>
            <a:spLocks noGrp="1"/>
          </p:cNvSpPr>
          <p:nvPr>
            <p:ph idx="1"/>
          </p:nvPr>
        </p:nvSpPr>
        <p:spPr>
          <a:xfrm>
            <a:off x="609600" y="1125855"/>
            <a:ext cx="5220970" cy="4914900"/>
          </a:xfrm>
        </p:spPr>
        <p:txBody>
          <a:bodyPr/>
          <a:lstStyle/>
          <a:p>
            <a:r>
              <a:rPr lang="en-US" sz="2400" dirty="0">
                <a:latin typeface="Times New Roman" panose="02020603050405020304" pitchFamily="18" charset="0"/>
                <a:cs typeface="Times New Roman" panose="02020603050405020304" pitchFamily="18" charset="0"/>
              </a:rPr>
              <a:t>What is vector database?</a:t>
            </a:r>
          </a:p>
          <a:p>
            <a:pPr lvl="1"/>
            <a:r>
              <a:rPr lang="en-US" sz="2200" dirty="0">
                <a:latin typeface="Times New Roman" panose="02020603050405020304" pitchFamily="18" charset="0"/>
                <a:cs typeface="Times New Roman" panose="02020603050405020304" pitchFamily="18" charset="0"/>
              </a:rPr>
              <a:t>Store, manage and retrieve data in form of high-dimensional vectors</a:t>
            </a:r>
          </a:p>
          <a:p>
            <a:pPr lvl="1"/>
            <a:r>
              <a:rPr lang="en-US" sz="2200" dirty="0">
                <a:latin typeface="Times New Roman" panose="02020603050405020304" pitchFamily="18" charset="0"/>
                <a:cs typeface="Times New Roman" panose="02020603050405020304" pitchFamily="18" charset="0"/>
              </a:rPr>
              <a:t>Find the most similar vectors based on distance metrics</a:t>
            </a:r>
            <a:br>
              <a:rPr lang="en-US" sz="2200"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5</a:t>
            </a:fld>
            <a:endParaRPr lang="zh-TW" altLang="en-US"/>
          </a:p>
        </p:txBody>
      </p:sp>
      <p:pic>
        <p:nvPicPr>
          <p:cNvPr id="124" name="图片 123"/>
          <p:cNvPicPr/>
          <p:nvPr/>
        </p:nvPicPr>
        <p:blipFill>
          <a:blip r:embed="rId3"/>
          <a:stretch>
            <a:fillRect/>
          </a:stretch>
        </p:blipFill>
        <p:spPr>
          <a:xfrm>
            <a:off x="5501640" y="1736090"/>
            <a:ext cx="6309360" cy="3833495"/>
          </a:xfrm>
          <a:prstGeom prst="rect">
            <a:avLst/>
          </a:prstGeom>
          <a:noFill/>
          <a:ln w="9525">
            <a:noFill/>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Proposed Methods: Trends (4 of 4)</a:t>
            </a:r>
          </a:p>
        </p:txBody>
      </p:sp>
      <p:sp>
        <p:nvSpPr>
          <p:cNvPr id="3" name="Content Placeholder 2"/>
          <p:cNvSpPr>
            <a:spLocks noGrp="1"/>
          </p:cNvSpPr>
          <p:nvPr>
            <p:ph idx="1"/>
          </p:nvPr>
        </p:nvSpPr>
        <p:spPr>
          <a:xfrm>
            <a:off x="395605" y="1409065"/>
            <a:ext cx="9776460" cy="1835150"/>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Hybrid Search Example</a:t>
            </a:r>
          </a:p>
          <a:p>
            <a:pPr marL="1257300" lvl="2"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arbitrary search: ACORN</a:t>
            </a:r>
          </a:p>
          <a:p>
            <a:pPr marL="1257300" lvl="2" indent="-342900">
              <a:buFont typeface="Arial" panose="020B0604020202020204" pitchFamily="34" charset="0"/>
              <a:buChar char="•"/>
            </a:pPr>
            <a:endParaRPr lang="en-US" altLang="en-US" sz="1520"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50</a:t>
            </a:fld>
            <a:endParaRPr lang="zh-TW" altLang="en-US"/>
          </a:p>
        </p:txBody>
      </p:sp>
      <p:pic>
        <p:nvPicPr>
          <p:cNvPr id="5" name="图片 4"/>
          <p:cNvPicPr>
            <a:picLocks noChangeAspect="1"/>
          </p:cNvPicPr>
          <p:nvPr>
            <p:custDataLst>
              <p:tags r:id="rId1"/>
            </p:custDataLst>
          </p:nvPr>
        </p:nvPicPr>
        <p:blipFill>
          <a:blip r:embed="rId4"/>
          <a:stretch>
            <a:fillRect/>
          </a:stretch>
        </p:blipFill>
        <p:spPr>
          <a:xfrm>
            <a:off x="4892040" y="2543810"/>
            <a:ext cx="7118985" cy="2700020"/>
          </a:xfrm>
          <a:prstGeom prst="rect">
            <a:avLst/>
          </a:prstGeo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a:xfrm>
            <a:off x="2246630" y="1724025"/>
            <a:ext cx="8134985" cy="3418205"/>
          </a:xfrm>
        </p:spPr>
        <p:txBody>
          <a:bodyPr>
            <a:normAutofit/>
          </a:bodyPr>
          <a:lstStyle/>
          <a:p>
            <a:r>
              <a:rPr lang="en-US" altLang="zh-CN" sz="4000" dirty="0">
                <a:latin typeface="Times New Roman" panose="02020603050405020304" pitchFamily="18" charset="0"/>
                <a:cs typeface="Times New Roman" panose="02020603050405020304" pitchFamily="18" charset="0"/>
              </a:rPr>
              <a:t>Introduction</a:t>
            </a:r>
            <a:endParaRPr lang="en-US" altLang="zh-TW" sz="4000" dirty="0">
              <a:latin typeface="Times New Roman" panose="02020603050405020304" pitchFamily="18" charset="0"/>
              <a:cs typeface="Times New Roman" panose="02020603050405020304" pitchFamily="18" charset="0"/>
            </a:endParaRPr>
          </a:p>
          <a:p>
            <a:r>
              <a:rPr lang="en-US" altLang="zh-CN" sz="4000" dirty="0">
                <a:solidFill>
                  <a:schemeClr val="tx1"/>
                </a:solidFill>
                <a:latin typeface="Times New Roman" panose="02020603050405020304" pitchFamily="18" charset="0"/>
                <a:cs typeface="Times New Roman" panose="02020603050405020304" pitchFamily="18" charset="0"/>
              </a:rPr>
              <a:t>Related</a:t>
            </a:r>
            <a:r>
              <a:rPr lang="zh-CN" altLang="en-US" sz="4000" dirty="0">
                <a:solidFill>
                  <a:schemeClr val="tx1"/>
                </a:solidFill>
                <a:latin typeface="Times New Roman" panose="02020603050405020304" pitchFamily="18" charset="0"/>
                <a:cs typeface="Times New Roman" panose="02020603050405020304" pitchFamily="18" charset="0"/>
              </a:rPr>
              <a:t> </a:t>
            </a:r>
            <a:r>
              <a:rPr lang="en-US" altLang="zh-CN" sz="4000" dirty="0">
                <a:solidFill>
                  <a:schemeClr val="tx1"/>
                </a:solidFill>
                <a:latin typeface="Times New Roman" panose="02020603050405020304" pitchFamily="18" charset="0"/>
                <a:cs typeface="Times New Roman" panose="02020603050405020304" pitchFamily="18" charset="0"/>
              </a:rPr>
              <a:t>Work</a:t>
            </a:r>
          </a:p>
          <a:p>
            <a:r>
              <a:rPr lang="en-US" altLang="zh-CN" sz="4000" dirty="0">
                <a:latin typeface="Times New Roman" panose="02020603050405020304" pitchFamily="18" charset="0"/>
                <a:cs typeface="Times New Roman" panose="02020603050405020304" pitchFamily="18" charset="0"/>
              </a:rPr>
              <a:t>Proposed Methods</a:t>
            </a:r>
          </a:p>
          <a:p>
            <a:r>
              <a:rPr lang="en-US" altLang="zh-CN" sz="4000" dirty="0">
                <a:solidFill>
                  <a:srgbClr val="FF0000"/>
                </a:solidFill>
                <a:latin typeface="Times New Roman" panose="02020603050405020304" pitchFamily="18" charset="0"/>
                <a:cs typeface="Times New Roman" panose="02020603050405020304" pitchFamily="18" charset="0"/>
              </a:rPr>
              <a:t>Conclusion (1 page)</a:t>
            </a:r>
          </a:p>
        </p:txBody>
      </p:sp>
      <p:sp>
        <p:nvSpPr>
          <p:cNvPr id="2"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51</a:t>
            </a:fld>
            <a:endParaRPr lang="zh-TW" altLang="en-US"/>
          </a:p>
        </p:txBody>
      </p:sp>
      <p:sp>
        <p:nvSpPr>
          <p:cNvPr id="7" name="標題 3"/>
          <p:cNvSpPr>
            <a:spLocks noGrp="1"/>
          </p:cNvSpPr>
          <p:nvPr>
            <p:ph type="title"/>
            <p:custDataLst>
              <p:tags r:id="rId1"/>
            </p:custDataLst>
          </p:nvPr>
        </p:nvSpPr>
        <p:spPr>
          <a:xfrm>
            <a:off x="963084" y="5271773"/>
            <a:ext cx="10363200" cy="1362075"/>
          </a:xfrm>
        </p:spPr>
        <p:txBody>
          <a:bodyPr/>
          <a:lstStyle/>
          <a:p>
            <a:r>
              <a:rPr lang="en-US" altLang="zh-TW" dirty="0">
                <a:sym typeface="+mn-ea"/>
              </a:rPr>
              <a:t>Vector database</a:t>
            </a:r>
            <a:endParaRPr lang="zh-TW" altLang="en-US"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buClrTx/>
              <a:buSzTx/>
              <a:buFontTx/>
            </a:pPr>
            <a:r>
              <a:rPr lang="en-US" altLang="zh-CN" dirty="0">
                <a:latin typeface="Times New Roman" panose="02020603050405020304" pitchFamily="18" charset="0"/>
                <a:cs typeface="Times New Roman" panose="02020603050405020304" pitchFamily="18" charset="0"/>
                <a:sym typeface="+mn-ea"/>
              </a:rPr>
              <a:t>Conclusion (1 of 1)</a:t>
            </a:r>
          </a:p>
        </p:txBody>
      </p:sp>
      <p:sp>
        <p:nvSpPr>
          <p:cNvPr id="3" name="Content Placeholder 2"/>
          <p:cNvSpPr>
            <a:spLocks noGrp="1"/>
          </p:cNvSpPr>
          <p:nvPr>
            <p:ph idx="1"/>
          </p:nvPr>
        </p:nvSpPr>
        <p:spPr>
          <a:xfrm>
            <a:off x="464820" y="1074420"/>
            <a:ext cx="8484870" cy="5014595"/>
          </a:xfrm>
        </p:spPr>
        <p:txBody>
          <a:bodyPr/>
          <a:lstStyle/>
          <a:p>
            <a:pPr marL="1257300" lvl="2"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Vector Database</a:t>
            </a:r>
          </a:p>
          <a:p>
            <a:pPr marL="1714500" lvl="3" indent="-342900">
              <a:buFont typeface="Arial" panose="020B0604020202020204" pitchFamily="34" charset="0"/>
              <a:buChar char="•"/>
            </a:pPr>
            <a:r>
              <a:rPr lang="en-US" sz="1980" dirty="0">
                <a:latin typeface="Times New Roman" panose="02020603050405020304" pitchFamily="18" charset="0"/>
                <a:cs typeface="Times New Roman" panose="02020603050405020304" pitchFamily="18" charset="0"/>
              </a:rPr>
              <a:t>Components: Vector Embedding, </a:t>
            </a:r>
            <a:r>
              <a:rPr lang="en-US" sz="1980" dirty="0">
                <a:latin typeface="Times New Roman" panose="02020603050405020304" pitchFamily="18" charset="0"/>
                <a:cs typeface="Times New Roman" panose="02020603050405020304" pitchFamily="18" charset="0"/>
                <a:sym typeface="+mn-ea"/>
              </a:rPr>
              <a:t>Data Storage, ANN</a:t>
            </a:r>
            <a:endParaRPr lang="en-US" sz="198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195" b="1" dirty="0">
                <a:latin typeface="Times New Roman" panose="02020603050405020304" pitchFamily="18" charset="0"/>
                <a:cs typeface="Times New Roman" panose="02020603050405020304" pitchFamily="18" charset="0"/>
              </a:rPr>
              <a:t>Application</a:t>
            </a:r>
          </a:p>
          <a:p>
            <a:pPr marL="1714500" lvl="3" indent="-342900">
              <a:buFont typeface="Arial" panose="020B0604020202020204" pitchFamily="34" charset="0"/>
              <a:buChar char="•"/>
            </a:pPr>
            <a:r>
              <a:rPr lang="en-US" sz="1975" dirty="0">
                <a:latin typeface="Times New Roman" panose="02020603050405020304" pitchFamily="18" charset="0"/>
                <a:cs typeface="Times New Roman" panose="02020603050405020304" pitchFamily="18" charset="0"/>
              </a:rPr>
              <a:t>Recommendation</a:t>
            </a:r>
          </a:p>
          <a:p>
            <a:pPr marL="1714500" lvl="3" indent="-342900">
              <a:buFont typeface="Arial" panose="020B0604020202020204" pitchFamily="34" charset="0"/>
              <a:buChar char="•"/>
            </a:pPr>
            <a:r>
              <a:rPr lang="en-US" sz="1975" dirty="0">
                <a:latin typeface="Times New Roman" panose="02020603050405020304" pitchFamily="18" charset="0"/>
                <a:cs typeface="Times New Roman" panose="02020603050405020304" pitchFamily="18" charset="0"/>
              </a:rPr>
              <a:t>RAG</a:t>
            </a:r>
          </a:p>
          <a:p>
            <a:pPr marL="1257300" lvl="2" indent="-342900">
              <a:buFont typeface="Arial" panose="020B0604020202020204" pitchFamily="34" charset="0"/>
              <a:buChar char="•"/>
            </a:pPr>
            <a:r>
              <a:rPr lang="en-US" sz="2190" b="1" dirty="0">
                <a:latin typeface="Times New Roman" panose="02020603050405020304" pitchFamily="18" charset="0"/>
                <a:cs typeface="Times New Roman" panose="02020603050405020304" pitchFamily="18" charset="0"/>
              </a:rPr>
              <a:t>System</a:t>
            </a:r>
          </a:p>
          <a:p>
            <a:pPr marL="1714500" lvl="3" indent="-342900">
              <a:buFont typeface="Arial" panose="020B0604020202020204" pitchFamily="34" charset="0"/>
              <a:buChar char="•"/>
            </a:pPr>
            <a:r>
              <a:rPr lang="en-US" sz="1970" dirty="0">
                <a:latin typeface="Times New Roman" panose="02020603050405020304" pitchFamily="18" charset="0"/>
                <a:cs typeface="Times New Roman" panose="02020603050405020304" pitchFamily="18" charset="0"/>
              </a:rPr>
              <a:t>Traditional: AnalyticDB-V, PGvector, VBase</a:t>
            </a:r>
          </a:p>
          <a:p>
            <a:pPr marL="1714500" lvl="3" indent="-342900">
              <a:buFont typeface="Arial" panose="020B0604020202020204" pitchFamily="34" charset="0"/>
              <a:buChar char="•"/>
            </a:pPr>
            <a:r>
              <a:rPr lang="en-US" sz="1970" dirty="0">
                <a:latin typeface="Times New Roman" panose="02020603050405020304" pitchFamily="18" charset="0"/>
                <a:cs typeface="Times New Roman" panose="02020603050405020304" pitchFamily="18" charset="0"/>
              </a:rPr>
              <a:t>New: DiskANN, Faiss, Milvus</a:t>
            </a:r>
          </a:p>
          <a:p>
            <a:pPr marL="1257300" lvl="2" indent="-342900">
              <a:buFont typeface="Arial" panose="020B0604020202020204" pitchFamily="34" charset="0"/>
              <a:buChar char="•"/>
            </a:pPr>
            <a:r>
              <a:rPr lang="en-US" sz="2185" b="1" dirty="0">
                <a:latin typeface="Times New Roman" panose="02020603050405020304" pitchFamily="18" charset="0"/>
                <a:cs typeface="Times New Roman" panose="02020603050405020304" pitchFamily="18" charset="0"/>
              </a:rPr>
              <a:t>Algorithm</a:t>
            </a:r>
          </a:p>
          <a:p>
            <a:pPr marL="1714500" lvl="3" indent="-342900">
              <a:buFont typeface="Arial" panose="020B0604020202020204" pitchFamily="34" charset="0"/>
              <a:buChar char="•"/>
            </a:pPr>
            <a:r>
              <a:rPr lang="en-US" sz="1965" dirty="0">
                <a:latin typeface="Times New Roman" panose="02020603050405020304" pitchFamily="18" charset="0"/>
                <a:cs typeface="Times New Roman" panose="02020603050405020304" pitchFamily="18" charset="0"/>
              </a:rPr>
              <a:t>Graph based</a:t>
            </a:r>
          </a:p>
          <a:p>
            <a:pPr marL="1714500" lvl="3" indent="-342900">
              <a:buFont typeface="Arial" panose="020B0604020202020204" pitchFamily="34" charset="0"/>
              <a:buChar char="•"/>
            </a:pPr>
            <a:r>
              <a:rPr lang="en-US" sz="1965" dirty="0">
                <a:latin typeface="Times New Roman" panose="02020603050405020304" pitchFamily="18" charset="0"/>
                <a:cs typeface="Times New Roman" panose="02020603050405020304" pitchFamily="18" charset="0"/>
              </a:rPr>
              <a:t>Quantization Based</a:t>
            </a:r>
          </a:p>
          <a:p>
            <a:pPr marL="1257300" lvl="2" indent="-342900">
              <a:buFont typeface="Arial" panose="020B0604020202020204" pitchFamily="34" charset="0"/>
              <a:buChar char="•"/>
            </a:pPr>
            <a:r>
              <a:rPr lang="en-US" sz="2180" b="1" dirty="0">
                <a:latin typeface="Times New Roman" panose="02020603050405020304" pitchFamily="18" charset="0"/>
                <a:cs typeface="Times New Roman" panose="02020603050405020304" pitchFamily="18" charset="0"/>
              </a:rPr>
              <a:t>Future</a:t>
            </a:r>
          </a:p>
          <a:p>
            <a:pPr marL="1714500" lvl="3" indent="-342900">
              <a:buFont typeface="Arial" panose="020B0604020202020204" pitchFamily="34" charset="0"/>
              <a:buChar char="•"/>
            </a:pPr>
            <a:r>
              <a:rPr lang="en-US" sz="1960" dirty="0">
                <a:latin typeface="Times New Roman" panose="02020603050405020304" pitchFamily="18" charset="0"/>
                <a:cs typeface="Times New Roman" panose="02020603050405020304" pitchFamily="18" charset="0"/>
              </a:rPr>
              <a:t>Hybrid filtering</a:t>
            </a:r>
          </a:p>
          <a:p>
            <a:pPr marL="1714500" lvl="3" indent="-342900">
              <a:buFont typeface="Arial" panose="020B0604020202020204" pitchFamily="34" charset="0"/>
              <a:buChar char="•"/>
            </a:pPr>
            <a:endParaRPr lang="en-US" sz="1955" dirty="0">
              <a:latin typeface="Times New Roman" panose="02020603050405020304" pitchFamily="18" charset="0"/>
              <a:cs typeface="Times New Roman" panose="02020603050405020304" pitchFamily="18" charset="0"/>
            </a:endParaRPr>
          </a:p>
          <a:p>
            <a:pPr marL="1714500" lvl="3" indent="-342900">
              <a:buFont typeface="Arial" panose="020B0604020202020204" pitchFamily="34" charset="0"/>
              <a:buChar char="•"/>
            </a:pPr>
            <a:endParaRPr lang="en-US" altLang="en-US" sz="1365" dirty="0">
              <a:latin typeface="Times New Roman" panose="02020603050405020304" pitchFamily="18" charset="0"/>
              <a:ea typeface="標楷體" pitchFamily="65" charset="-120"/>
              <a:cs typeface="Times New Roman" panose="02020603050405020304" pitchFamily="18" charset="0"/>
              <a:sym typeface="+mn-ea"/>
            </a:endParaRP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52</a:t>
            </a:fld>
            <a:endParaRPr lang="zh-TW" alt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53</a:t>
            </a:fld>
            <a:endParaRPr lang="zh-TW" altLang="en-US"/>
          </a:p>
        </p:txBody>
      </p:sp>
      <p:sp>
        <p:nvSpPr>
          <p:cNvPr id="2" name="Title 1"/>
          <p:cNvSpPr txBox="1"/>
          <p:nvPr/>
        </p:nvSpPr>
        <p:spPr bwMode="auto">
          <a:xfrm>
            <a:off x="1049867" y="144466"/>
            <a:ext cx="10517721" cy="692151"/>
          </a:xfrm>
          <a:prstGeom prst="rect">
            <a:avLst/>
          </a:prstGeom>
          <a:noFill/>
          <a:ln w="9525">
            <a:noFill/>
            <a:miter lim="800000"/>
          </a:ln>
        </p:spPr>
        <p:txBody>
          <a:bodyPr vert="horz" wrap="square" lIns="91440" tIns="45720" rIns="91440" bIns="45720" numCol="1" anchor="t" anchorCtr="0" compatLnSpc="1"/>
          <a:lstStyle>
            <a:lvl1pPr algn="l" rtl="0" eaLnBrk="1" fontAlgn="base" hangingPunct="1">
              <a:spcBef>
                <a:spcPct val="0"/>
              </a:spcBef>
              <a:spcAft>
                <a:spcPct val="0"/>
              </a:spcAft>
              <a:defRPr kumimoji="1" sz="4265" b="1" cap="all">
                <a:solidFill>
                  <a:schemeClr val="tx2"/>
                </a:solidFill>
                <a:latin typeface="Calibri" panose="020F0502020204030204"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5pPr>
            <a:lvl6pPr marL="457200" algn="l" rtl="0" eaLnBrk="1" fontAlgn="base" hangingPunct="1">
              <a:spcBef>
                <a:spcPct val="0"/>
              </a:spcBef>
              <a:spcAft>
                <a:spcPct val="0"/>
              </a:spcAft>
              <a:defRPr kumimoji="1" sz="3000" b="1">
                <a:solidFill>
                  <a:schemeClr val="tx2"/>
                </a:solidFill>
                <a:latin typeface="MS Sans Serif"/>
                <a:ea typeface="MS Sans Serif"/>
                <a:cs typeface="MS Sans Serif"/>
              </a:defRPr>
            </a:lvl6pPr>
            <a:lvl7pPr marL="914400" algn="l" rtl="0" eaLnBrk="1" fontAlgn="base" hangingPunct="1">
              <a:spcBef>
                <a:spcPct val="0"/>
              </a:spcBef>
              <a:spcAft>
                <a:spcPct val="0"/>
              </a:spcAft>
              <a:defRPr kumimoji="1" sz="3000" b="1">
                <a:solidFill>
                  <a:schemeClr val="tx2"/>
                </a:solidFill>
                <a:latin typeface="MS Sans Serif"/>
                <a:ea typeface="MS Sans Serif"/>
                <a:cs typeface="MS Sans Serif"/>
              </a:defRPr>
            </a:lvl7pPr>
            <a:lvl8pPr marL="1371600" algn="l" rtl="0" eaLnBrk="1" fontAlgn="base" hangingPunct="1">
              <a:spcBef>
                <a:spcPct val="0"/>
              </a:spcBef>
              <a:spcAft>
                <a:spcPct val="0"/>
              </a:spcAft>
              <a:defRPr kumimoji="1" sz="3000" b="1">
                <a:solidFill>
                  <a:schemeClr val="tx2"/>
                </a:solidFill>
                <a:latin typeface="MS Sans Serif"/>
                <a:ea typeface="MS Sans Serif"/>
                <a:cs typeface="MS Sans Serif"/>
              </a:defRPr>
            </a:lvl8pPr>
            <a:lvl9pPr marL="1828800" algn="l" rtl="0" eaLnBrk="1" fontAlgn="base" hangingPunct="1">
              <a:spcBef>
                <a:spcPct val="0"/>
              </a:spcBef>
              <a:spcAft>
                <a:spcPct val="0"/>
              </a:spcAft>
              <a:defRPr kumimoji="1" sz="3000" b="1">
                <a:solidFill>
                  <a:schemeClr val="tx2"/>
                </a:solidFill>
                <a:latin typeface="MS Sans Serif"/>
                <a:ea typeface="MS Sans Serif"/>
                <a:cs typeface="MS Sans Serif"/>
              </a:defRPr>
            </a:lvl9pPr>
          </a:lstStyle>
          <a:p>
            <a:endParaRPr lang="en-US" altLang="zh-CN" sz="4000" kern="0" cap="none"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963420" y="2959735"/>
            <a:ext cx="7952105" cy="1261110"/>
          </a:xfrm>
          <a:prstGeom prst="rect">
            <a:avLst/>
          </a:prstGeom>
          <a:noFill/>
        </p:spPr>
        <p:txBody>
          <a:bodyPr wrap="square" rtlCol="0" anchor="ctr" anchorCtr="1">
            <a:noAutofit/>
          </a:bodyPr>
          <a:lstStyle/>
          <a:p>
            <a:r>
              <a:rPr kumimoji="1" lang="en-US" altLang="zh-CN" sz="4800" b="1" dirty="0">
                <a:latin typeface="PingFang SC Semibold" panose="020B0400000000000000" pitchFamily="34" charset="-122"/>
                <a:ea typeface="PingFang SC Semibold" panose="020B0400000000000000" pitchFamily="34" charset="-122"/>
                <a:cs typeface="Calibri" panose="020F0502020204030204" pitchFamily="34" charset="0"/>
              </a:rPr>
              <a:t>Thanks</a:t>
            </a:r>
            <a:r>
              <a:rPr kumimoji="1" lang="zh-CN" altLang="en-US" sz="4800" b="1" dirty="0">
                <a:latin typeface="PingFang SC Semibold" panose="020B0400000000000000" pitchFamily="34" charset="-122"/>
                <a:ea typeface="PingFang SC Semibold" panose="020B0400000000000000" pitchFamily="34" charset="-122"/>
                <a:cs typeface="Calibri" panose="020F0502020204030204" pitchFamily="34" charset="0"/>
              </a:rPr>
              <a:t> </a:t>
            </a:r>
            <a:r>
              <a:rPr kumimoji="1" lang="en-US" altLang="zh-CN" sz="4800" b="1" dirty="0">
                <a:latin typeface="PingFang SC Semibold" panose="020B0400000000000000" pitchFamily="34" charset="-122"/>
                <a:ea typeface="PingFang SC Semibold" panose="020B0400000000000000" pitchFamily="34" charset="-122"/>
                <a:cs typeface="Calibri" panose="020F0502020204030204" pitchFamily="34" charset="0"/>
              </a:rPr>
              <a:t>for</a:t>
            </a:r>
            <a:r>
              <a:rPr kumimoji="1" lang="zh-CN" altLang="en-US" sz="4800" b="1" dirty="0">
                <a:latin typeface="PingFang SC Semibold" panose="020B0400000000000000" pitchFamily="34" charset="-122"/>
                <a:ea typeface="PingFang SC Semibold" panose="020B0400000000000000" pitchFamily="34" charset="-122"/>
                <a:cs typeface="Calibri" panose="020F0502020204030204" pitchFamily="34" charset="0"/>
              </a:rPr>
              <a:t> </a:t>
            </a:r>
            <a:r>
              <a:rPr kumimoji="1" lang="en-US" altLang="zh-CN" sz="4800" b="1" dirty="0">
                <a:latin typeface="PingFang SC Semibold" panose="020B0400000000000000" pitchFamily="34" charset="-122"/>
                <a:ea typeface="PingFang SC Semibold" panose="020B0400000000000000" pitchFamily="34" charset="-122"/>
                <a:cs typeface="Calibri" panose="020F0502020204030204" pitchFamily="34" charset="0"/>
              </a:rPr>
              <a:t>listening.</a:t>
            </a:r>
            <a:endParaRPr kumimoji="1" lang="zh-CN" altLang="en-US" sz="4800" b="1" dirty="0">
              <a:latin typeface="PingFang SC Semibold" panose="020B0400000000000000" pitchFamily="34" charset="-122"/>
              <a:ea typeface="PingFang SC Semibold" panose="020B0400000000000000" pitchFamily="34" charset="-122"/>
              <a:cs typeface="Calibri" panose="020F050202020403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Introduction - Vector Database</a:t>
            </a:r>
            <a:r>
              <a:rPr lang="en-US" dirty="0">
                <a:latin typeface="Times New Roman" panose="02020603050405020304" pitchFamily="18" charset="0"/>
                <a:cs typeface="Times New Roman" panose="02020603050405020304" pitchFamily="18" charset="0"/>
              </a:rPr>
              <a:t> (3 of 5)</a:t>
            </a:r>
          </a:p>
        </p:txBody>
      </p:sp>
      <p:sp>
        <p:nvSpPr>
          <p:cNvPr id="3" name="Content Placeholder 2"/>
          <p:cNvSpPr>
            <a:spLocks noGrp="1"/>
          </p:cNvSpPr>
          <p:nvPr>
            <p:ph idx="1"/>
          </p:nvPr>
        </p:nvSpPr>
        <p:spPr>
          <a:xfrm>
            <a:off x="609600" y="1125855"/>
            <a:ext cx="10946130" cy="4187190"/>
          </a:xfrm>
        </p:spPr>
        <p:txBody>
          <a:bodyPr/>
          <a:lstStyle/>
          <a:p>
            <a:r>
              <a:rPr lang="en-US" sz="2400" dirty="0">
                <a:latin typeface="Times New Roman" panose="02020603050405020304" pitchFamily="18" charset="0"/>
                <a:cs typeface="Times New Roman" panose="02020603050405020304" pitchFamily="18" charset="0"/>
              </a:rPr>
              <a:t>Why we need vector database?</a:t>
            </a:r>
          </a:p>
          <a:p>
            <a:pPr lvl="1"/>
            <a:r>
              <a:rPr lang="en-US" sz="2200" b="1" dirty="0">
                <a:latin typeface="Times New Roman" panose="02020603050405020304" pitchFamily="18" charset="0"/>
                <a:cs typeface="Times New Roman" panose="02020603050405020304" pitchFamily="18" charset="0"/>
              </a:rPr>
              <a:t>Efficient Similarity Search</a:t>
            </a:r>
          </a:p>
          <a:p>
            <a:pPr lvl="1"/>
            <a:r>
              <a:rPr lang="en-US" sz="2200" dirty="0">
                <a:latin typeface="Times New Roman" panose="02020603050405020304" pitchFamily="18" charset="0"/>
                <a:cs typeface="Times New Roman" panose="02020603050405020304" pitchFamily="18" charset="0"/>
              </a:rPr>
              <a:t>Optimized for Machine Learning and AI</a:t>
            </a: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6</a:t>
            </a:fld>
            <a:endParaRPr lang="zh-TW" altLang="en-US"/>
          </a:p>
        </p:txBody>
      </p:sp>
      <p:pic>
        <p:nvPicPr>
          <p:cNvPr id="102" name="图片 101"/>
          <p:cNvPicPr/>
          <p:nvPr/>
        </p:nvPicPr>
        <p:blipFill>
          <a:blip r:embed="rId3"/>
          <a:stretch>
            <a:fillRect/>
          </a:stretch>
        </p:blipFill>
        <p:spPr>
          <a:xfrm>
            <a:off x="1795780" y="2470785"/>
            <a:ext cx="8677275" cy="3180715"/>
          </a:xfrm>
          <a:prstGeom prst="rect">
            <a:avLst/>
          </a:prstGeom>
          <a:noFill/>
          <a:ln w="9525">
            <a:no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Introduction - Vector Database</a:t>
            </a:r>
            <a:r>
              <a:rPr lang="en-US" dirty="0">
                <a:latin typeface="Times New Roman" panose="02020603050405020304" pitchFamily="18" charset="0"/>
                <a:cs typeface="Times New Roman" panose="02020603050405020304" pitchFamily="18" charset="0"/>
              </a:rPr>
              <a:t> (4 of 5)</a:t>
            </a:r>
          </a:p>
        </p:txBody>
      </p:sp>
      <p:sp>
        <p:nvSpPr>
          <p:cNvPr id="3" name="Content Placeholder 2"/>
          <p:cNvSpPr>
            <a:spLocks noGrp="1"/>
          </p:cNvSpPr>
          <p:nvPr>
            <p:ph idx="1"/>
          </p:nvPr>
        </p:nvSpPr>
        <p:spPr>
          <a:xfrm>
            <a:off x="609600" y="1125855"/>
            <a:ext cx="10946130" cy="4187190"/>
          </a:xfrm>
        </p:spPr>
        <p:txBody>
          <a:bodyPr/>
          <a:lstStyle/>
          <a:p>
            <a:pPr>
              <a:buFont typeface="Wingdings" panose="05000000000000000000" charset="0"/>
              <a:buChar char="l"/>
            </a:pPr>
            <a:r>
              <a:rPr lang="en-US" sz="2400" dirty="0">
                <a:latin typeface="Times New Roman" panose="02020603050405020304" pitchFamily="18" charset="0"/>
                <a:cs typeface="Times New Roman" panose="02020603050405020304" pitchFamily="18" charset="0"/>
              </a:rPr>
              <a:t>Why we need vector database?</a:t>
            </a:r>
          </a:p>
          <a:p>
            <a:pPr lvl="1"/>
            <a:r>
              <a:rPr lang="en-US" sz="2200" dirty="0">
                <a:latin typeface="Times New Roman" panose="02020603050405020304" pitchFamily="18" charset="0"/>
                <a:cs typeface="Times New Roman" panose="02020603050405020304" pitchFamily="18" charset="0"/>
              </a:rPr>
              <a:t>Efficient Similarity Search</a:t>
            </a:r>
          </a:p>
          <a:p>
            <a:pPr lvl="1"/>
            <a:r>
              <a:rPr lang="en-US" sz="2200" b="1" dirty="0">
                <a:latin typeface="Times New Roman" panose="02020603050405020304" pitchFamily="18" charset="0"/>
                <a:cs typeface="Times New Roman" panose="02020603050405020304" pitchFamily="18" charset="0"/>
              </a:rPr>
              <a:t>Optimized for Machine Learning and AI</a:t>
            </a:r>
          </a:p>
          <a:p>
            <a:pPr lvl="1"/>
            <a:endParaRPr lang="en-US" sz="2200" b="1"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7</a:t>
            </a:fld>
            <a:endParaRPr lang="zh-TW" altLang="en-US"/>
          </a:p>
        </p:txBody>
      </p:sp>
      <p:pic>
        <p:nvPicPr>
          <p:cNvPr id="101" name="图片 100"/>
          <p:cNvPicPr/>
          <p:nvPr/>
        </p:nvPicPr>
        <p:blipFill>
          <a:blip r:embed="rId3"/>
          <a:stretch>
            <a:fillRect/>
          </a:stretch>
        </p:blipFill>
        <p:spPr>
          <a:xfrm>
            <a:off x="3653155" y="2797175"/>
            <a:ext cx="4858385" cy="2640965"/>
          </a:xfrm>
          <a:prstGeom prst="rect">
            <a:avLst/>
          </a:prstGeom>
          <a:noFill/>
          <a:ln w="9525">
            <a:noFill/>
          </a:ln>
        </p:spPr>
      </p:pic>
      <p:sp>
        <p:nvSpPr>
          <p:cNvPr id="5" name="圆角矩形 4"/>
          <p:cNvSpPr/>
          <p:nvPr/>
        </p:nvSpPr>
        <p:spPr>
          <a:xfrm>
            <a:off x="3589655" y="4507865"/>
            <a:ext cx="3354705" cy="1078865"/>
          </a:xfrm>
          <a:prstGeom prst="roundRect">
            <a:avLst/>
          </a:prstGeom>
          <a:solidFill>
            <a:schemeClr val="accent1">
              <a:lumMod val="40000"/>
              <a:lumOff val="60000"/>
              <a:alpha val="36000"/>
            </a:schemeClr>
          </a:solidFill>
          <a:ln w="15875" cap="flat" cmpd="sng" algn="ctr">
            <a:solidFill>
              <a:schemeClr val="accent1">
                <a:lumMod val="60000"/>
                <a:lumOff val="40000"/>
              </a:schemeClr>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Introduction - Vector Database</a:t>
            </a:r>
            <a:r>
              <a:rPr lang="en-US" dirty="0">
                <a:latin typeface="Times New Roman" panose="02020603050405020304" pitchFamily="18" charset="0"/>
                <a:cs typeface="Times New Roman" panose="02020603050405020304" pitchFamily="18" charset="0"/>
              </a:rPr>
              <a:t> (5 of 5)</a:t>
            </a:r>
          </a:p>
        </p:txBody>
      </p:sp>
      <p:sp>
        <p:nvSpPr>
          <p:cNvPr id="3" name="Content Placeholder 2"/>
          <p:cNvSpPr>
            <a:spLocks noGrp="1"/>
          </p:cNvSpPr>
          <p:nvPr>
            <p:ph idx="1"/>
          </p:nvPr>
        </p:nvSpPr>
        <p:spPr>
          <a:xfrm>
            <a:off x="609600" y="1125855"/>
            <a:ext cx="10946130" cy="4187190"/>
          </a:xfrm>
        </p:spPr>
        <p:txBody>
          <a:bodyPr/>
          <a:lstStyle/>
          <a:p>
            <a:r>
              <a:rPr lang="en-US" sz="2400" dirty="0">
                <a:latin typeface="Times New Roman" panose="02020603050405020304" pitchFamily="18" charset="0"/>
                <a:cs typeface="Times New Roman" panose="02020603050405020304" pitchFamily="18" charset="0"/>
              </a:rPr>
              <a:t>Components of vector database</a:t>
            </a:r>
          </a:p>
          <a:p>
            <a:pPr lvl="1"/>
            <a:r>
              <a:rPr lang="en-US" sz="2200" dirty="0">
                <a:latin typeface="Times New Roman" panose="02020603050405020304" pitchFamily="18" charset="0"/>
                <a:cs typeface="Times New Roman" panose="02020603050405020304" pitchFamily="18" charset="0"/>
              </a:rPr>
              <a:t>Data Storage  (Metadata, Vector)</a:t>
            </a:r>
          </a:p>
          <a:p>
            <a:pPr lvl="1"/>
            <a:r>
              <a:rPr lang="en-US" sz="2200" dirty="0">
                <a:latin typeface="Times New Roman" panose="02020603050405020304" pitchFamily="18" charset="0"/>
                <a:cs typeface="Times New Roman" panose="02020603050405020304" pitchFamily="18" charset="0"/>
                <a:sym typeface="+mn-ea"/>
              </a:rPr>
              <a:t>Embedding models (CLIP)</a:t>
            </a:r>
            <a:endParaRPr lang="en-US" sz="2200" dirty="0">
              <a:latin typeface="Times New Roman" panose="02020603050405020304" pitchFamily="18" charset="0"/>
              <a:cs typeface="Times New Roman" panose="02020603050405020304" pitchFamily="18" charset="0"/>
            </a:endParaRPr>
          </a:p>
          <a:p>
            <a:pPr lvl="1"/>
            <a:r>
              <a:rPr lang="en-US" sz="2200" b="1" dirty="0">
                <a:latin typeface="Times New Roman" panose="02020603050405020304" pitchFamily="18" charset="0"/>
                <a:cs typeface="Times New Roman" panose="02020603050405020304" pitchFamily="18" charset="0"/>
              </a:rPr>
              <a:t>Indexing Mechanism (graph, tree, quantization)</a:t>
            </a:r>
          </a:p>
          <a:p>
            <a:pPr lvl="1"/>
            <a:r>
              <a:rPr lang="en-US" sz="2200" dirty="0">
                <a:latin typeface="Times New Roman" panose="02020603050405020304" pitchFamily="18" charset="0"/>
                <a:cs typeface="Times New Roman" panose="02020603050405020304" pitchFamily="18" charset="0"/>
              </a:rPr>
              <a:t>Query Engine (Cosine, Euclidean, Dot)</a:t>
            </a:r>
          </a:p>
          <a:p>
            <a:pPr lvl="1"/>
            <a:r>
              <a:rPr lang="en-US" sz="2200" dirty="0">
                <a:latin typeface="Times New Roman" panose="02020603050405020304" pitchFamily="18" charset="0"/>
                <a:cs typeface="Times New Roman" panose="02020603050405020304" pitchFamily="18" charset="0"/>
              </a:rPr>
              <a:t>Query Interfaces (SQL-like)</a:t>
            </a:r>
          </a:p>
          <a:p>
            <a:pPr lvl="1"/>
            <a:endParaRPr lang="en-US" sz="2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8</a:t>
            </a:fld>
            <a:endParaRPr lang="zh-TW" altLang="en-US"/>
          </a:p>
        </p:txBody>
      </p:sp>
      <p:pic>
        <p:nvPicPr>
          <p:cNvPr id="5" name="图片 4"/>
          <p:cNvPicPr>
            <a:picLocks noChangeAspect="1"/>
          </p:cNvPicPr>
          <p:nvPr>
            <p:custDataLst>
              <p:tags r:id="rId1"/>
            </p:custDataLst>
          </p:nvPr>
        </p:nvPicPr>
        <p:blipFill>
          <a:blip r:embed="rId4"/>
          <a:stretch>
            <a:fillRect/>
          </a:stretch>
        </p:blipFill>
        <p:spPr>
          <a:xfrm>
            <a:off x="6096000" y="2827655"/>
            <a:ext cx="5613400" cy="3159125"/>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vector database</a:t>
            </a:r>
            <a:endParaRPr lang="zh-TW" altLang="en-US" dirty="0"/>
          </a:p>
        </p:txBody>
      </p:sp>
      <p:sp>
        <p:nvSpPr>
          <p:cNvPr id="5" name="文字版面配置區 4"/>
          <p:cNvSpPr>
            <a:spLocks noGrp="1"/>
          </p:cNvSpPr>
          <p:nvPr>
            <p:ph type="body" idx="1"/>
          </p:nvPr>
        </p:nvSpPr>
        <p:spPr>
          <a:xfrm>
            <a:off x="2246313" y="1844824"/>
            <a:ext cx="7772400" cy="2562077"/>
          </a:xfrm>
        </p:spPr>
        <p:txBody>
          <a:bodyPr>
            <a:normAutofit fontScale="92500" lnSpcReduction="10000"/>
          </a:bodyPr>
          <a:lstStyle/>
          <a:p>
            <a:pPr algn="l"/>
            <a:r>
              <a:rPr lang="en-US" altLang="zh-CN" sz="4000" dirty="0">
                <a:latin typeface="Times New Roman" panose="02020603050405020304" pitchFamily="18" charset="0"/>
                <a:cs typeface="Times New Roman" panose="02020603050405020304" pitchFamily="18" charset="0"/>
              </a:rPr>
              <a:t>Introduction</a:t>
            </a:r>
          </a:p>
          <a:p>
            <a:pPr algn="l"/>
            <a:r>
              <a:rPr lang="en-US" altLang="zh-CN" sz="4000" dirty="0">
                <a:solidFill>
                  <a:srgbClr val="FF0000"/>
                </a:solidFill>
                <a:latin typeface="Times New Roman" panose="02020603050405020304" pitchFamily="18" charset="0"/>
                <a:cs typeface="Times New Roman" panose="02020603050405020304" pitchFamily="18" charset="0"/>
              </a:rPr>
              <a:t>Related Work (6 pages)</a:t>
            </a:r>
          </a:p>
          <a:p>
            <a:r>
              <a:rPr lang="en-US" altLang="zh-CN" sz="4000" dirty="0">
                <a:latin typeface="Times New Roman" panose="02020603050405020304" pitchFamily="18" charset="0"/>
                <a:cs typeface="Times New Roman" panose="02020603050405020304" pitchFamily="18" charset="0"/>
              </a:rPr>
              <a:t>Proposed Methods </a:t>
            </a:r>
          </a:p>
          <a:p>
            <a:r>
              <a:rPr lang="en-US" altLang="zh-CN" sz="4000" dirty="0">
                <a:latin typeface="Times New Roman" panose="02020603050405020304" pitchFamily="18" charset="0"/>
                <a:cs typeface="Times New Roman" panose="02020603050405020304" pitchFamily="18" charset="0"/>
              </a:rPr>
              <a:t>Conclusions</a:t>
            </a:r>
          </a:p>
        </p:txBody>
      </p:sp>
      <p:sp>
        <p:nvSpPr>
          <p:cNvPr id="2"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9</a:t>
            </a:fld>
            <a:endParaRPr lang="zh-TW" altLang="en-US"/>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ViY2JkMjU3NGYzZTEwMzZmMGFkZWViYmNkYWU3ND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altLang="zh-TW" sz="1800" b="1" i="0" u="none" strike="noStrike" cap="none" normalizeH="0" baseline="0" smtClean="0">
            <a:ln>
              <a:noFill/>
            </a:ln>
            <a:solidFill>
              <a:schemeClr val="tx1"/>
            </a:solidFill>
            <a:effectLst/>
            <a:latin typeface="Arial" panose="020B0604020202020204" pitchFamily="34" charset="0"/>
            <a:ea typeface="PMingLiU"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altLang="zh-TW" sz="1800" b="1" i="0" u="none" strike="noStrike" cap="none" normalizeH="0" baseline="0" smtClean="0">
            <a:ln>
              <a:noFill/>
            </a:ln>
            <a:solidFill>
              <a:schemeClr val="tx1"/>
            </a:solidFill>
            <a:effectLst/>
            <a:latin typeface="Arial" panose="020B0604020202020204" pitchFamily="34" charset="0"/>
            <a:ea typeface="PMingLiU" pitchFamily="18" charset="-120"/>
          </a:defRPr>
        </a:defPPr>
      </a:lstStyle>
    </a:lnDef>
    <a:txDef>
      <a:spPr>
        <a:noFill/>
      </a:spPr>
      <a:bodyPr wrap="none" rtlCol="0" anchor="ctr" anchorCtr="1">
        <a:spAutoFit/>
      </a:bodyPr>
      <a:lstStyle>
        <a:defPPr>
          <a:defRPr dirty="0" smtClean="0">
            <a:ea typeface="標楷體" pitchFamily="65" charset="-120"/>
            <a:cs typeface="Calibri" panose="020F0502020204030204"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4810</Words>
  <Application>Microsoft Office PowerPoint</Application>
  <PresentationFormat>宽屏</PresentationFormat>
  <Paragraphs>675</Paragraphs>
  <Slides>53</Slides>
  <Notes>53</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53</vt:i4>
      </vt:variant>
    </vt:vector>
  </HeadingPairs>
  <TitlesOfParts>
    <vt:vector size="64" baseType="lpstr">
      <vt:lpstr>標楷體</vt:lpstr>
      <vt:lpstr>MS Sans Serif</vt:lpstr>
      <vt:lpstr>PingFang SC Semibold</vt:lpstr>
      <vt:lpstr>楷体</vt:lpstr>
      <vt:lpstr>Arial</vt:lpstr>
      <vt:lpstr>Calibri</vt:lpstr>
      <vt:lpstr>Calibri Light</vt:lpstr>
      <vt:lpstr>Times New Roman</vt:lpstr>
      <vt:lpstr>Wingdings</vt:lpstr>
      <vt:lpstr>NTHU UniCloud</vt:lpstr>
      <vt:lpstr>自訂設計</vt:lpstr>
      <vt:lpstr>Vector Database: Systems, Algorithms,  and Future  2024.10.24</vt:lpstr>
      <vt:lpstr>Outline</vt:lpstr>
      <vt:lpstr>Vector database</vt:lpstr>
      <vt:lpstr>Introduction - Vector Database (1 of 5)</vt:lpstr>
      <vt:lpstr>Introduction - Vector Database (2 of 5)</vt:lpstr>
      <vt:lpstr>Introduction - Vector Database (3 of 5)</vt:lpstr>
      <vt:lpstr>Introduction - Vector Database (4 of 5)</vt:lpstr>
      <vt:lpstr>Introduction - Vector Database (5 of 5)</vt:lpstr>
      <vt:lpstr>vector database</vt:lpstr>
      <vt:lpstr>Related Work - Traditional VD (1/6)</vt:lpstr>
      <vt:lpstr>Related Work - Traditional VD (2/6)</vt:lpstr>
      <vt:lpstr>Related Work - Traditional VD (3/6)</vt:lpstr>
      <vt:lpstr>Related Work – Milvus (4/6)</vt:lpstr>
      <vt:lpstr>Related Work – Milvus (5/6)</vt:lpstr>
      <vt:lpstr>Related Work – DiskANN (6/6)</vt:lpstr>
      <vt:lpstr>Vector database</vt:lpstr>
      <vt:lpstr>Proposed Methods: Algorithm (1 of 18)</vt:lpstr>
      <vt:lpstr>Proposed Methods: Algorithm (2 of 18)</vt:lpstr>
      <vt:lpstr>Proposed Methods: Algorithm (3 of 18)</vt:lpstr>
      <vt:lpstr>Proposed Methods: Algorithm (4 of 18)</vt:lpstr>
      <vt:lpstr>Proposed Methods: Algorithm (5 of 18)</vt:lpstr>
      <vt:lpstr>Proposed Methods: Algorithm (6 of 18)</vt:lpstr>
      <vt:lpstr>Proposed Methods: Algorithm (7 of 18)</vt:lpstr>
      <vt:lpstr>Proposed Methods: Algorithm (8 of 18)</vt:lpstr>
      <vt:lpstr>Proposed Methods: Algorithm (9 of 18)</vt:lpstr>
      <vt:lpstr>Proposed Methods: Algorithm (10 of 18)</vt:lpstr>
      <vt:lpstr>Proposed Methods: Algorithm (11 of 18)</vt:lpstr>
      <vt:lpstr>Proposed Methods: Algorithm (12 of 18)</vt:lpstr>
      <vt:lpstr>Proposed Methods: Algorithm (13 of 18)</vt:lpstr>
      <vt:lpstr>Proposed Methods: Algorithm (14 of 18)</vt:lpstr>
      <vt:lpstr>Proposed Methods: Algorithm (15 of 18)</vt:lpstr>
      <vt:lpstr>Proposed Methods: Algorithm (16 of 18)</vt:lpstr>
      <vt:lpstr>Proposed Methods: Algorithm (17 of 18)</vt:lpstr>
      <vt:lpstr>Proposed Methods: Algorithm (18 of 18)</vt:lpstr>
      <vt:lpstr>Vector database</vt:lpstr>
      <vt:lpstr>Proposed Methods: System (1 of 5)</vt:lpstr>
      <vt:lpstr>Proposed Methods: System (2 of 5)</vt:lpstr>
      <vt:lpstr>Proposed Methods: System (3 of 5)</vt:lpstr>
      <vt:lpstr>Proposed Methods: System (4 of 5)</vt:lpstr>
      <vt:lpstr>Proposed Methods: System (5 of 5)</vt:lpstr>
      <vt:lpstr>PowerPoint 演示文稿</vt:lpstr>
      <vt:lpstr>Proposed Methods: Experiments (1 of 4)</vt:lpstr>
      <vt:lpstr>Proposed Methods: Experiments (2 of 4)</vt:lpstr>
      <vt:lpstr>Proposed Methods: Experiments (3 of 4)</vt:lpstr>
      <vt:lpstr>Proposed Methods: Experiments (4 of 4)</vt:lpstr>
      <vt:lpstr>Vector database</vt:lpstr>
      <vt:lpstr>Proposed Methods: Trends (1 of 4)</vt:lpstr>
      <vt:lpstr>Proposed Methods: Trends (2 of 4)</vt:lpstr>
      <vt:lpstr>Proposed Methods: Trends (3 of 4)</vt:lpstr>
      <vt:lpstr>Proposed Methods: Trends (4 of 4)</vt:lpstr>
      <vt:lpstr>Vector database</vt:lpstr>
      <vt:lpstr>Conclusion (1 of 1)</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香港中文大学(深圳)数据科学院 School of Data Science</dc:title>
  <dc:creator>Windows 使用者</dc:creator>
  <cp:lastModifiedBy>Yeh-Ching Chung 鍾葉青）</cp:lastModifiedBy>
  <cp:revision>96</cp:revision>
  <dcterms:created xsi:type="dcterms:W3CDTF">2020-07-15T11:13:00Z</dcterms:created>
  <dcterms:modified xsi:type="dcterms:W3CDTF">2024-10-23T05:13:57Z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869169B47BAB44AC93DDE0A1E410F071_12</vt:lpwstr>
  </property>
  <property fmtid="{D5CDD505-2E9C-101B-9397-08002B2CF9AE}" pid="3" name="KSOProductBuildVer">
    <vt:lpwstr>2052-12.1.0.16120</vt:lpwstr>
  </property>
</Properties>
</file>