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611" r:id="rId6"/>
    <p:sldId id="754" r:id="rId7"/>
    <p:sldId id="520" r:id="rId8"/>
    <p:sldId id="521" r:id="rId9"/>
    <p:sldId id="755" r:id="rId10"/>
    <p:sldId id="524" r:id="rId11"/>
    <p:sldId id="666" r:id="rId12"/>
    <p:sldId id="663" r:id="rId13"/>
    <p:sldId id="665" r:id="rId14"/>
    <p:sldId id="660" r:id="rId15"/>
    <p:sldId id="664" r:id="rId16"/>
    <p:sldId id="662" r:id="rId17"/>
    <p:sldId id="667" r:id="rId18"/>
    <p:sldId id="761" r:id="rId19"/>
    <p:sldId id="756" r:id="rId20"/>
    <p:sldId id="668" r:id="rId21"/>
    <p:sldId id="671" r:id="rId22"/>
    <p:sldId id="669" r:id="rId23"/>
    <p:sldId id="672" r:id="rId24"/>
    <p:sldId id="673" r:id="rId25"/>
    <p:sldId id="674" r:id="rId26"/>
    <p:sldId id="675" r:id="rId27"/>
    <p:sldId id="679" r:id="rId28"/>
    <p:sldId id="677" r:id="rId29"/>
    <p:sldId id="678" r:id="rId30"/>
    <p:sldId id="680" r:id="rId31"/>
    <p:sldId id="757" r:id="rId32"/>
    <p:sldId id="526" r:id="rId33"/>
    <p:sldId id="684" r:id="rId34"/>
    <p:sldId id="686" r:id="rId35"/>
    <p:sldId id="683" r:id="rId36"/>
    <p:sldId id="682" r:id="rId37"/>
    <p:sldId id="728" r:id="rId38"/>
    <p:sldId id="729" r:id="rId39"/>
    <p:sldId id="731" r:id="rId40"/>
    <p:sldId id="758" r:id="rId41"/>
    <p:sldId id="733" r:id="rId42"/>
    <p:sldId id="734" r:id="rId43"/>
    <p:sldId id="739" r:id="rId44"/>
    <p:sldId id="740" r:id="rId45"/>
    <p:sldId id="735" r:id="rId46"/>
    <p:sldId id="741" r:id="rId47"/>
    <p:sldId id="742" r:id="rId48"/>
    <p:sldId id="743" r:id="rId49"/>
    <p:sldId id="744" r:id="rId50"/>
    <p:sldId id="745" r:id="rId51"/>
    <p:sldId id="747" r:id="rId52"/>
    <p:sldId id="748" r:id="rId53"/>
    <p:sldId id="737" r:id="rId54"/>
    <p:sldId id="749" r:id="rId55"/>
    <p:sldId id="751" r:id="rId56"/>
    <p:sldId id="752" r:id="rId57"/>
    <p:sldId id="750" r:id="rId58"/>
    <p:sldId id="759" r:id="rId59"/>
    <p:sldId id="753" r:id="rId60"/>
    <p:sldId id="760" r:id="rId61"/>
  </p:sldIdLst>
  <p:sldSz cx="12192000" cy="6858000"/>
  <p:notesSz cx="6858000" cy="9144000"/>
  <p:custDataLst>
    <p:tags r:id="rId6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5" Type="http://schemas.openxmlformats.org/officeDocument/2006/relationships/tags" Target="tags/tag5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>
              <a:defRPr sz="213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 hasCustomPrompt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5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5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image" Target="../media/image2.jpe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PMingLiU" pitchFamily="18" charset="-120"/>
                <a:cs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l"/>
        <a:defRPr kumimoji="1" sz="3735">
          <a:solidFill>
            <a:schemeClr val="tx1"/>
          </a:solidFill>
          <a:latin typeface="Calibri" panose="020F0502020204030204" pitchFamily="34" charset="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panose="020B0604020202020204" pitchFamily="34" charset="0"/>
        <a:buChar char="–"/>
        <a:defRPr kumimoji="1" sz="3200">
          <a:solidFill>
            <a:schemeClr val="tx1"/>
          </a:solidFill>
          <a:latin typeface="Calibri" panose="020F0502020204030204" pitchFamily="34" charset="0"/>
          <a:ea typeface="標楷體" pitchFamily="65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tags" Target="../tags/tag4.xml"/><Relationship Id="rId4" Type="http://schemas.openxmlformats.org/officeDocument/2006/relationships/image" Target="../media/image20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1" y="1546545"/>
            <a:ext cx="11396871" cy="1882455"/>
          </a:xfrm>
        </p:spPr>
        <p:txBody>
          <a:bodyPr/>
          <a:lstStyle/>
          <a:p>
            <a:pPr algn="ctr"/>
            <a:r>
              <a:rPr lang="en-US" altLang="zh-CN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Hybird Accelerator for GCN Inference</a:t>
            </a:r>
            <a:br>
              <a:rPr lang="en-US" altLang="zh-CN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2024.11.21</a:t>
            </a:r>
            <a:endParaRPr lang="zh-TW" alt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065" y="3994697"/>
            <a:ext cx="8534400" cy="1882455"/>
          </a:xfrm>
        </p:spPr>
        <p:txBody>
          <a:bodyPr/>
          <a:lstStyle/>
          <a:p>
            <a:r>
              <a:rPr lang="en-US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Liangsen Wang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University of Hong Kong, Shenzhen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(4/8)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195" y="2261235"/>
            <a:ext cx="3771900" cy="320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8510" y="2038350"/>
            <a:ext cx="228727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Aggregation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18885" y="2038350"/>
            <a:ext cx="401637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Combination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836545"/>
            <a:ext cx="4491990" cy="20516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926705" y="2836545"/>
            <a:ext cx="1273810" cy="205232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915" y="2836545"/>
            <a:ext cx="3173095" cy="20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9970" y="2192020"/>
            <a:ext cx="7592060" cy="247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(6/8)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7970" y="2360295"/>
            <a:ext cx="6546215" cy="213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(7/8)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Differences from Conventional Workloads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2205" y="2228850"/>
            <a:ext cx="6773545" cy="193802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ength of feature vectors is variable</a:t>
            </a:r>
            <a:endParaRPr lang="zh-CN" altLang="en-US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CN" altLang="en-US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eature vectors</a:t>
            </a:r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usually orders of magnitude longer</a:t>
            </a:r>
            <a:endParaRPr lang="en-US" altLang="zh-CN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MLP parameters are fully shared by all vertices</a:t>
            </a:r>
            <a:endParaRPr lang="en-US" altLang="zh-CN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(8/8)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Inefficiencies of General-Purpose Processors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9935" y="2228850"/>
            <a:ext cx="2042160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CPUs</a:t>
            </a:r>
            <a:endParaRPr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21600" y="2228850"/>
            <a:ext cx="1750060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algn="l">
              <a:buClrTx/>
              <a:buSzTx/>
              <a:buFontTx/>
            </a:pPr>
            <a:r>
              <a:rPr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GPUs</a:t>
            </a:r>
            <a:endParaRPr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7620" y="2967990"/>
            <a:ext cx="3759835" cy="230695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rregularity in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ggregation phase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unfriendly to current 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cache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and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data prefetching techniques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Hard to reuse the highly reusable data between compute units.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2530" y="2967990"/>
            <a:ext cx="5009515" cy="175323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nherently optimized for compute-intensive workloads with regular execution pattern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Combination with strong parameter sharing needs costly data copy and thread synchronization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5470" y="5417820"/>
            <a:ext cx="833882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Both 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lack inter-phase optimization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due to phase-by-phase execution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36825" y="1868805"/>
            <a:ext cx="7117715" cy="362394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Overall Hardware Architecture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(2/11)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Aggregation Engine 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384550" y="3677285"/>
            <a:ext cx="2044700" cy="114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3765" y="2787650"/>
            <a:ext cx="3476625" cy="1943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55665" y="1928495"/>
            <a:ext cx="351472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ertex-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oncentrated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" name="内容占位符 6"/>
          <p:cNvPicPr>
            <a:picLocks noChangeAspect="1"/>
          </p:cNvPicPr>
          <p:nvPr/>
        </p:nvPicPr>
        <p:blipFill>
          <a:blip r:embed="rId2"/>
          <a:srcRect l="18762" t="8060" r="62200" b="42614"/>
          <a:stretch>
            <a:fillRect/>
          </a:stretch>
        </p:blipFill>
        <p:spPr>
          <a:xfrm>
            <a:off x="1570355" y="2865120"/>
            <a:ext cx="135509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1049655" y="1928495"/>
            <a:ext cx="299974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Two Model of P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arallel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(3/11)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rcRect l="18762" t="8060" r="62200" b="42614"/>
          <a:stretch>
            <a:fillRect/>
          </a:stretch>
        </p:blipFill>
        <p:spPr>
          <a:xfrm>
            <a:off x="1570355" y="2865120"/>
            <a:ext cx="1355090" cy="178752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Aggregation Engine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80" y="2484120"/>
            <a:ext cx="5414010" cy="27133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1928495"/>
            <a:ext cx="299974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Two Model of P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arallel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19520" y="1928495"/>
            <a:ext cx="393509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ntra-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ertex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3384550" y="3677285"/>
            <a:ext cx="2044700" cy="114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(4/11)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Aggregation Engine —— Sparsity Elimination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" y="2318385"/>
            <a:ext cx="2511425" cy="2221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170" y="2437130"/>
            <a:ext cx="2202815" cy="1983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985" y="2521585"/>
            <a:ext cx="3303905" cy="18992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(5/11)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Engine 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7555" y="1755775"/>
            <a:ext cx="4202430" cy="39116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Different Use of 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ystolic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rray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54306" b="-4630"/>
          <a:stretch>
            <a:fillRect/>
          </a:stretch>
        </p:blipFill>
        <p:spPr>
          <a:xfrm>
            <a:off x="1374775" y="2520315"/>
            <a:ext cx="2967355" cy="364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3797"/>
          <a:stretch>
            <a:fillRect/>
          </a:stretch>
        </p:blipFill>
        <p:spPr>
          <a:xfrm>
            <a:off x="6529705" y="2520315"/>
            <a:ext cx="3747135" cy="35763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63040" y="2156460"/>
            <a:ext cx="2791460" cy="36385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ndependent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0635" y="2156460"/>
            <a:ext cx="3281045" cy="40259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VS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4360" y="2156460"/>
            <a:ext cx="2918460" cy="41338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ooperative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(6/11)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Engine 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7555" y="1755775"/>
            <a:ext cx="4202430" cy="39116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Different Use of 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ystolic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rray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3040" y="2156460"/>
            <a:ext cx="2791460" cy="36385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ndependent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0635" y="2156460"/>
            <a:ext cx="3281045" cy="40259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VS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4360" y="2156460"/>
            <a:ext cx="2918460" cy="41338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ooperative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040" y="2850515"/>
            <a:ext cx="2963545" cy="2738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95" y="2750185"/>
            <a:ext cx="2892425" cy="29394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(7/11)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Inter-Engine Optimization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762635" y="2167890"/>
            <a:ext cx="2791460" cy="36385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Latency-Aware</a:t>
            </a:r>
            <a:endParaRPr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762635" y="4130675"/>
            <a:ext cx="2918460" cy="41338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Energy-Aware</a:t>
            </a:r>
            <a:endParaRPr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81095" y="1767205"/>
            <a:ext cx="2320925" cy="2145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1095" y="3980815"/>
            <a:ext cx="2105025" cy="2139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020" y="2744470"/>
            <a:ext cx="5852795" cy="18719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(8/11)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735" y="2515235"/>
            <a:ext cx="6525895" cy="23310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(9/11)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2534920"/>
            <a:ext cx="10747375" cy="17106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45740" y="2254885"/>
            <a:ext cx="609600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Algorithm Optimization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965" y="4245610"/>
            <a:ext cx="324612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CPU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82085" y="4245610"/>
            <a:ext cx="324612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GPU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0" y="1997075"/>
            <a:ext cx="4826000" cy="1749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235" y="1997075"/>
            <a:ext cx="4896485" cy="17500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(11/11)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2090420"/>
            <a:ext cx="3784600" cy="2011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60" y="2218055"/>
            <a:ext cx="491744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(1/8)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Overview Framework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7965" y="1891030"/>
            <a:ext cx="8903335" cy="3364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(2/8)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Graph Sparsification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430" y="1913255"/>
            <a:ext cx="5582285" cy="286131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From the hardware perspective, in the aggregation phase, the memory traffic is relevant to the number of edges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Pr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une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 r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edundant edges to achieve graph sparsification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Attention-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echanism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ased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raph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parsification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265" y="1125220"/>
            <a:ext cx="3933825" cy="4724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27925" y="2499360"/>
            <a:ext cx="2776855" cy="115125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74610" y="3775075"/>
            <a:ext cx="2698115" cy="38354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PMingLiU" pitchFamily="18" charset="-12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70" y="2219960"/>
            <a:ext cx="63627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(3/8)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09600" y="1125220"/>
            <a:ext cx="5577205" cy="4895850"/>
          </a:xfrm>
        </p:spPr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Node Reorder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Fixed-Point Quantization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7580" y="1556385"/>
            <a:ext cx="5915025" cy="3519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55" y="4644390"/>
            <a:ext cx="2423795" cy="7258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(4/8)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Arichitecture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355" y="2010410"/>
            <a:ext cx="7481570" cy="34023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(5/8)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Arichitecture ——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Aggreation Engine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9110" y="1799590"/>
            <a:ext cx="5846445" cy="382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6225" y="1799590"/>
            <a:ext cx="4952365" cy="22453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Graph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artition and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eature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iling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Data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torage and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ccess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2278380"/>
            <a:ext cx="4241800" cy="133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4106545"/>
            <a:ext cx="3289935" cy="18821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t="1978"/>
          <a:stretch>
            <a:fillRect/>
          </a:stretch>
        </p:blipFill>
        <p:spPr>
          <a:xfrm>
            <a:off x="3398520" y="2070100"/>
            <a:ext cx="4088765" cy="3303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(6/8)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Arichitecture —— Combination Engine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" y="2222500"/>
            <a:ext cx="1861185" cy="48006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ystolic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rrays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>
            <a:endCxn id="5" idx="3"/>
          </p:cNvCxnSpPr>
          <p:nvPr/>
        </p:nvCxnSpPr>
        <p:spPr>
          <a:xfrm flipH="1" flipV="1">
            <a:off x="2470785" y="2462530"/>
            <a:ext cx="2293620" cy="97409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867" y="176851"/>
            <a:ext cx="10517721" cy="692151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(7/8)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2152650"/>
            <a:ext cx="4229100" cy="127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20" y="1826260"/>
            <a:ext cx="421957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867" y="176851"/>
            <a:ext cx="10517721" cy="692151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(8/8)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320" y="2679065"/>
            <a:ext cx="884872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82626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Control Intensive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0" y="1826260"/>
            <a:ext cx="6657975" cy="2676525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490220" y="3529965"/>
            <a:ext cx="4278630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Intensive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(2/17)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1424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RISC-V Extension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Custom CSR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Encode many pieces of instruction operation information required in the limited RISC instruction encoding space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Provide some common information between instructions through the custom CSR (current status registers) registers to solve and reduce instruction coding pressure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835" y="1744980"/>
            <a:ext cx="6431280" cy="1086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(1/2)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125220"/>
            <a:ext cx="11191240" cy="82359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What is GCN?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10235" y="2898140"/>
            <a:ext cx="11191240" cy="823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GCN structure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8690" y="1864360"/>
            <a:ext cx="4826000" cy="8299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 effective category of models to represent and process graph data</a:t>
            </a:r>
            <a:endParaRPr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3604895"/>
            <a:ext cx="9140825" cy="2394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35" y="1482090"/>
            <a:ext cx="5275580" cy="19469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(3/17)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1424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Custom CSR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2040255"/>
            <a:ext cx="5518150" cy="3459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40" y="2790190"/>
            <a:ext cx="6108065" cy="15189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(4/17)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6747510" cy="4935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Register Extension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Vector Register Group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9th CSR——Number of vector register pairs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Contains 1 rs register and 1 rd register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16 32-bit single-precision floating-point elements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Matrix Register Group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10th CSR ——Number of matrix registers pairs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Contains 2 vector rs registers, 1 matrix rs register, and 1 matrix rd register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outer product operations, rs register contains 8 32-bit single-precision float point elements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5085" y="1464945"/>
            <a:ext cx="3811905" cy="1875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05" y="3508375"/>
            <a:ext cx="4304665" cy="224599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(5/17)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Basic Vector Instructions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9960" y="3469640"/>
            <a:ext cx="6687820" cy="1036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400" y="1969135"/>
            <a:ext cx="5621020" cy="326961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imilar to the traditional SIMD instruction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9415" y="2719070"/>
            <a:ext cx="778827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load/store address = base_address(CSR1) + idx ∗vector_length(CSR2)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>
            <a:stCxn id="8" idx="2"/>
            <a:endCxn id="6" idx="0"/>
          </p:cNvCxnSpPr>
          <p:nvPr/>
        </p:nvCxnSpPr>
        <p:spPr>
          <a:xfrm>
            <a:off x="5563870" y="3117850"/>
            <a:ext cx="0" cy="35179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(6/17)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Fixed-Rd Vector Instructions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8235" y="5615940"/>
            <a:ext cx="929449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ixed vector rd is for multiplexing data (aggregated intermediate results) in vector rd.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865" y="1663065"/>
            <a:ext cx="5953125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(7/17)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1354435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Fixed-Rd Vector Instructions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Data in vector rd register are multiplexed. In contrast, data in vector rs register are not multiplexed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Saves encoding space to fuse the loadvec instruction and the addvec instruction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More macro, increasing the instruction information density, instruction bandwidth is improved.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165" y="3526155"/>
            <a:ext cx="809053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(8/17)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1354435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Fixed-Rd Vector Instructions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need to specify the index of the vector rs register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Vector rd is bound to the corresponding vector rs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070" y="3041015"/>
            <a:ext cx="8420100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(9/17)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1354435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Fixed-Rs Vector Instructions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2220" y="2729865"/>
            <a:ext cx="6267450" cy="3295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20" y="1847850"/>
            <a:ext cx="60579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6670040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Matrix Instruction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 is specified by custom CSR7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further increase the instruction density of the matrix instructions, the matrix multiplication operation of 8 × Da × Da × 8 = 8 × 8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2655" y="1956435"/>
            <a:ext cx="352425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(11/17)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6670040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Matrix Instruction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6180" y="3794760"/>
            <a:ext cx="7280275" cy="201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95" y="2404745"/>
            <a:ext cx="7286625" cy="78867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(12/17)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0812780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Memory Access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preload instruction preloads the feature matrix or weight matrix we want to access to the corresponding storage block of the scratchpad memory in advance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sync-preload instruction is used to indicate that the data in a block of scratchpad memory are no longer used and can be replaced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storescmback instruction is used to write a block of scratchpad memory back to the main memory. For example, after the fixed-rs instructions calculate the final result, the final result in scratchpad memory is written back to the main memory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(2/2)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2567940"/>
            <a:ext cx="11836400" cy="3566160"/>
          </a:xfrm>
        </p:spPr>
        <p:txBody>
          <a:bodyPr/>
          <a:lstStyle/>
          <a:p>
            <a:pPr marL="342900" lvl="1" indent="-342900" algn="l" defTabSz="914400">
              <a:buFont typeface="Wingdings" panose="05000000000000000000" pitchFamily="2" charset="2"/>
              <a:buChar char="l"/>
            </a:pPr>
            <a:r>
              <a:rPr lang="en-US" altLang="zh-CN" sz="3735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 Scalability and Performance Challenges</a:t>
            </a:r>
            <a:endParaRPr lang="en-US" altLang="zh-CN" sz="3735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distinct features of the two phases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Random and sparse structure of graphs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Dynamic and random memory access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difficulty of data reuse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Inefficient on existing architecture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Clr>
                <a:srgbClr val="1F497D"/>
              </a:buClr>
              <a:buFont typeface="Arial" panose="020B0604020202020204" pitchFamily="34" charset="0"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Clr>
                <a:srgbClr val="1F497D"/>
              </a:buClr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4245" y="1737995"/>
            <a:ext cx="6583680" cy="8299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lvl="1" indent="0" algn="l" fontAlgn="base">
              <a:spcBef>
                <a:spcPct val="200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None/>
            </a:pPr>
            <a:r>
              <a:rPr kumimoji="1" lang="en-US" altLang="zh-CN" sz="2400" ker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social networks, particle physics, knowledge graphs, drug discovery……</a:t>
            </a:r>
            <a:endParaRPr kumimoji="1" lang="en-US" altLang="zh-CN" sz="2400" ker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10235" y="1125220"/>
            <a:ext cx="11191240" cy="823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Wide Application of GCN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(13/17)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RISC-V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1942465"/>
            <a:ext cx="8126730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(14/17)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Architecture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395" y="2021840"/>
            <a:ext cx="4019550" cy="303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45" y="1396365"/>
            <a:ext cx="3619500" cy="4288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71795" y="1101090"/>
            <a:ext cx="6096000" cy="37465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fused VPU (vector process unit) 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8595" y="5604510"/>
            <a:ext cx="60960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configurable VMU (vector memory unit)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1980" y="2612390"/>
            <a:ext cx="1129030" cy="86931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75750" y="2646045"/>
            <a:ext cx="1208405" cy="8242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3145" y="2244090"/>
            <a:ext cx="31496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vector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instruction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endParaRPr lang="zh-CN" altLang="en-US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95945" y="2277745"/>
            <a:ext cx="3875405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matrix instructions</a:t>
            </a:r>
            <a:endParaRPr lang="zh-CN" altLang="en-US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Redundant Computation Reduction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1985645"/>
            <a:ext cx="4493260" cy="36010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70" y="2291080"/>
            <a:ext cx="4429125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(16/17)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Memory Access Optimization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2090420"/>
            <a:ext cx="4667250" cy="3698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2090420"/>
            <a:ext cx="4791075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(17/17)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75" y="3837940"/>
            <a:ext cx="5605780" cy="212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80" y="3837940"/>
            <a:ext cx="5382895" cy="2094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30" y="1731645"/>
            <a:ext cx="6886575" cy="193421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Conclusions</a:t>
            </a:r>
            <a:endParaRPr lang="en-US" altLang="zh-CN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0734040" cy="437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CN" sz="2400"/>
          </a:p>
          <a:p>
            <a:r>
              <a:rPr lang="en-US" altLang="zh-CN" sz="2400"/>
              <a:t>Based on the characteristics of GCN, a hybrid structure accelerator was designed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 This talk showcases three existing hybrid GCN accelerators. </a:t>
            </a:r>
            <a:endParaRPr lang="en-US" altLang="zh-CN" sz="2400"/>
          </a:p>
          <a:p>
            <a:pPr lvl="1"/>
            <a:r>
              <a:rPr lang="en-US" altLang="zh-CN" sz="2055"/>
              <a:t>HyGCN</a:t>
            </a:r>
            <a:endParaRPr lang="en-US" altLang="zh-CN" sz="2055"/>
          </a:p>
          <a:p>
            <a:pPr lvl="1"/>
            <a:r>
              <a:rPr lang="en-US" altLang="zh-CN" sz="20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</a:t>
            </a:r>
            <a:endParaRPr lang="en-US" altLang="zh-CN" sz="2055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</a:t>
            </a:r>
            <a:endParaRPr lang="en-US" altLang="zh-CN" sz="2055"/>
          </a:p>
          <a:p>
            <a:pPr lvl="1"/>
            <a:endParaRPr lang="en-US" altLang="zh-CN" sz="2055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(1/8)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Bottleneck of GCN Inference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7765" y="2604770"/>
            <a:ext cx="5254625" cy="101473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The convolutional layers occupy the major execution time of GCNs through two primary execution phases: Aggregation and Combination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885" y="1837690"/>
            <a:ext cx="4568190" cy="300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(2/8)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462343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Sparseness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Load Imbalance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nodes of a graph have extremely different numbers of neighbor nodes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2435" y="1937385"/>
            <a:ext cx="8087995" cy="199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(3/8)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195" y="2261235"/>
            <a:ext cx="3771900" cy="320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8510" y="2038350"/>
            <a:ext cx="228727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Aggregation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18885" y="2038350"/>
            <a:ext cx="401637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Combination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836545"/>
            <a:ext cx="4491990" cy="20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2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3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4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5.xml><?xml version="1.0" encoding="utf-8"?>
<p:tagLst xmlns:p="http://schemas.openxmlformats.org/presentationml/2006/main">
  <p:tag name="commondata" val="eyJoZGlkIjoiZTk3MTg5NTQzM2Q2M2YxNmZkZjM3OWYxMmVkOWI3NzUifQ=="/>
</p:tagLst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anose="020F0502020204030204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8038</Words>
  <Application>WPS 演示</Application>
  <PresentationFormat>宽屏</PresentationFormat>
  <Paragraphs>569</Paragraphs>
  <Slides>57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76" baseType="lpstr">
      <vt:lpstr>Arial</vt:lpstr>
      <vt:lpstr>宋体</vt:lpstr>
      <vt:lpstr>Wingdings</vt:lpstr>
      <vt:lpstr>PMingLiU</vt:lpstr>
      <vt:lpstr>MingLiU-ExtB</vt:lpstr>
      <vt:lpstr>標楷體</vt:lpstr>
      <vt:lpstr>Calibri</vt:lpstr>
      <vt:lpstr>楷体</vt:lpstr>
      <vt:lpstr>Times New Roman</vt:lpstr>
      <vt:lpstr>等线</vt:lpstr>
      <vt:lpstr>MS Sans Serif</vt:lpstr>
      <vt:lpstr>微软雅黑</vt:lpstr>
      <vt:lpstr>Arial Unicode MS</vt:lpstr>
      <vt:lpstr>Wingdings</vt:lpstr>
      <vt:lpstr>FiraCode Nerd Font Mono</vt:lpstr>
      <vt:lpstr>PMingLiU</vt:lpstr>
      <vt:lpstr>Calibri Light</vt:lpstr>
      <vt:lpstr>NTHU UniCloud</vt:lpstr>
      <vt:lpstr>自訂設計</vt:lpstr>
      <vt:lpstr>Hybird Accelerator for GCN Inference  2024.11.21</vt:lpstr>
      <vt:lpstr>Outline</vt:lpstr>
      <vt:lpstr>Outline</vt:lpstr>
      <vt:lpstr>Introduction (1/2)</vt:lpstr>
      <vt:lpstr>Introduction (2/2)</vt:lpstr>
      <vt:lpstr>Outline</vt:lpstr>
      <vt:lpstr>Background &amp; Motivation (1/8)</vt:lpstr>
      <vt:lpstr>Background &amp; Motivation (2/8)</vt:lpstr>
      <vt:lpstr>Background &amp; Motivation (3/8)</vt:lpstr>
      <vt:lpstr>Background &amp; Motivation (4/8)</vt:lpstr>
      <vt:lpstr>Background &amp; Motivation (5/8)</vt:lpstr>
      <vt:lpstr>Background &amp; Motivation (6/8)</vt:lpstr>
      <vt:lpstr>Background &amp; Motivation (7/8)</vt:lpstr>
      <vt:lpstr>Background &amp; Motivation (8/8)</vt:lpstr>
      <vt:lpstr>Outline</vt:lpstr>
      <vt:lpstr>Outline</vt:lpstr>
      <vt:lpstr>HyGCN (1/11)</vt:lpstr>
      <vt:lpstr>HyGCN (2/11)</vt:lpstr>
      <vt:lpstr>HyGCN (3/11)</vt:lpstr>
      <vt:lpstr>HyGCN (4/11)</vt:lpstr>
      <vt:lpstr>HyGCN (5/11)</vt:lpstr>
      <vt:lpstr>HyGCN (6/11)</vt:lpstr>
      <vt:lpstr>HyGCN (7/11)</vt:lpstr>
      <vt:lpstr>HyGCN (8/11)</vt:lpstr>
      <vt:lpstr>HyGCN (9/11)</vt:lpstr>
      <vt:lpstr>HyGCN (10/11)</vt:lpstr>
      <vt:lpstr>HyGCN (11/11)</vt:lpstr>
      <vt:lpstr>Outline</vt:lpstr>
      <vt:lpstr>Downstream Task Based Design (1/8)</vt:lpstr>
      <vt:lpstr>Downstream Task Based Design (2/8)</vt:lpstr>
      <vt:lpstr>Downstream Task Based Design (3/8)</vt:lpstr>
      <vt:lpstr>Downstream Task Based Design (4/8)</vt:lpstr>
      <vt:lpstr>Downstream Task Based Design (5/8)</vt:lpstr>
      <vt:lpstr>Downstream Task Based Design (6/8)</vt:lpstr>
      <vt:lpstr>Downstream Task Based Design (7/8)</vt:lpstr>
      <vt:lpstr>Downstream Task Based Design (8/8)</vt:lpstr>
      <vt:lpstr>Outline</vt:lpstr>
      <vt:lpstr>GPGCN (1/17)</vt:lpstr>
      <vt:lpstr>GPGCN (2/17)</vt:lpstr>
      <vt:lpstr>GPGCN (3/17)</vt:lpstr>
      <vt:lpstr>GPGCN (4/17)</vt:lpstr>
      <vt:lpstr>GPGCN (5/17)</vt:lpstr>
      <vt:lpstr>GPGCN (6/17)</vt:lpstr>
      <vt:lpstr>GPGCN (7/17)</vt:lpstr>
      <vt:lpstr>GPGCN (8/17)</vt:lpstr>
      <vt:lpstr>GPGCN (9/17)</vt:lpstr>
      <vt:lpstr>GPGCN (10/17)</vt:lpstr>
      <vt:lpstr>GPGCN (11/17)</vt:lpstr>
      <vt:lpstr>GPGCN (12/17)</vt:lpstr>
      <vt:lpstr>GPGCN (13/17)</vt:lpstr>
      <vt:lpstr>GPGCN (14/17)</vt:lpstr>
      <vt:lpstr>GPGCN (15/17)</vt:lpstr>
      <vt:lpstr>GPGCN (16/17)</vt:lpstr>
      <vt:lpstr>GPGCN (17/17)</vt:lpstr>
      <vt:lpstr>Outline</vt:lpstr>
      <vt:lpstr>Conclusions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WPS_849564478</cp:lastModifiedBy>
  <cp:revision>719</cp:revision>
  <dcterms:created xsi:type="dcterms:W3CDTF">2024-10-31T14:58:00Z</dcterms:created>
  <dcterms:modified xsi:type="dcterms:W3CDTF">2024-11-20T03:08:23Z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1A7E52CEB46E792DBE221F67614C8786_42</vt:lpwstr>
  </property>
  <property fmtid="{D5CDD505-2E9C-101B-9397-08002B2CF9AE}" pid="3" name="KSOProductBuildVer">
    <vt:lpwstr>2052-12.1.0.18608</vt:lpwstr>
  </property>
</Properties>
</file>