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2"/>
  </p:notesMasterIdLst>
  <p:handoutMasterIdLst>
    <p:handoutMasterId r:id="rId63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90" r:id="rId9"/>
    <p:sldId id="338" r:id="rId10"/>
    <p:sldId id="403" r:id="rId11"/>
    <p:sldId id="485" r:id="rId12"/>
    <p:sldId id="484" r:id="rId13"/>
    <p:sldId id="344" r:id="rId14"/>
    <p:sldId id="345" r:id="rId15"/>
    <p:sldId id="486" r:id="rId16"/>
    <p:sldId id="346" r:id="rId17"/>
    <p:sldId id="397" r:id="rId18"/>
    <p:sldId id="348" r:id="rId19"/>
    <p:sldId id="398" r:id="rId20"/>
    <p:sldId id="487" r:id="rId21"/>
    <p:sldId id="393" r:id="rId22"/>
    <p:sldId id="488" r:id="rId23"/>
    <p:sldId id="353" r:id="rId24"/>
    <p:sldId id="489" r:id="rId25"/>
    <p:sldId id="490" r:id="rId26"/>
    <p:sldId id="400" r:id="rId27"/>
    <p:sldId id="491" r:id="rId28"/>
    <p:sldId id="494" r:id="rId29"/>
    <p:sldId id="358" r:id="rId30"/>
    <p:sldId id="496" r:id="rId31"/>
    <p:sldId id="360" r:id="rId32"/>
    <p:sldId id="361" r:id="rId33"/>
    <p:sldId id="497" r:id="rId34"/>
    <p:sldId id="362" r:id="rId35"/>
    <p:sldId id="498" r:id="rId36"/>
    <p:sldId id="365" r:id="rId37"/>
    <p:sldId id="366" r:id="rId38"/>
    <p:sldId id="394" r:id="rId39"/>
    <p:sldId id="367" r:id="rId40"/>
    <p:sldId id="368" r:id="rId41"/>
    <p:sldId id="369" r:id="rId42"/>
    <p:sldId id="499" r:id="rId43"/>
    <p:sldId id="371" r:id="rId44"/>
    <p:sldId id="500" r:id="rId45"/>
    <p:sldId id="373" r:id="rId46"/>
    <p:sldId id="374" r:id="rId47"/>
    <p:sldId id="386" r:id="rId48"/>
    <p:sldId id="387" r:id="rId49"/>
    <p:sldId id="388" r:id="rId50"/>
    <p:sldId id="395" r:id="rId51"/>
    <p:sldId id="389" r:id="rId52"/>
    <p:sldId id="351" r:id="rId53"/>
    <p:sldId id="401" r:id="rId54"/>
    <p:sldId id="355" r:id="rId55"/>
    <p:sldId id="402" r:id="rId56"/>
    <p:sldId id="314" r:id="rId57"/>
    <p:sldId id="339" r:id="rId58"/>
    <p:sldId id="493" r:id="rId59"/>
    <p:sldId id="492" r:id="rId60"/>
    <p:sldId id="357" r:id="rId6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>
        <p:scale>
          <a:sx n="76" d="100"/>
          <a:sy n="76" d="100"/>
        </p:scale>
        <p:origin x="787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85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2BE28AD6-7A01-4C91-921E-664C72FB8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CE38278-7045-46F9-8738-0D115AFF3EB3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C503811-6399-4F76-AE3F-CDD6D3FD9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48BA5C-F97A-4C12-8192-68AAC075D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40E2DFA5-8C6A-4CBC-AB43-9483E5888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57AB1F-3F1B-4BA4-BC1E-B4F52BC23CDA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781EBF-EB9C-4944-A189-118266777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B2F658-E9F1-455F-997D-104863579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770B4F17-7C72-4550-896A-266464CFE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75A050-B6EF-4DC0-99C9-9163C99DD141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C73A33C-48D1-4870-89C8-93B8DC110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28C2D32-5232-4587-95C3-BD4A6F6C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1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65A10AD-B9E1-4E38-B90B-51628315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C2740B-2768-4F54-BC7D-348373841C6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44F00883-9C05-4E86-8061-48CD97041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1EB8696-636F-45F4-B55B-6B5B83AA7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154E314E-BDC6-43EE-9551-F615EB26C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675803-59BE-451D-8E49-1F417E86ED1E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56E7EF2-751D-4D98-BBBB-983B7BA89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7745169-D177-48CD-B3A3-3B0C5F3504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8BD637A-9238-4409-8C30-14D631531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9838E-E051-4574-9E24-21E43812D97C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A2DD2-2955-47C2-A460-2835CDE6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C28F9E-7BF5-49D8-A334-18CD1EE0D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4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F9686703-1D4F-4A73-9977-34826CDA1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AAD36A-233E-4946-8BDD-D60EF2FDF08B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846CCB5-5FC2-49CC-86CB-DE765F76C8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719C2B-2379-4C10-91EA-C9016AF0F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3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62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8EFBA70-2BFD-4E36-8A3B-421009949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A724-2969-44B4-BB3F-C936AD58245D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239E8F7-E48C-4562-9699-7102AC77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27078C-0D3C-4343-8B63-19A81E63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19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DE0AB219-56EC-4D95-BC79-E6AE7CDB4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98AE17-A6A1-4C6D-AF0C-CAB6FD10BC81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3A7A00A-558E-4DC2-8E6C-BCBDEC811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C0A5B15-4970-41F1-BB20-72F2E3F98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30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57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C8D519C2-B35E-49DC-8194-417C4494F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55D7E7-1A22-483B-9E04-5CEFE2716F57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CA5721-268B-402C-84A2-53EE5238F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9C72EC5-88EA-4895-A8AA-E7C2DA2A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65FD576-A713-4C0C-B04B-F22A273991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C3D74-3A3D-45E4-98C3-19F016621CF4}" type="slidenum">
              <a:rPr lang="en-US" altLang="en-US" smtClean="0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EC04251-31F6-44FE-9152-CE5098CE6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71F3423-F3BA-4174-B4C8-4C7A7542D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679DB54E-8C6A-4A51-9991-C90663C98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B02CE-28ED-43B2-887E-1BE48C8DCBC5}" type="slidenum">
              <a:rPr lang="en-US" altLang="en-US" smtClean="0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93CDC4B5-3226-4FAD-A834-7BF848C0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7A918F6-1E14-4F20-A344-105CD577C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7A29DB9-DAC4-4235-B8E6-D6BA5E9AB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BDF339-D079-482E-97EF-D957DD678C83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8451915-DF72-481D-AC96-8BC6EAA51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4F3130A-4EFC-40FB-A8EB-1CBC61784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7CF17C4-B80C-4CC9-BD46-C442AD905D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0824B9-1B83-49BF-AA99-B13C1383883E}" type="slidenum">
              <a:rPr lang="en-US" altLang="en-US" smtClean="0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408167D-B843-4749-995A-0FA554213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C4650BF-679A-45DA-B031-5EA173A1A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959BB4B-CE11-4D4A-9FF1-B33CF0F5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D058A0-2975-45BF-90B5-0AF0FF1350F7}" type="slidenum">
              <a:rPr lang="en-US" altLang="en-US" smtClean="0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A972ED9E-C79F-4639-AC29-4A8330C73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698B676-2E9D-4C6E-8585-1EC21046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6D608-5FD5-4E53-9C7F-52C6C9191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F3538C-839F-489E-A5B7-9BF2CF6B9558}" type="slidenum">
              <a:rPr lang="en-US" altLang="en-US" smtClean="0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2A58870-9FD5-4E78-B5AC-F6F064709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9C77810-9261-417F-9A3E-9F963975F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8BC6399E-CA48-4011-9644-9943E2B30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80986D-45AD-4059-8603-240F33B5949B}" type="slidenum">
              <a:rPr lang="en-US" altLang="en-US" smtClean="0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DBC60D4-EB7A-4623-8B56-246C0E054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2F052A-4548-41C7-97A7-3A5A9E4D7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2286D06-4F70-4C53-AAD8-E1E947D9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2DC0FF-0CCF-41CC-A20E-D03721896815}" type="slidenum">
              <a:rPr lang="en-US" altLang="en-US" smtClean="0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71FC3EA-47C2-43DA-80CB-264FB77C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6498832-0717-42E8-98BF-0D591046C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63A7573-4BE6-499C-9155-907013AA0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FC0C1E-E7B7-4B60-8668-64137DECE5AD}" type="slidenum">
              <a:rPr lang="en-US" altLang="en-US" smtClean="0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F76802E0-B256-4F65-84E8-7BC5C79BE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1379D11-F406-4428-A5B3-D011B7E1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2966433A-D0A8-4F28-89EC-C73DAFE5A6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2877D1-E946-4EC0-8BE2-7E13D632715B}" type="slidenum">
              <a:rPr lang="en-US" altLang="en-US" smtClean="0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CE24BCF7-6D67-4280-B0E9-F90B5A714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0E9C522-3625-4131-BB74-C0F69F65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5D494A2E-125C-4110-8C2F-71D2604FA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A31134-7DBF-4044-AAC9-CEFAE1BA62E1}" type="slidenum">
              <a:rPr lang="en-US" altLang="en-US" smtClean="0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6A6F9AEE-7F9A-4E48-BD65-00E120E3F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29CD4F9-8102-44B5-A7FD-88DB38F24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DE291CD-D644-479A-ABD5-E39A631E7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32B2E1-1E5D-4455-B7B9-80520931EBA0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F634500-8DF8-41E5-B6E5-99F08C6DF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9C67B8-010B-44E3-B3AA-FD52CDD03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B0D46DBD-29BF-47DC-A35A-DE0E97538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9EA07E-4B01-40D1-9BF2-B2DA0AC533EB}" type="slidenum">
              <a:rPr lang="en-US" altLang="en-US" smtClean="0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55A3E06-AEE7-4069-9749-C5E09B8DB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D804FE9-08D2-454C-A896-B04B20AD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05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F3219F75-A620-4DC6-93E1-70E8922DA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18678-FF48-4F82-A5B6-784F533A9B2A}" type="slidenum">
              <a:rPr lang="en-US" altLang="en-US" smtClean="0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06FF359-D074-4953-97AD-952E01F9D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2E3716-FC1F-4DF3-914D-840763D3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77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A8BD637A-9238-4409-8C30-14D631531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9838E-E051-4574-9E24-21E43812D97C}" type="slidenum">
              <a:rPr lang="en-US" altLang="en-US" smtClean="0">
                <a:latin typeface="Times New Roman" panose="02020603050405020304" pitchFamily="18" charset="0"/>
              </a:rPr>
              <a:pPr/>
              <a:t>54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56A2DD2-2955-47C2-A460-2835CDE6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C28F9E-7BF5-49D8-A334-18CD1EE0D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2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01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3E72F64-5CD8-4B71-A59F-8663532E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82236F-6024-461D-95C0-A8C6844DD1F5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CDA589-3737-4601-8B1E-7EE93F3B4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3E0CDBE-0D2F-4E79-86F1-62A72CE4B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990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929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A77140A-581E-4D93-B5D4-375914E6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7C791C-4A96-4CA8-9CE2-BB3DDC244452}" type="slidenum">
              <a:rPr lang="en-US" altLang="en-US" smtClean="0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7125BD9-8B38-4ED6-9E78-16DFA389C9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672FDE-9BA0-4F35-844B-BBBA6F838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800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08EFBA70-2BFD-4E36-8A3B-421009949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D7A724-2969-44B4-BB3F-C936AD58245D}" type="slidenum">
              <a:rPr lang="en-US" altLang="en-US" smtClean="0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239E8F7-E48C-4562-9699-7102AC770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27078C-0D3C-4343-8B63-19A81E636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55CC4FA1-F6B0-4DF8-80CF-C24A0C167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627165-8720-4A3E-BB1B-84BD9974632A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A18D602-CC5B-49CE-BD3D-4FC624967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CDABDB-E051-45A9-9FDF-76F5D3F23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EEFE8EC-9FB7-494F-95D5-D54EFD77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F50502EF-1D2E-49A5-8F74-E41804E2B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B45B80D2-B09B-4EF2-A08E-DAB27994E9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11D1AC1C-4EBB-496B-9EBC-7F20F351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AFD01C0-5A7D-46C5-A3EC-893E26FB1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2C7583-E25E-42B1-B377-9E2E25B85DE3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84B0100-BF36-47FB-B419-FECF119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D8BCCAD-BBCC-4EFD-A7F8-B4FB55813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1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14.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1CFA52A-4082-4AB9-8FD4-C4510DCE1F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14:  File System Implementation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61E6968-23CC-4041-AF8F-B396E75F1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8844" y="137735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Control Block (FCB)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CBF3188-619B-44AD-816A-4D225B7F4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3" y="1027520"/>
            <a:ext cx="6539710" cy="4487160"/>
          </a:xfrm>
        </p:spPr>
        <p:txBody>
          <a:bodyPr/>
          <a:lstStyle/>
          <a:p>
            <a:r>
              <a:rPr lang="en-US" altLang="en-US" dirty="0"/>
              <a:t>OS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 </a:t>
            </a:r>
            <a:r>
              <a:rPr lang="en-US" altLang="en-US" dirty="0"/>
              <a:t>per file, which  contains many details about the file</a:t>
            </a:r>
          </a:p>
          <a:p>
            <a:pPr lvl="1"/>
            <a:r>
              <a:rPr lang="en-US" altLang="en-US" dirty="0"/>
              <a:t>Typically, inode number, permissions, size, dates</a:t>
            </a:r>
          </a:p>
          <a:p>
            <a:pPr lvl="1"/>
            <a:r>
              <a:rPr lang="en-US" altLang="en-US" dirty="0"/>
              <a:t>Example</a:t>
            </a:r>
          </a:p>
        </p:txBody>
      </p:sp>
      <p:pic>
        <p:nvPicPr>
          <p:cNvPr id="20483" name="Picture 5">
            <a:extLst>
              <a:ext uri="{FF2B5EF4-FFF2-40B4-BE49-F238E27FC236}">
                <a16:creationId xmlns:a16="http://schemas.microsoft.com/office/drawing/2014/main" id="{8A6DDED1-6F8C-4F20-B323-225ED207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72" y="2450025"/>
            <a:ext cx="35099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4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87" y="134852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988294"/>
            <a:ext cx="6683314" cy="464893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</p:txBody>
      </p:sp>
    </p:spTree>
    <p:extLst>
      <p:ext uri="{BB962C8B-B14F-4D97-AF65-F5344CB8AC3E}">
        <p14:creationId xmlns:p14="http://schemas.microsoft.com/office/powerpoint/2010/main" val="110991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    </a:t>
            </a:r>
            <a:r>
              <a:rPr lang="en-US" altLang="en-US" sz="2600" dirty="0"/>
              <a:t>In-Memory File System Structures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3D355-C374-41BE-A357-8FAA3AFB180F}"/>
              </a:ext>
            </a:extLst>
          </p:cNvPr>
          <p:cNvSpPr txBox="1"/>
          <p:nvPr/>
        </p:nvSpPr>
        <p:spPr>
          <a:xfrm>
            <a:off x="942680" y="1016184"/>
            <a:ext cx="7286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Figure 12-3(a) refers to opening a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Figure 12-3(b) refers to reading a file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4D60CE-9492-4C52-953C-41BCDAEC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69" y="1866503"/>
            <a:ext cx="5561814" cy="26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A7410E7-C0B6-445B-BBAA-599F64C56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7469" y="132065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Implementation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EE0C515-D4D8-4F71-A517-A56958181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612" y="952103"/>
            <a:ext cx="6690539" cy="4628565"/>
          </a:xfrm>
        </p:spPr>
        <p:txBody>
          <a:bodyPr/>
          <a:lstStyle/>
          <a:p>
            <a:r>
              <a:rPr lang="en-US" altLang="en-US" b="1" dirty="0"/>
              <a:t>Linear list</a:t>
            </a:r>
            <a:r>
              <a:rPr lang="en-US" altLang="en-US" dirty="0"/>
              <a:t> of file names with pointer to the data blocks</a:t>
            </a:r>
          </a:p>
          <a:p>
            <a:pPr lvl="1"/>
            <a:r>
              <a:rPr lang="en-US" altLang="en-US" dirty="0"/>
              <a:t>Simple to program</a:t>
            </a:r>
          </a:p>
          <a:p>
            <a:pPr lvl="1"/>
            <a:r>
              <a:rPr lang="en-US" altLang="en-US" dirty="0"/>
              <a:t>Time-consuming to execute</a:t>
            </a:r>
          </a:p>
          <a:p>
            <a:pPr lvl="2"/>
            <a:r>
              <a:rPr lang="en-US" altLang="en-US" dirty="0"/>
              <a:t>Linear search time</a:t>
            </a:r>
          </a:p>
          <a:p>
            <a:pPr lvl="2"/>
            <a:r>
              <a:rPr lang="en-US" altLang="en-US" dirty="0"/>
              <a:t>Could keep ordered alphabetically via linked list or use B+ tree</a:t>
            </a:r>
          </a:p>
          <a:p>
            <a:r>
              <a:rPr lang="en-US" altLang="en-US" b="1" dirty="0"/>
              <a:t>Hash Table</a:t>
            </a:r>
            <a:r>
              <a:rPr lang="en-US" altLang="en-US" dirty="0"/>
              <a:t> – linear list with hash data structure</a:t>
            </a:r>
          </a:p>
          <a:p>
            <a:pPr lvl="1"/>
            <a:r>
              <a:rPr lang="en-US" altLang="en-US" dirty="0"/>
              <a:t>Decreases directory search time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Collisions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situations where two file names hash to the same location</a:t>
            </a:r>
          </a:p>
          <a:p>
            <a:pPr lvl="1"/>
            <a:r>
              <a:rPr lang="en-US" altLang="en-US" dirty="0"/>
              <a:t>Only good if entries are fixed size, or use chained-overflow method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67" y="110534"/>
            <a:ext cx="7731125" cy="604019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Method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952108"/>
            <a:ext cx="6445939" cy="4393834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pPr lvl="1"/>
            <a:r>
              <a:rPr lang="en-US" altLang="en-US" dirty="0"/>
              <a:t>Contiguous</a:t>
            </a:r>
          </a:p>
          <a:p>
            <a:pPr lvl="1"/>
            <a:r>
              <a:rPr lang="en-US" altLang="en-US" dirty="0"/>
              <a:t>Linked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File Allocation Table (FAT)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D1D344F-2489-423C-966A-8CA1658CC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67" y="188531"/>
            <a:ext cx="77311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Method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43BF954-6E80-4C8F-8A87-81BA8B429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581" y="952108"/>
            <a:ext cx="6445939" cy="4393834"/>
          </a:xfrm>
        </p:spPr>
        <p:txBody>
          <a:bodyPr/>
          <a:lstStyle/>
          <a:p>
            <a:r>
              <a:rPr lang="en-US" altLang="en-US" dirty="0"/>
              <a:t>An allocation method refers to how disk blocks are allocated for files:</a:t>
            </a:r>
          </a:p>
          <a:p>
            <a:r>
              <a:rPr lang="en-US" altLang="en-US" dirty="0"/>
              <a:t>Each file occupies set of contiguous blocks</a:t>
            </a:r>
          </a:p>
          <a:p>
            <a:pPr lvl="1"/>
            <a:r>
              <a:rPr lang="en-US" altLang="en-US" dirty="0"/>
              <a:t>Best performance in most cases</a:t>
            </a:r>
          </a:p>
          <a:p>
            <a:pPr lvl="1"/>
            <a:r>
              <a:rPr lang="en-US" altLang="en-US" dirty="0"/>
              <a:t>Simple – only starting location (block #) and length (number of blocks) are required</a:t>
            </a:r>
          </a:p>
          <a:p>
            <a:pPr lvl="1"/>
            <a:r>
              <a:rPr lang="en-US" altLang="en-US" dirty="0"/>
              <a:t>Problems include:</a:t>
            </a:r>
          </a:p>
          <a:p>
            <a:pPr lvl="2"/>
            <a:r>
              <a:rPr lang="en-US" altLang="en-US" dirty="0"/>
              <a:t>Finding space on the disk for a file, </a:t>
            </a:r>
          </a:p>
          <a:p>
            <a:pPr lvl="2"/>
            <a:r>
              <a:rPr lang="en-US" altLang="en-US" dirty="0"/>
              <a:t>Knowing file size, </a:t>
            </a:r>
          </a:p>
          <a:p>
            <a:pPr lvl="2"/>
            <a:r>
              <a:rPr lang="en-US" altLang="en-US" dirty="0"/>
              <a:t>External fragmentation, need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off-line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downtime</a:t>
            </a:r>
            <a:r>
              <a:rPr lang="en-US" altLang="en-US" dirty="0"/>
              <a:t>)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on-line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98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1B6035C-73CC-40FB-91DB-0AE075EB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1792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64C71157-C3D6-4B84-8D4C-44CE4665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961529"/>
            <a:ext cx="3958590" cy="3611334"/>
          </a:xfrm>
        </p:spPr>
        <p:txBody>
          <a:bodyPr/>
          <a:lstStyle/>
          <a:p>
            <a:r>
              <a:rPr lang="en-US" altLang="en-US" dirty="0"/>
              <a:t>Mapping from logical to physical (block size =512 bytes)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kumimoji="0" lang="en-US" altLang="en-US" dirty="0"/>
              <a:t>Block to be accessed = starting address +  Q</a:t>
            </a:r>
          </a:p>
          <a:p>
            <a:r>
              <a:rPr kumimoji="0" lang="en-US" altLang="en-US" dirty="0"/>
              <a:t>Displacement into block = R</a:t>
            </a:r>
          </a:p>
          <a:p>
            <a:endParaRPr kumimoji="0" lang="en-US" altLang="en-US" dirty="0"/>
          </a:p>
          <a:p>
            <a:endParaRPr kumimoji="0"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30723" name="Group 1">
            <a:extLst>
              <a:ext uri="{FF2B5EF4-FFF2-40B4-BE49-F238E27FC236}">
                <a16:creationId xmlns:a16="http://schemas.microsoft.com/office/drawing/2014/main" id="{429E2E25-91F1-497A-9894-902FC32A767D}"/>
              </a:ext>
            </a:extLst>
          </p:cNvPr>
          <p:cNvGrpSpPr>
            <a:grpSpLocks/>
          </p:cNvGrpSpPr>
          <p:nvPr/>
        </p:nvGrpSpPr>
        <p:grpSpPr bwMode="auto">
          <a:xfrm>
            <a:off x="2459788" y="1668027"/>
            <a:ext cx="1917700" cy="1562306"/>
            <a:chOff x="2655888" y="2127250"/>
            <a:chExt cx="1917700" cy="1385888"/>
          </a:xfrm>
        </p:grpSpPr>
        <p:sp>
          <p:nvSpPr>
            <p:cNvPr id="30726" name="Text Box 4">
              <a:extLst>
                <a:ext uri="{FF2B5EF4-FFF2-40B4-BE49-F238E27FC236}">
                  <a16:creationId xmlns:a16="http://schemas.microsoft.com/office/drawing/2014/main" id="{891B6133-0CE2-4CAB-BD0C-DF9887978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888" y="2584450"/>
              <a:ext cx="12652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LA/512</a:t>
              </a:r>
            </a:p>
          </p:txBody>
        </p:sp>
        <p:sp>
          <p:nvSpPr>
            <p:cNvPr id="30727" name="Text Box 5">
              <a:extLst>
                <a:ext uri="{FF2B5EF4-FFF2-40B4-BE49-F238E27FC236}">
                  <a16:creationId xmlns:a16="http://schemas.microsoft.com/office/drawing/2014/main" id="{ED77BC9D-906B-44CC-879C-905DB889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8725" y="2127250"/>
              <a:ext cx="804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0728" name="Text Box 6">
              <a:extLst>
                <a:ext uri="{FF2B5EF4-FFF2-40B4-BE49-F238E27FC236}">
                  <a16:creationId xmlns:a16="http://schemas.microsoft.com/office/drawing/2014/main" id="{82CDC4B6-B116-441F-A90B-EB63E38A1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875" y="3143250"/>
              <a:ext cx="635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0729" name="Line 7">
              <a:extLst>
                <a:ext uri="{FF2B5EF4-FFF2-40B4-BE49-F238E27FC236}">
                  <a16:creationId xmlns:a16="http://schemas.microsoft.com/office/drawing/2014/main" id="{B2B782C1-0F3D-4F8F-9D2F-50987E117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5327" y="2437022"/>
              <a:ext cx="309298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0730" name="Line 8">
              <a:extLst>
                <a:ext uri="{FF2B5EF4-FFF2-40B4-BE49-F238E27FC236}">
                  <a16:creationId xmlns:a16="http://schemas.microsoft.com/office/drawing/2014/main" id="{0EA63DA7-9F65-4258-8D33-08DAE7B2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575" y="2954338"/>
              <a:ext cx="27305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30724" name="Rectangle 10">
            <a:extLst>
              <a:ext uri="{FF2B5EF4-FFF2-40B4-BE49-F238E27FC236}">
                <a16:creationId xmlns:a16="http://schemas.microsoft.com/office/drawing/2014/main" id="{FC1F0FF6-71D8-4EC9-852F-D23B2F22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111750"/>
            <a:ext cx="40465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dirty="0"/>
          </a:p>
        </p:txBody>
      </p:sp>
      <p:pic>
        <p:nvPicPr>
          <p:cNvPr id="30725" name="Picture 2">
            <a:extLst>
              <a:ext uri="{FF2B5EF4-FFF2-40B4-BE49-F238E27FC236}">
                <a16:creationId xmlns:a16="http://schemas.microsoft.com/office/drawing/2014/main" id="{8BF5A203-E081-4642-BFFE-9B835CC7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92" y="1453720"/>
            <a:ext cx="3351213" cy="33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F1D237-1A77-4D9A-8FB6-455EB9DA9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313" y="125276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Extent-Based Systems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2E631805-02AD-49C0-955E-FB94C77C8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824" y="970960"/>
            <a:ext cx="7586371" cy="4519870"/>
          </a:xfrm>
        </p:spPr>
        <p:txBody>
          <a:bodyPr/>
          <a:lstStyle/>
          <a:p>
            <a:r>
              <a:rPr lang="en-US" altLang="en-US" dirty="0"/>
              <a:t>Many newer file systems (i.e., Veritas File System) use a modified contiguous allocation scheme</a:t>
            </a:r>
          </a:p>
          <a:p>
            <a:r>
              <a:rPr lang="en-US" altLang="en-US" dirty="0"/>
              <a:t>Extent-based file systems allocate disk blocks in extents</a:t>
            </a:r>
          </a:p>
          <a:p>
            <a:r>
              <a:rPr lang="en-US" altLang="en-US" dirty="0"/>
              <a:t>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a contiguous block of disks</a:t>
            </a:r>
          </a:p>
          <a:p>
            <a:pPr lvl="1"/>
            <a:r>
              <a:rPr lang="en-US" altLang="en-US" dirty="0"/>
              <a:t>Extents are allocated for file allocation</a:t>
            </a:r>
          </a:p>
          <a:p>
            <a:pPr lvl="1"/>
            <a:r>
              <a:rPr lang="en-US" altLang="en-US" dirty="0"/>
              <a:t>A file consists of one or more extents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9E77B6F-3B15-4A36-824B-076A9FF92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493"/>
            <a:ext cx="8229600" cy="576262"/>
          </a:xfrm>
        </p:spPr>
        <p:txBody>
          <a:bodyPr/>
          <a:lstStyle/>
          <a:p>
            <a:r>
              <a:rPr lang="en-US" altLang="en-US" dirty="0"/>
              <a:t>Linked Allocation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812DEB8-54C8-45BC-9398-B7AE3CB5B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5" y="945492"/>
            <a:ext cx="7324648" cy="463134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is a linked list of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File ends at nil pointer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external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Each block contains pointer to next block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No compaction, external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Free space management system called when new block needed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Improve efficiency by clustering blocks into groups but increases internal fragmentation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Reliability can be a problem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Locating a block can take many I/</a:t>
            </a:r>
            <a:r>
              <a:rPr lang="en-US" altLang="en-US" dirty="0" err="1">
                <a:solidFill>
                  <a:srgbClr val="000000"/>
                </a:solidFill>
              </a:rPr>
              <a:t>Os</a:t>
            </a:r>
            <a:r>
              <a:rPr lang="en-US" altLang="en-US" dirty="0">
                <a:solidFill>
                  <a:srgbClr val="000000"/>
                </a:solidFill>
              </a:rPr>
              <a:t> and disk seeks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122234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 Example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914397"/>
            <a:ext cx="6810851" cy="5085970"/>
          </a:xfrm>
        </p:spPr>
        <p:txBody>
          <a:bodyPr/>
          <a:lstStyle/>
          <a:p>
            <a:r>
              <a:rPr lang="en-US" altLang="en-US" dirty="0"/>
              <a:t>Each file is a linked list of disk blocks: blocks may be scattered anywhere on the disk</a:t>
            </a:r>
          </a:p>
          <a:p>
            <a:r>
              <a:rPr lang="en-US" altLang="en-US" dirty="0"/>
              <a:t>Scheme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D1DAAFC-8771-42A5-95BE-092296541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62" y="2073896"/>
            <a:ext cx="3301432" cy="33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83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D7B3BA29-83D7-4A71-BE91-2ACE55756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152" y="15340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 </a:t>
            </a:r>
            <a:endParaRPr kumimoji="1" lang="en-US" altLang="en-U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CAF3520-DA48-4C19-9CFC-44B653DEA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8958" y="981818"/>
            <a:ext cx="7640984" cy="4530725"/>
          </a:xfrm>
        </p:spPr>
        <p:txBody>
          <a:bodyPr/>
          <a:lstStyle/>
          <a:p>
            <a:r>
              <a:rPr lang="en-US" altLang="en-US" dirty="0"/>
              <a:t>File-System Structure</a:t>
            </a:r>
          </a:p>
          <a:p>
            <a:r>
              <a:rPr lang="en-US" altLang="en-US" dirty="0"/>
              <a:t>File-System Operations</a:t>
            </a:r>
          </a:p>
          <a:p>
            <a:r>
              <a:rPr lang="en-US" altLang="en-US" dirty="0"/>
              <a:t>Directory Implementation</a:t>
            </a:r>
          </a:p>
          <a:p>
            <a:r>
              <a:rPr lang="en-US" altLang="en-US" dirty="0"/>
              <a:t>Allocation Methods</a:t>
            </a:r>
          </a:p>
          <a:p>
            <a:r>
              <a:rPr lang="en-US" altLang="en-US" dirty="0"/>
              <a:t>Free-Space Management </a:t>
            </a:r>
          </a:p>
          <a:p>
            <a:r>
              <a:rPr lang="en-US" altLang="en-US" dirty="0"/>
              <a:t>Efficiency and Performance</a:t>
            </a:r>
          </a:p>
          <a:p>
            <a:r>
              <a:rPr lang="en-US" altLang="en-US" dirty="0"/>
              <a:t>Recovery</a:t>
            </a:r>
          </a:p>
          <a:p>
            <a:r>
              <a:rPr lang="en-US" altLang="en-US" dirty="0"/>
              <a:t>Example: WAFL File System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DCCA74D-FB81-46C5-BDA7-346388C66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169369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 (Cont.)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942675"/>
            <a:ext cx="6160612" cy="3744222"/>
          </a:xfrm>
        </p:spPr>
        <p:txBody>
          <a:bodyPr/>
          <a:lstStyle/>
          <a:p>
            <a:r>
              <a:rPr lang="en-US" altLang="en-US" dirty="0"/>
              <a:t>Mapping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Block to be accessed is the Q</a:t>
            </a:r>
            <a:r>
              <a:rPr lang="en-US" altLang="en-US" baseline="30000" dirty="0"/>
              <a:t>th</a:t>
            </a:r>
            <a:r>
              <a:rPr lang="en-US" altLang="en-US" dirty="0"/>
              <a:t> block in the linked chain of blocks representing the file.</a:t>
            </a:r>
          </a:p>
          <a:p>
            <a:r>
              <a:rPr lang="en-US" altLang="en-US" dirty="0"/>
              <a:t>Displacement into block = R + 1</a:t>
            </a:r>
          </a:p>
          <a:p>
            <a:endParaRPr lang="en-US" altLang="en-US" dirty="0"/>
          </a:p>
        </p:txBody>
      </p:sp>
      <p:grpSp>
        <p:nvGrpSpPr>
          <p:cNvPr id="36870" name="Group 1">
            <a:extLst>
              <a:ext uri="{FF2B5EF4-FFF2-40B4-BE49-F238E27FC236}">
                <a16:creationId xmlns:a16="http://schemas.microsoft.com/office/drawing/2014/main" id="{65C621B7-3C10-491F-A311-0EAE38CF84A9}"/>
              </a:ext>
            </a:extLst>
          </p:cNvPr>
          <p:cNvGrpSpPr>
            <a:grpSpLocks/>
          </p:cNvGrpSpPr>
          <p:nvPr/>
        </p:nvGrpSpPr>
        <p:grpSpPr bwMode="auto">
          <a:xfrm>
            <a:off x="1911442" y="1357458"/>
            <a:ext cx="1386205" cy="1186557"/>
            <a:chOff x="3232150" y="3935037"/>
            <a:chExt cx="1374775" cy="985838"/>
          </a:xfrm>
        </p:grpSpPr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C6DFE8F1-C390-4E0F-9B40-03FC3F11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LA/511</a:t>
              </a:r>
            </a:p>
          </p:txBody>
        </p:sp>
        <p:sp>
          <p:nvSpPr>
            <p:cNvPr id="36872" name="Text Box 6">
              <a:extLst>
                <a:ext uri="{FF2B5EF4-FFF2-40B4-BE49-F238E27FC236}">
                  <a16:creationId xmlns:a16="http://schemas.microsoft.com/office/drawing/2014/main" id="{01A1A44A-DD26-432B-8D4C-0478EF09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Q</a:t>
              </a:r>
            </a:p>
          </p:txBody>
        </p:sp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9694045C-0E72-4114-AAB0-B9882F58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873BF068-5475-4EFA-A110-5153CBD5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3804C853-554B-4EC0-9E2B-7D400B32F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72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AD98AD2-566F-4E16-8F5C-F3D1605AB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882" y="134756"/>
            <a:ext cx="8229600" cy="576262"/>
          </a:xfrm>
        </p:spPr>
        <p:txBody>
          <a:bodyPr/>
          <a:lstStyle/>
          <a:p>
            <a:r>
              <a:rPr lang="en-US" altLang="en-US" dirty="0"/>
              <a:t>FAT Allocation Method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32984ED-2CEE-456C-B2BE-B934D84A75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856" y="983202"/>
            <a:ext cx="7671315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Beginning of volume has table, indexed by block number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Much like a linked list, but faster on disk and cacheable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New block allocation simple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451412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493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File-Allocation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119AC-E5F4-496B-8F1B-213A20BF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311910"/>
            <a:ext cx="4521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C7D0E9CB-2004-49C6-A4D6-E1009C53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102" y="146279"/>
            <a:ext cx="7893698" cy="576262"/>
          </a:xfrm>
        </p:spPr>
        <p:txBody>
          <a:bodyPr/>
          <a:lstStyle/>
          <a:p>
            <a:r>
              <a:rPr lang="en-US" altLang="en-US" dirty="0"/>
              <a:t>Indexed Allocation Method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DB8330-F894-4E51-93AF-DA9581F52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7864" y="1040448"/>
            <a:ext cx="7640983" cy="453072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Each file has its own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0000"/>
                </a:solidFill>
              </a:rPr>
              <a:t>(s) of pointers to its data blocks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Logical view</a:t>
            </a:r>
          </a:p>
          <a:p>
            <a:endParaRPr lang="en-US" altLang="en-US" dirty="0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08996236-7165-4194-8532-3E971EE9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18" y="1898333"/>
            <a:ext cx="2286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407" y="1248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Indexed Allocation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F294D38-7D42-45D3-9B30-7457D4CE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57" y="1219199"/>
            <a:ext cx="4790677" cy="41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48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FFF0ED-3A15-421D-A97F-C9B82855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732" y="16660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Small Files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76CC541-0E73-4AA5-AF41-15C22935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982285"/>
            <a:ext cx="7029450" cy="3288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Need index table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Random access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Dynamic access without external fragmentation, but have overhead of index block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maximum size of 256K bytes and block size of 512 bytes.  We need only 1 block for index table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Calculation:</a:t>
            </a:r>
          </a:p>
          <a:p>
            <a:pPr lvl="1">
              <a:lnSpc>
                <a:spcPct val="90000"/>
              </a:lnSpc>
            </a:pPr>
            <a:r>
              <a:rPr kumimoji="0" lang="en-US" altLang="en-US" dirty="0"/>
              <a:t>Q = displacement into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dirty="0"/>
              <a:t>R = displacement into block</a:t>
            </a:r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6084" name="Rectangle 9">
            <a:extLst>
              <a:ext uri="{FF2B5EF4-FFF2-40B4-BE49-F238E27FC236}">
                <a16:creationId xmlns:a16="http://schemas.microsoft.com/office/drawing/2014/main" id="{21F81AF2-8D9F-4085-81F2-5D5CA23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5322677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25438" indent="-325438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Tx/>
              <a:buNone/>
            </a:pPr>
            <a:endParaRPr kumimoji="0" lang="en-US" alt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91B6133-0CE2-4CAB-BD0C-DF9887978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686" y="3482844"/>
            <a:ext cx="1265237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LA/512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ED77BC9D-906B-44CC-879C-905DB889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23" y="2967444"/>
            <a:ext cx="804863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Q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2CDC4B6-B116-441F-A90B-EB63E38A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673" y="4112777"/>
            <a:ext cx="635000" cy="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dirty="0"/>
              <a:t>R</a:t>
            </a: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B2B782C1-0F3D-4F8F-9D2F-50987E117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125" y="3316649"/>
            <a:ext cx="309298" cy="195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0EA63DA7-9F65-4258-8D33-08DAE7B2B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1373" y="3899817"/>
            <a:ext cx="273050" cy="2433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393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Large Files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979057"/>
            <a:ext cx="6305212" cy="43578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unbounded length (block size of 512 words)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Linked scheme – Link blocks of index table (no limit on size)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Multi-level indexing</a:t>
            </a:r>
          </a:p>
        </p:txBody>
      </p: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840554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Linked Scheme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962189"/>
            <a:ext cx="7029450" cy="4579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Link blocks of index table (no limit on size)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Outer-level mapping scheme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= block of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is used as follows</a:t>
            </a:r>
          </a:p>
          <a:p>
            <a:pPr lvl="1"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 marL="0" indent="0">
              <a:lnSpc>
                <a:spcPct val="90000"/>
              </a:lnSpc>
              <a:buNone/>
            </a:pPr>
            <a:endParaRPr kumimoji="0" lang="en-US" altLang="en-US" dirty="0"/>
          </a:p>
          <a:p>
            <a:pPr lvl="1">
              <a:lnSpc>
                <a:spcPct val="90000"/>
              </a:lnSpc>
            </a:pPr>
            <a:r>
              <a:rPr kumimoji="0" lang="en-US" altLang="en-US" dirty="0"/>
              <a:t>Inner-level  mapping scheme</a:t>
            </a:r>
          </a:p>
          <a:p>
            <a:pPr lvl="2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= displacement into block of index table</a:t>
            </a:r>
          </a:p>
          <a:p>
            <a:pPr lvl="2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displacement into block of file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2337674" y="1327396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600757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1803533" y="3205432"/>
            <a:ext cx="1641475" cy="1051444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R</a:t>
              </a:r>
              <a:r>
                <a:rPr kumimoji="0" lang="en-US" altLang="en-US" sz="1600" baseline="-25000" dirty="0"/>
                <a:t>1</a:t>
              </a:r>
              <a:r>
                <a:rPr kumimoji="0" lang="en-US" altLang="en-US" sz="1600" dirty="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3127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48C1C8-F563-4A08-B133-83EA62C9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7" y="952140"/>
            <a:ext cx="7430858" cy="4457306"/>
          </a:xfrm>
        </p:spPr>
        <p:txBody>
          <a:bodyPr/>
          <a:lstStyle/>
          <a:p>
            <a:r>
              <a:rPr lang="en-US" altLang="en-US" dirty="0"/>
              <a:t>Two-level index (4K blocks could store 1,024 four-byte pointers in outer index -&gt; 1,048,567 data blocks and file size of up to 4GB)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Mapping scheme for outer-index:</a:t>
            </a:r>
          </a:p>
          <a:p>
            <a:pPr lvl="1"/>
            <a:r>
              <a:rPr kumimoji="0" lang="en-US" altLang="en-US" i="1" dirty="0"/>
              <a:t>Q</a:t>
            </a:r>
            <a:r>
              <a:rPr kumimoji="0" lang="en-US" altLang="en-US" baseline="-25000" dirty="0"/>
              <a:t>1</a:t>
            </a:r>
            <a:r>
              <a:rPr kumimoji="0" lang="en-US" altLang="en-US" dirty="0"/>
              <a:t> = displacement into outer-index</a:t>
            </a:r>
          </a:p>
          <a:p>
            <a:pPr lvl="1"/>
            <a:r>
              <a:rPr kumimoji="0" lang="en-US" altLang="en-US" i="1" dirty="0"/>
              <a:t>R</a:t>
            </a:r>
            <a:r>
              <a:rPr kumimoji="0" lang="en-US" altLang="en-US" baseline="-25000" dirty="0"/>
              <a:t>1</a:t>
            </a:r>
            <a:r>
              <a:rPr kumimoji="0" lang="en-US" altLang="en-US" dirty="0"/>
              <a:t> is used as follows:</a:t>
            </a:r>
          </a:p>
          <a:p>
            <a:pPr lvl="1"/>
            <a:endParaRPr kumimoji="0"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kumimoji="0" lang="en-US" altLang="en-US" dirty="0"/>
              <a:t>Mapping scheme for index level:</a:t>
            </a:r>
          </a:p>
          <a:p>
            <a:pPr lvl="2"/>
            <a:r>
              <a:rPr kumimoji="0" lang="en-US" altLang="en-US" i="1" dirty="0"/>
              <a:t>Q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= displacement into block of index table</a:t>
            </a:r>
          </a:p>
          <a:p>
            <a:pPr lvl="2"/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displacement into block of file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CBFF92A-7FA8-42C9-96AA-01511E8BAAB4}"/>
              </a:ext>
            </a:extLst>
          </p:cNvPr>
          <p:cNvGrpSpPr>
            <a:grpSpLocks/>
          </p:cNvGrpSpPr>
          <p:nvPr/>
        </p:nvGrpSpPr>
        <p:grpSpPr bwMode="auto">
          <a:xfrm>
            <a:off x="2620826" y="1720015"/>
            <a:ext cx="2376487" cy="852488"/>
            <a:chOff x="3294063" y="2101850"/>
            <a:chExt cx="2376487" cy="852488"/>
          </a:xfrm>
        </p:grpSpPr>
        <p:sp>
          <p:nvSpPr>
            <p:cNvPr id="50188" name="Text Box 4">
              <a:extLst>
                <a:ext uri="{FF2B5EF4-FFF2-40B4-BE49-F238E27FC236}">
                  <a16:creationId xmlns:a16="http://schemas.microsoft.com/office/drawing/2014/main" id="{A59CB170-EB91-48DF-B411-11C72F0B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512)</a:t>
              </a:r>
            </a:p>
          </p:txBody>
        </p:sp>
        <p:sp>
          <p:nvSpPr>
            <p:cNvPr id="50189" name="Text Box 5">
              <a:extLst>
                <a:ext uri="{FF2B5EF4-FFF2-40B4-BE49-F238E27FC236}">
                  <a16:creationId xmlns:a16="http://schemas.microsoft.com/office/drawing/2014/main" id="{A03A803D-5933-45A7-8861-6608D3EF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0" name="Text Box 6">
              <a:extLst>
                <a:ext uri="{FF2B5EF4-FFF2-40B4-BE49-F238E27FC236}">
                  <a16:creationId xmlns:a16="http://schemas.microsoft.com/office/drawing/2014/main" id="{7AEA54E5-D670-45FD-BFF7-09303A2D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1" name="Line 7">
              <a:extLst>
                <a:ext uri="{FF2B5EF4-FFF2-40B4-BE49-F238E27FC236}">
                  <a16:creationId xmlns:a16="http://schemas.microsoft.com/office/drawing/2014/main" id="{50EC1AC5-808D-465E-8515-87F930D4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FF3BF4D7-9993-4D6E-9D98-1187DE585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0" name="Rectangle 9">
            <a:extLst>
              <a:ext uri="{FF2B5EF4-FFF2-40B4-BE49-F238E27FC236}">
                <a16:creationId xmlns:a16="http://schemas.microsoft.com/office/drawing/2014/main" id="{E3FF3C03-0D59-45CE-894F-1FD5CF87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710494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0EF3481D-A173-460D-8088-A5D67C20C927}"/>
              </a:ext>
            </a:extLst>
          </p:cNvPr>
          <p:cNvGrpSpPr>
            <a:grpSpLocks/>
          </p:cNvGrpSpPr>
          <p:nvPr/>
        </p:nvGrpSpPr>
        <p:grpSpPr bwMode="auto">
          <a:xfrm>
            <a:off x="2486711" y="3734555"/>
            <a:ext cx="1641475" cy="852487"/>
            <a:chOff x="3662363" y="4116388"/>
            <a:chExt cx="1641475" cy="852487"/>
          </a:xfrm>
        </p:grpSpPr>
        <p:sp>
          <p:nvSpPr>
            <p:cNvPr id="50183" name="Text Box 10">
              <a:extLst>
                <a:ext uri="{FF2B5EF4-FFF2-40B4-BE49-F238E27FC236}">
                  <a16:creationId xmlns:a16="http://schemas.microsoft.com/office/drawing/2014/main" id="{F00DBD08-0308-47FB-89B7-BD84B0C46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R</a:t>
              </a:r>
              <a:r>
                <a:rPr kumimoji="0" lang="en-US" altLang="en-US" sz="1600" baseline="-25000" dirty="0"/>
                <a:t>1</a:t>
              </a:r>
              <a:r>
                <a:rPr kumimoji="0" lang="en-US" altLang="en-US" sz="1600" dirty="0"/>
                <a:t> / 512</a:t>
              </a:r>
            </a:p>
          </p:txBody>
        </p:sp>
        <p:sp>
          <p:nvSpPr>
            <p:cNvPr id="50184" name="Text Box 11">
              <a:extLst>
                <a:ext uri="{FF2B5EF4-FFF2-40B4-BE49-F238E27FC236}">
                  <a16:creationId xmlns:a16="http://schemas.microsoft.com/office/drawing/2014/main" id="{AEBF2BBF-930A-4F48-B2CC-4B7D3E40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5" name="Text Box 12">
              <a:extLst>
                <a:ext uri="{FF2B5EF4-FFF2-40B4-BE49-F238E27FC236}">
                  <a16:creationId xmlns:a16="http://schemas.microsoft.com/office/drawing/2014/main" id="{42243007-74B6-4A69-9251-447C89FD3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6" name="Line 13">
              <a:extLst>
                <a:ext uri="{FF2B5EF4-FFF2-40B4-BE49-F238E27FC236}">
                  <a16:creationId xmlns:a16="http://schemas.microsoft.com/office/drawing/2014/main" id="{9A6FBF48-7291-40B7-9F25-D60A793F6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87" name="Line 14">
              <a:extLst>
                <a:ext uri="{FF2B5EF4-FFF2-40B4-BE49-F238E27FC236}">
                  <a16:creationId xmlns:a16="http://schemas.microsoft.com/office/drawing/2014/main" id="{623102E3-8675-4750-BA77-31AB745B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A2308E0E-D63A-49C0-A007-F40D6C0B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788667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A9B5ED8-850D-4F58-AA1E-BBB797E4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2" y="161363"/>
            <a:ext cx="8229600" cy="583126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Indexed Allocation – Two-level Scheme</a:t>
            </a:r>
          </a:p>
        </p:txBody>
      </p:sp>
    </p:spTree>
    <p:extLst>
      <p:ext uri="{BB962C8B-B14F-4D97-AF65-F5344CB8AC3E}">
        <p14:creationId xmlns:p14="http://schemas.microsoft.com/office/powerpoint/2010/main" val="369270242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A7C4234-93E7-4DDE-9713-1C50BCBF7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522" y="132909"/>
            <a:ext cx="76581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Indexed Allocation – Two-Level Scheme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C30A5513-AB71-41F0-AEA1-3328AE93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68" y="1145518"/>
            <a:ext cx="6254864" cy="392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A1D75EC5-CCA9-476B-B4DD-E093FF90E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570" y="1462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269339B-7F5B-4404-8408-56CE50459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4" y="960109"/>
            <a:ext cx="7327900" cy="4530725"/>
          </a:xfrm>
        </p:spPr>
        <p:txBody>
          <a:bodyPr/>
          <a:lstStyle/>
          <a:p>
            <a:r>
              <a:rPr lang="en-US" altLang="en-US" dirty="0"/>
              <a:t>Describe the details of implementing local file systems and directory structures</a:t>
            </a:r>
          </a:p>
          <a:p>
            <a:r>
              <a:rPr lang="en-US" altLang="en-US" dirty="0"/>
              <a:t>Discuss block allocation and free-block algorithms and trade-offs</a:t>
            </a:r>
          </a:p>
          <a:p>
            <a:r>
              <a:rPr lang="en-US" altLang="en-US" dirty="0"/>
              <a:t>Explore file system efficiency and performance issues</a:t>
            </a:r>
          </a:p>
          <a:p>
            <a:r>
              <a:rPr lang="en-US" altLang="en-US" dirty="0"/>
              <a:t>Look at recovery from file system failures</a:t>
            </a:r>
          </a:p>
          <a:p>
            <a:r>
              <a:rPr lang="en-US" altLang="en-US" dirty="0"/>
              <a:t>Describe the WAFL file system as a concrete example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2928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Combined Scheme : UNIX UFS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979057"/>
            <a:ext cx="7284065" cy="48343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altLang="en-US" sz="1600" dirty="0">
                <a:latin typeface="Verdana" panose="020B0604030504040204" pitchFamily="34" charset="0"/>
              </a:rPr>
              <a:t>4K bytes per block, 32-bit addresses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kumimoji="0" lang="en-US" altLang="en-US" sz="1600" dirty="0">
                <a:latin typeface="Verdana" panose="020B0604030504040204" pitchFamily="34" charset="0"/>
              </a:rPr>
              <a:t>More index blocks than can be addressed with 32-bit file pointer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0AB1B5-BBEE-4CBF-8A64-625C6B46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98" y="1517300"/>
            <a:ext cx="3956068" cy="37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5332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0FA68E-B833-41C0-B106-79543D739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7352"/>
            <a:ext cx="8229600" cy="576262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C896B287-3FBB-473F-ACED-B39602FBE4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947323"/>
            <a:ext cx="7480230" cy="4619464"/>
          </a:xfrm>
        </p:spPr>
        <p:txBody>
          <a:bodyPr/>
          <a:lstStyle/>
          <a:p>
            <a:r>
              <a:rPr lang="en-US" altLang="en-US" dirty="0"/>
              <a:t>Best method depends on file access type</a:t>
            </a:r>
          </a:p>
          <a:p>
            <a:pPr lvl="1"/>
            <a:r>
              <a:rPr lang="en-US" altLang="en-US" dirty="0"/>
              <a:t>Contiguous great for sequential and random</a:t>
            </a:r>
          </a:p>
          <a:p>
            <a:r>
              <a:rPr lang="en-US" altLang="en-US" dirty="0"/>
              <a:t>Linked good for sequential, not random</a:t>
            </a:r>
          </a:p>
          <a:p>
            <a:r>
              <a:rPr lang="en-US" altLang="en-US" dirty="0"/>
              <a:t>Declare access type at creation</a:t>
            </a:r>
          </a:p>
          <a:p>
            <a:pPr lvl="1"/>
            <a:r>
              <a:rPr lang="en-US" altLang="en-US" dirty="0"/>
              <a:t> Select either contiguous or linked</a:t>
            </a:r>
          </a:p>
          <a:p>
            <a:r>
              <a:rPr lang="en-US" altLang="en-US" dirty="0"/>
              <a:t>Indexed more complex</a:t>
            </a:r>
          </a:p>
          <a:p>
            <a:pPr lvl="1"/>
            <a:r>
              <a:rPr lang="en-US" altLang="en-US" dirty="0"/>
              <a:t>Single block access could require 2 index block reads then data block read</a:t>
            </a:r>
          </a:p>
          <a:p>
            <a:pPr lvl="1"/>
            <a:r>
              <a:rPr lang="en-US" altLang="en-US" dirty="0"/>
              <a:t>Clustering can help improve throughput, reduce CPU overhead</a:t>
            </a:r>
          </a:p>
          <a:p>
            <a:r>
              <a:rPr lang="en-US" altLang="en-US" dirty="0"/>
              <a:t>For NVM, no disk head so different algorithms and optimizations needed</a:t>
            </a:r>
          </a:p>
          <a:p>
            <a:pPr lvl="1"/>
            <a:r>
              <a:rPr lang="en-US" altLang="en-US" dirty="0"/>
              <a:t>Using old algorithm uses many CPU cycles trying to avoid non-existent head movement</a:t>
            </a:r>
          </a:p>
          <a:p>
            <a:pPr lvl="1"/>
            <a:r>
              <a:rPr lang="en-US" altLang="en-US" dirty="0"/>
              <a:t>Goal is to reduce CPU cycles and overall path needed for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48684791-F3E3-4F11-BC3E-406CF1949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r>
              <a:rPr lang="en-US" altLang="en-US"/>
              <a:t>Performance (Cont.)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04AF507D-D1D9-45FD-987C-8CDE64008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6193" y="1067118"/>
            <a:ext cx="7652656" cy="4530725"/>
          </a:xfrm>
        </p:spPr>
        <p:txBody>
          <a:bodyPr/>
          <a:lstStyle/>
          <a:p>
            <a:r>
              <a:rPr lang="en-US" altLang="en-US" dirty="0"/>
              <a:t>Adding instructions to the execution path to save one disk I/O is reasonable</a:t>
            </a:r>
          </a:p>
          <a:p>
            <a:pPr lvl="1"/>
            <a:r>
              <a:rPr lang="en-US" altLang="en-US" dirty="0"/>
              <a:t>Intel Core i7 Extreme Edition 990x (2011) at 3.46Ghz = 159,000 MIPS</a:t>
            </a:r>
          </a:p>
          <a:p>
            <a:pPr lvl="2"/>
            <a:r>
              <a:rPr lang="en-US" altLang="en-US" dirty="0"/>
              <a:t>http://en.wikipedia.org/wiki/Instructions_per_second</a:t>
            </a:r>
          </a:p>
          <a:p>
            <a:pPr lvl="1"/>
            <a:r>
              <a:rPr lang="en-US" altLang="en-US" dirty="0"/>
              <a:t>Typical disk drive at 250 I/</a:t>
            </a:r>
            <a:r>
              <a:rPr lang="en-US" altLang="en-US" dirty="0" err="1"/>
              <a:t>Os</a:t>
            </a:r>
            <a:r>
              <a:rPr lang="en-US" altLang="en-US" dirty="0"/>
              <a:t> per second</a:t>
            </a:r>
          </a:p>
          <a:p>
            <a:pPr lvl="2"/>
            <a:r>
              <a:rPr lang="en-US" altLang="en-US" dirty="0"/>
              <a:t>159,000 MIPS / 250 = 630 million instructions during one disk I/O </a:t>
            </a:r>
          </a:p>
          <a:p>
            <a:pPr lvl="1"/>
            <a:r>
              <a:rPr lang="en-US" altLang="en-US" dirty="0"/>
              <a:t>Fast SSD drives provide 60,000 IOPS</a:t>
            </a:r>
          </a:p>
          <a:p>
            <a:pPr lvl="2"/>
            <a:r>
              <a:rPr lang="en-US" altLang="en-US" dirty="0"/>
              <a:t>159,000 MIPS / 60,000 = 2.65 millions instructions during one disk I/O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144608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958487"/>
            <a:ext cx="7653039" cy="50165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blocks/clusters</a:t>
            </a:r>
          </a:p>
          <a:p>
            <a:pPr lvl="1"/>
            <a:r>
              <a:rPr lang="en-US" altLang="en-US" dirty="0"/>
              <a:t>(Using term </a:t>
            </a:r>
            <a:r>
              <a:rPr lang="ja-JP" altLang="en-US" dirty="0"/>
              <a:t>“</a:t>
            </a:r>
            <a:r>
              <a:rPr lang="en-US" altLang="ja-JP" dirty="0"/>
              <a:t>block</a:t>
            </a:r>
            <a:r>
              <a:rPr lang="ja-JP" altLang="en-US" dirty="0"/>
              <a:t>”</a:t>
            </a:r>
            <a:r>
              <a:rPr lang="en-US" altLang="ja-JP" dirty="0"/>
              <a:t> for simplicity)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692962" y="2230739"/>
            <a:ext cx="2358788" cy="1402365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ym typeface="MT Extra" panose="05050102010205020202" pitchFamily="18" charset="2"/>
                </a:rPr>
                <a:t></a:t>
              </a:r>
              <a:endParaRPr kumimoji="0" lang="en-US" altLang="en-US" sz="5400" dirty="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2" name="Rectangle 19">
            <a:extLst>
              <a:ext uri="{FF2B5EF4-FFF2-40B4-BE49-F238E27FC236}">
                <a16:creationId xmlns:a16="http://schemas.microsoft.com/office/drawing/2014/main" id="{745ACD6F-2C21-4547-90C7-F316F1967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604" y="4539510"/>
            <a:ext cx="7029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Block number calculation</a:t>
            </a:r>
          </a:p>
        </p:txBody>
      </p:sp>
      <p:sp>
        <p:nvSpPr>
          <p:cNvPr id="58373" name="Text Box 20">
            <a:extLst>
              <a:ext uri="{FF2B5EF4-FFF2-40B4-BE49-F238E27FC236}">
                <a16:creationId xmlns:a16="http://schemas.microsoft.com/office/drawing/2014/main" id="{9C07AA0E-37F8-4973-89FF-929FE960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956175"/>
            <a:ext cx="307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bits per word) *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(number of 0-value words)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/>
              <a:t>offset of first 1 bit</a:t>
            </a:r>
          </a:p>
        </p:txBody>
      </p: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r>
              <a:rPr lang="en-US" altLang="en-US" dirty="0"/>
              <a:t>CPUs have instructions to return offset within word of first </a:t>
            </a:r>
            <a:r>
              <a:rPr lang="ja-JP" altLang="en-US" dirty="0"/>
              <a:t>“</a:t>
            </a:r>
            <a:r>
              <a:rPr lang="en-US" altLang="ja-JP" dirty="0"/>
              <a:t>1</a:t>
            </a:r>
            <a:r>
              <a:rPr lang="ja-JP" altLang="en-US" dirty="0"/>
              <a:t>”</a:t>
            </a:r>
            <a:r>
              <a:rPr lang="en-US" altLang="ja-JP" dirty="0"/>
              <a:t> bit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23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8A91CD5-FE83-4A4C-A1F9-18F81B308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243" y="144608"/>
            <a:ext cx="7527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Free-Space Management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78A2FABB-4281-4B28-ACD1-C9796D03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129" y="958487"/>
            <a:ext cx="7276229" cy="4728880"/>
          </a:xfrm>
        </p:spPr>
        <p:txBody>
          <a:bodyPr/>
          <a:lstStyle/>
          <a:p>
            <a:r>
              <a:rPr lang="en-US" altLang="en-US" dirty="0"/>
              <a:t>File system maintains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track available blocks</a:t>
            </a:r>
            <a:endParaRPr lang="en-US" altLang="ja-JP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map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 (</a:t>
            </a:r>
            <a:r>
              <a:rPr lang="en-US" altLang="en-US" b="1" i="1" dirty="0"/>
              <a:t>n</a:t>
            </a:r>
            <a:r>
              <a:rPr lang="en-US" altLang="en-US" dirty="0"/>
              <a:t> blocks)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Bit map requires extra space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Example: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block size = 4KB =  2</a:t>
            </a:r>
            <a:r>
              <a:rPr lang="en-US" altLang="en-US" baseline="30000" dirty="0"/>
              <a:t>12</a:t>
            </a:r>
            <a:r>
              <a:rPr lang="en-US" altLang="en-US" dirty="0"/>
              <a:t> bytes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disk size = 2</a:t>
            </a:r>
            <a:r>
              <a:rPr lang="en-US" altLang="en-US" baseline="30000" dirty="0"/>
              <a:t>40</a:t>
            </a:r>
            <a:r>
              <a:rPr lang="en-US" altLang="en-US" dirty="0"/>
              <a:t> bytes (1 terabyte)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</a:t>
            </a:r>
            <a:r>
              <a:rPr lang="en-US" altLang="en-US" b="1" i="1" dirty="0"/>
              <a:t>n</a:t>
            </a:r>
            <a:r>
              <a:rPr lang="en-US" altLang="en-US" dirty="0"/>
              <a:t> = 2</a:t>
            </a:r>
            <a:r>
              <a:rPr lang="en-US" altLang="en-US" baseline="30000" dirty="0"/>
              <a:t>40</a:t>
            </a:r>
            <a:r>
              <a:rPr lang="en-US" altLang="en-US" dirty="0"/>
              <a:t>/2</a:t>
            </a:r>
            <a:r>
              <a:rPr lang="en-US" altLang="en-US" baseline="30000" dirty="0"/>
              <a:t>12</a:t>
            </a:r>
            <a:r>
              <a:rPr lang="en-US" altLang="en-US" dirty="0"/>
              <a:t> = 2</a:t>
            </a:r>
            <a:r>
              <a:rPr lang="en-US" altLang="en-US" baseline="30000" dirty="0"/>
              <a:t>28</a:t>
            </a:r>
            <a:r>
              <a:rPr lang="en-US" altLang="en-US" dirty="0"/>
              <a:t> bits (or 32MB)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r>
              <a:rPr lang="en-US" altLang="en-US" dirty="0"/>
              <a:t>		if clusters of 4 blocks -&gt; 8MB of memory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1311275" algn="l"/>
              </a:tabLst>
            </a:pPr>
            <a:endParaRPr lang="en-US" altLang="en-US" sz="9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Easy to get contiguous files</a:t>
            </a:r>
          </a:p>
          <a:p>
            <a:endParaRPr lang="en-US" altLang="en-US" dirty="0"/>
          </a:p>
        </p:txBody>
      </p:sp>
      <p:grpSp>
        <p:nvGrpSpPr>
          <p:cNvPr id="58371" name="Group 1">
            <a:extLst>
              <a:ext uri="{FF2B5EF4-FFF2-40B4-BE49-F238E27FC236}">
                <a16:creationId xmlns:a16="http://schemas.microsoft.com/office/drawing/2014/main" id="{7BC7A96A-A4BD-4E26-B8CD-B48268F5DE36}"/>
              </a:ext>
            </a:extLst>
          </p:cNvPr>
          <p:cNvGrpSpPr>
            <a:grpSpLocks/>
          </p:cNvGrpSpPr>
          <p:nvPr/>
        </p:nvGrpSpPr>
        <p:grpSpPr bwMode="auto">
          <a:xfrm>
            <a:off x="2873831" y="1858946"/>
            <a:ext cx="2039816" cy="1034981"/>
            <a:chOff x="2784475" y="2216150"/>
            <a:chExt cx="3878263" cy="1944688"/>
          </a:xfrm>
        </p:grpSpPr>
        <p:sp>
          <p:nvSpPr>
            <p:cNvPr id="58375" name="Rectangle 4">
              <a:extLst>
                <a:ext uri="{FF2B5EF4-FFF2-40B4-BE49-F238E27FC236}">
                  <a16:creationId xmlns:a16="http://schemas.microsoft.com/office/drawing/2014/main" id="{AB54A8BB-9D7F-44CC-BFF8-70F4234A2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83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EAEF655E-33E9-4B70-B49C-A4A8CBEA5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4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7" name="Rectangle 6">
              <a:extLst>
                <a:ext uri="{FF2B5EF4-FFF2-40B4-BE49-F238E27FC236}">
                  <a16:creationId xmlns:a16="http://schemas.microsoft.com/office/drawing/2014/main" id="{C0A6BE61-E844-430E-976F-0089E85B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063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8" name="Rectangle 7">
              <a:extLst>
                <a:ext uri="{FF2B5EF4-FFF2-40B4-BE49-F238E27FC236}">
                  <a16:creationId xmlns:a16="http://schemas.microsoft.com/office/drawing/2014/main" id="{FB0D5A0C-899B-49E9-B986-F319B1390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75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79" name="Rectangle 8">
              <a:extLst>
                <a:ext uri="{FF2B5EF4-FFF2-40B4-BE49-F238E27FC236}">
                  <a16:creationId xmlns:a16="http://schemas.microsoft.com/office/drawing/2014/main" id="{7BE858CC-2082-47B5-B5A0-81C087F9A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288" y="2627313"/>
              <a:ext cx="360362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0" name="Rectangle 9">
              <a:extLst>
                <a:ext uri="{FF2B5EF4-FFF2-40B4-BE49-F238E27FC236}">
                  <a16:creationId xmlns:a16="http://schemas.microsoft.com/office/drawing/2014/main" id="{04B6F0F4-8794-4DC3-82C0-1B450CEF2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1" name="Rectangle 10">
              <a:extLst>
                <a:ext uri="{FF2B5EF4-FFF2-40B4-BE49-F238E27FC236}">
                  <a16:creationId xmlns:a16="http://schemas.microsoft.com/office/drawing/2014/main" id="{685CDFC0-E903-4D6C-BFA7-C133751C8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50" y="2627313"/>
              <a:ext cx="1219200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sz="2000"/>
                <a:t>…</a:t>
              </a:r>
              <a:endParaRPr kumimoji="0" lang="en-US" altLang="en-US"/>
            </a:p>
          </p:txBody>
        </p:sp>
        <p:sp>
          <p:nvSpPr>
            <p:cNvPr id="58382" name="Rectangle 11">
              <a:extLst>
                <a:ext uri="{FF2B5EF4-FFF2-40B4-BE49-F238E27FC236}">
                  <a16:creationId xmlns:a16="http://schemas.microsoft.com/office/drawing/2014/main" id="{AF21A2ED-8D6B-48C1-B1C8-71C3895D6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627313"/>
              <a:ext cx="360363" cy="361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5" tIns="45718" rIns="91435" bIns="45718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58383" name="Text Box 12">
              <a:extLst>
                <a:ext uri="{FF2B5EF4-FFF2-40B4-BE49-F238E27FC236}">
                  <a16:creationId xmlns:a16="http://schemas.microsoft.com/office/drawing/2014/main" id="{DF4E7314-1B2A-41B3-A9A8-3E758D46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0</a:t>
              </a:r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B8BC4A03-7296-496D-8FA7-15DF9474B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8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1</a:t>
              </a:r>
            </a:p>
          </p:txBody>
        </p:sp>
        <p:sp>
          <p:nvSpPr>
            <p:cNvPr id="58385" name="Text Box 14">
              <a:extLst>
                <a:ext uri="{FF2B5EF4-FFF2-40B4-BE49-F238E27FC236}">
                  <a16:creationId xmlns:a16="http://schemas.microsoft.com/office/drawing/2014/main" id="{81AAB3E4-73EA-4D39-ACC8-D197152F6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2063" y="2216150"/>
              <a:ext cx="3127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2</a:t>
              </a:r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BD4DA68C-97F8-46D1-A62A-5BE1909C8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2513" y="2216150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b="1" i="1"/>
                <a:t>n</a:t>
              </a:r>
              <a:r>
                <a:rPr kumimoji="0" lang="en-US" altLang="en-US"/>
                <a:t>-1</a:t>
              </a:r>
            </a:p>
          </p:txBody>
        </p:sp>
        <p:sp>
          <p:nvSpPr>
            <p:cNvPr id="58387" name="Text Box 16">
              <a:extLst>
                <a:ext uri="{FF2B5EF4-FFF2-40B4-BE49-F238E27FC236}">
                  <a16:creationId xmlns:a16="http://schemas.microsoft.com/office/drawing/2014/main" id="{B98C3328-381D-42C1-819D-C8CE8A856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475" y="3479800"/>
              <a:ext cx="8191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bit[</a:t>
              </a:r>
              <a:r>
                <a:rPr kumimoji="0" lang="en-US" altLang="en-US" b="1" i="1"/>
                <a:t>i</a:t>
              </a:r>
              <a:r>
                <a:rPr kumimoji="0" lang="en-US" altLang="en-US"/>
                <a:t>] =</a:t>
              </a:r>
            </a:p>
          </p:txBody>
        </p:sp>
        <p:sp>
          <p:nvSpPr>
            <p:cNvPr id="58388" name="Text Box 17">
              <a:extLst>
                <a:ext uri="{FF2B5EF4-FFF2-40B4-BE49-F238E27FC236}">
                  <a16:creationId xmlns:a16="http://schemas.microsoft.com/office/drawing/2014/main" id="{91ED6486-921C-4FE8-BAEA-91E800E03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42456" y="3482182"/>
              <a:ext cx="957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2000" dirty="0">
                  <a:sym typeface="MT Extra" panose="05050102010205020202" pitchFamily="18" charset="2"/>
                </a:rPr>
                <a:t></a:t>
              </a:r>
              <a:endParaRPr kumimoji="0" lang="en-US" altLang="en-US" sz="5400" dirty="0">
                <a:sym typeface="Monotype Sorts" pitchFamily="-84" charset="2"/>
              </a:endParaRPr>
            </a:p>
          </p:txBody>
        </p:sp>
        <p:sp>
          <p:nvSpPr>
            <p:cNvPr id="58389" name="Text Box 18">
              <a:extLst>
                <a:ext uri="{FF2B5EF4-FFF2-40B4-BE49-F238E27FC236}">
                  <a16:creationId xmlns:a16="http://schemas.microsoft.com/office/drawing/2014/main" id="{23F847D8-A861-41B8-9596-669E38669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850" y="3281363"/>
              <a:ext cx="2451100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1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free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dirty="0">
                  <a:sym typeface="Symbol" panose="05050102010706020507" pitchFamily="18" charset="2"/>
                </a:rPr>
                <a:t>0 </a:t>
              </a:r>
              <a:r>
                <a:rPr kumimoji="0" lang="en-US" altLang="en-US" dirty="0"/>
                <a:t> </a:t>
              </a:r>
              <a:r>
                <a:rPr kumimoji="0" lang="en-US" altLang="en-US" dirty="0">
                  <a:sym typeface="Symbol" panose="05050102010706020507" pitchFamily="18" charset="2"/>
                </a:rPr>
                <a:t> block[</a:t>
              </a:r>
              <a:r>
                <a:rPr kumimoji="0" lang="en-US" altLang="en-US" b="1" i="1" dirty="0">
                  <a:sym typeface="Symbol" panose="05050102010706020507" pitchFamily="18" charset="2"/>
                </a:rPr>
                <a:t>i</a:t>
              </a:r>
              <a:r>
                <a:rPr kumimoji="0" lang="en-US" altLang="en-US" dirty="0">
                  <a:sym typeface="Symbol" panose="05050102010706020507" pitchFamily="18" charset="2"/>
                </a:rPr>
                <a:t>] occupied</a:t>
              </a:r>
            </a:p>
          </p:txBody>
        </p:sp>
      </p:grpSp>
      <p:sp>
        <p:nvSpPr>
          <p:cNvPr id="58374" name="Rectangle 19">
            <a:extLst>
              <a:ext uri="{FF2B5EF4-FFF2-40B4-BE49-F238E27FC236}">
                <a16:creationId xmlns:a16="http://schemas.microsoft.com/office/drawing/2014/main" id="{36D2DA80-48A7-47FB-B116-27AD80B31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05" y="5832475"/>
            <a:ext cx="7029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Tx/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21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Free Space List on Disk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821570-ED0E-42A5-A5B9-134562B82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" y="964646"/>
            <a:ext cx="3820520" cy="43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1060450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tabLst>
                <a:tab pos="1874838" algn="l"/>
              </a:tabLst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800" dirty="0"/>
              <a:t> </a:t>
            </a:r>
          </a:p>
          <a:p>
            <a:pPr>
              <a:lnSpc>
                <a:spcPct val="9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en-US" sz="1700" dirty="0"/>
              <a:t>Linked list (free list)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Cannot get contiguous space easily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waste. Linked Free Space List on Disk of space</a:t>
            </a:r>
          </a:p>
          <a:p>
            <a:pPr lvl="1">
              <a:lnSpc>
                <a:spcPct val="9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altLang="en-US" sz="1700" dirty="0"/>
              <a:t>No need to traverse the entire list (if # free blocks recorded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E88953-BDC6-4D36-984E-68F48706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20" y="1175664"/>
            <a:ext cx="3292568" cy="38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88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098C2A5-CF6B-4248-A6D6-DB86C6F2D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5093" y="130631"/>
            <a:ext cx="8229600" cy="56360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14F57A10-9F0A-41E8-ACD6-D27485289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3771" y="992333"/>
            <a:ext cx="6923605" cy="4504116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Grouping 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Modify linked list to store address of next </a:t>
            </a:r>
            <a:r>
              <a:rPr lang="en-US" altLang="en-US" i="1" dirty="0"/>
              <a:t>n-1</a:t>
            </a:r>
            <a:r>
              <a:rPr lang="en-US" altLang="en-US" dirty="0"/>
              <a:t> free blocks in first free block, plus a pointer to next block that contains free-block-pointers (like this one)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endParaRPr lang="en-US" altLang="en-US" sz="800" dirty="0"/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Counting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Because space is frequently contiguously used and freed,  with contiguous-allocation allocation, extents, or clustering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 address of first free block and count of following free blocks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Free space list then has entries containing addresses and counts</a:t>
            </a:r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491881A8-8893-4886-9AD4-DCADC503E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618" y="168213"/>
            <a:ext cx="8229600" cy="576262"/>
          </a:xfrm>
        </p:spPr>
        <p:txBody>
          <a:bodyPr/>
          <a:lstStyle/>
          <a:p>
            <a:r>
              <a:rPr lang="en-US" altLang="en-US" dirty="0"/>
              <a:t>Free-Space Management (Cont.)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5CF6BD70-2FBB-44C6-9417-C6A3B50EC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8416" y="967402"/>
            <a:ext cx="7660433" cy="50403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Space Maps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ZFS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Consider meta-data I/O on very large file systems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Full data structures like bit maps cannot </a:t>
            </a:r>
            <a:r>
              <a:rPr lang="en-US" altLang="ja-JP" dirty="0"/>
              <a:t> fit in memory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ja-JP" dirty="0"/>
              <a:t> thousands of I/</a:t>
            </a:r>
            <a:r>
              <a:rPr lang="en-US" altLang="ja-JP" dirty="0" err="1"/>
              <a:t>Os</a:t>
            </a:r>
            <a:endParaRPr lang="en-US" altLang="ja-JP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Divides device space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metaslab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units and manages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Given volume can contain hundreds of </a:t>
            </a:r>
            <a:r>
              <a:rPr lang="en-US" altLang="en-US" dirty="0" err="1"/>
              <a:t>metaslabs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Each metaslab has associated space map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Uses counting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But records to log file rather than file system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Log of all block activity, in time order, in counting format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Metaslab activity </a:t>
            </a: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/>
              <a:t>load space map into memory in balanced-tree structure, indexed  by offset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Replay log into that structure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Combine contiguous free blocks into single entry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1930D92D-FCEC-464B-B735-40B96651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271" y="167496"/>
            <a:ext cx="8229600" cy="576262"/>
          </a:xfrm>
        </p:spPr>
        <p:txBody>
          <a:bodyPr/>
          <a:lstStyle/>
          <a:p>
            <a:r>
              <a:rPr lang="en-US" altLang="en-US" dirty="0" err="1"/>
              <a:t>TRIMing</a:t>
            </a:r>
            <a:r>
              <a:rPr lang="en-US" altLang="en-US" dirty="0"/>
              <a:t> Unused Blocks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985B2951-1C1E-40EB-8860-CAF54C400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6408" y="1259631"/>
            <a:ext cx="7539133" cy="485143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HDDS overwrite in place so need only free list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Blocks not treated specially when freed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Keeps its data but without any file pointers to it, until overwritten</a:t>
            </a:r>
          </a:p>
          <a:p>
            <a:pPr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Storage devices not allowing overwrite (like NVM) suffer badly with same algorithm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Must be erased before written, erases made in large chunks (blocks, composed of pages) and are slow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TRIM is a newer mechanism for the file system to inform the NVM storage device that a page is free</a:t>
            </a:r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r>
              <a:rPr lang="en-US" altLang="en-US" dirty="0"/>
              <a:t>Can be garbage collected or if block is free, now block can be erased</a:t>
            </a:r>
          </a:p>
          <a:p>
            <a:pPr lvl="1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 lvl="2">
              <a:lnSpc>
                <a:spcPct val="90000"/>
              </a:lnSpc>
              <a:tabLst>
                <a:tab pos="1311275" algn="l"/>
              </a:tabLst>
            </a:pPr>
            <a:endParaRPr lang="en-US" altLang="en-US" dirty="0"/>
          </a:p>
          <a:p>
            <a:pPr>
              <a:tabLst>
                <a:tab pos="131127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AF0D3F9B-A8FD-4758-BEFF-0E212365B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1979" y="13152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CC285059-710F-48C7-9469-5316D15F5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6" y="982283"/>
            <a:ext cx="7423146" cy="4530725"/>
          </a:xfrm>
        </p:spPr>
        <p:txBody>
          <a:bodyPr/>
          <a:lstStyle/>
          <a:p>
            <a:r>
              <a:rPr lang="en-US" altLang="en-US" dirty="0"/>
              <a:t>Efficiency dependent on:</a:t>
            </a:r>
          </a:p>
          <a:p>
            <a:pPr lvl="1"/>
            <a:r>
              <a:rPr lang="en-US" altLang="en-US" dirty="0"/>
              <a:t>Disk allocation and directory algorithms</a:t>
            </a:r>
          </a:p>
          <a:p>
            <a:pPr lvl="1"/>
            <a:r>
              <a:rPr lang="en-US" altLang="en-US" dirty="0"/>
              <a:t>Types of data kept in file</a:t>
            </a:r>
            <a:r>
              <a:rPr lang="ja-JP" altLang="en-US" dirty="0"/>
              <a:t>’</a:t>
            </a:r>
            <a:r>
              <a:rPr lang="en-US" altLang="ja-JP" dirty="0"/>
              <a:t>s directory entry</a:t>
            </a:r>
          </a:p>
          <a:p>
            <a:pPr lvl="1"/>
            <a:r>
              <a:rPr lang="en-US" altLang="en-US" dirty="0"/>
              <a:t>Pre-allocation or as-needed allocation of metadata structures</a:t>
            </a:r>
          </a:p>
          <a:p>
            <a:pPr lvl="1"/>
            <a:r>
              <a:rPr lang="en-US" altLang="en-US" dirty="0"/>
              <a:t>Fixed-size or varying-size data structures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FDC630E2-6A19-41F9-B067-203AE5DB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601" y="113211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Structure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44C2C079-F5DF-42D0-8D47-51C2C8C67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7" y="937390"/>
            <a:ext cx="7312025" cy="4530725"/>
          </a:xfrm>
        </p:spPr>
        <p:txBody>
          <a:bodyPr/>
          <a:lstStyle/>
          <a:p>
            <a:r>
              <a:rPr lang="en-US" altLang="en-US" dirty="0"/>
              <a:t>File structure</a:t>
            </a:r>
          </a:p>
          <a:p>
            <a:pPr lvl="1"/>
            <a:r>
              <a:rPr lang="en-US" altLang="en-US" dirty="0"/>
              <a:t>Logical storage unit</a:t>
            </a:r>
          </a:p>
          <a:p>
            <a:pPr lvl="1"/>
            <a:r>
              <a:rPr lang="en-US" altLang="en-US" dirty="0"/>
              <a:t>Collection of related information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resides on secondary storage (disks)</a:t>
            </a:r>
          </a:p>
          <a:p>
            <a:pPr lvl="1"/>
            <a:r>
              <a:rPr lang="en-US" altLang="en-US" dirty="0"/>
              <a:t>Provided user interface to storage, mapping logical to physical</a:t>
            </a:r>
          </a:p>
          <a:p>
            <a:pPr lvl="1"/>
            <a:r>
              <a:rPr lang="en-US" altLang="en-US" dirty="0"/>
              <a:t>Provides efficient and convenient access to disk by allowing data to be stored, located retrieved easily</a:t>
            </a:r>
          </a:p>
          <a:p>
            <a:r>
              <a:rPr lang="en-US" altLang="en-US" dirty="0"/>
              <a:t>Disk provides in-place rewrite and random access</a:t>
            </a:r>
          </a:p>
          <a:p>
            <a:pPr lvl="1"/>
            <a:r>
              <a:rPr lang="en-US" altLang="en-US" dirty="0"/>
              <a:t>I/O transfers performed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blocks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sectors</a:t>
            </a:r>
            <a:r>
              <a:rPr lang="en-US" altLang="en-US" dirty="0"/>
              <a:t> (usually 512 bytes)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FCB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storage structure consisting of information about a file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controls the physical device </a:t>
            </a:r>
          </a:p>
          <a:p>
            <a:r>
              <a:rPr lang="en-US" altLang="en-US" dirty="0"/>
              <a:t>File system organized into layers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D9DC72B4-8029-4D9A-BABE-D9D2DFFF2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8530" y="16749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Efficiency and Performance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FA461262-E839-45F0-ADC0-28FEADE74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44" y="1004690"/>
            <a:ext cx="7359650" cy="4530725"/>
          </a:xfrm>
        </p:spPr>
        <p:txBody>
          <a:bodyPr/>
          <a:lstStyle/>
          <a:p>
            <a:r>
              <a:rPr lang="en-US" altLang="en-US" dirty="0"/>
              <a:t>Performance</a:t>
            </a:r>
          </a:p>
          <a:p>
            <a:pPr lvl="1"/>
            <a:r>
              <a:rPr lang="en-US" altLang="en-US" dirty="0"/>
              <a:t>Keeping data and metadata close together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separate section of main memory for frequently used blocks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writes sometimes requested by apps or needed by OS</a:t>
            </a:r>
          </a:p>
          <a:p>
            <a:pPr lvl="2"/>
            <a:r>
              <a:rPr lang="en-US" altLang="en-US" dirty="0"/>
              <a:t>No buffering / caching – writes must hit disk before acknowledgement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writes more common, buffer-able, faster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Free-behind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read-ahead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techniques to optimize sequential access</a:t>
            </a:r>
          </a:p>
          <a:p>
            <a:pPr lvl="1"/>
            <a:r>
              <a:rPr lang="en-US" altLang="en-US" dirty="0"/>
              <a:t>Reads frequently slower than writes</a:t>
            </a:r>
          </a:p>
          <a:p>
            <a:pPr lvl="1"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9D8B2D78-59F6-406F-86DA-53E3E7915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73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Cache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9D2DD600-3B35-4D5E-8FF2-5AC7BE9A6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488" y="1002381"/>
            <a:ext cx="6652012" cy="4405312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caches pages rather than disk blocks using virtual memory techniques and addresses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Memory-mapped I/O uses a page cache</a:t>
            </a:r>
          </a:p>
          <a:p>
            <a:r>
              <a:rPr lang="en-US" altLang="en-US" dirty="0"/>
              <a:t>Routine I/O through the file system uses the buffer (disk) cache</a:t>
            </a:r>
          </a:p>
          <a:p>
            <a:r>
              <a:rPr lang="en-US" altLang="en-US" dirty="0"/>
              <a:t>This leads to the following figure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9469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I/O Without a Unified Buffer Cache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67F3D-E643-42C3-9CEF-92AAF26A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56" y="1155567"/>
            <a:ext cx="3337953" cy="32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9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130BADCB-B296-4CF7-A9D8-8A817FE6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122447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Unified Buffer Cache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E6A6ACAF-0A99-421A-91C7-4E22F1014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980846"/>
            <a:ext cx="6348572" cy="4323150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unified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uses the same page cache to cache both memory-mapped pages and ordinary file system I/O to avoid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caching</a:t>
            </a:r>
            <a:endParaRPr lang="en-US" altLang="en-US" b="1" dirty="0">
              <a:solidFill>
                <a:srgbClr val="3366FF"/>
              </a:solidFill>
            </a:endParaRPr>
          </a:p>
          <a:p>
            <a:pPr marL="341313" lvl="1" indent="-341313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But which caches get priority, and what replacement algorithms to use?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421" y="1248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Using a Unified Buffer Cache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F84D9-D581-4B73-BF15-4B6C81CE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156284"/>
            <a:ext cx="45402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63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EE58A09F-AD0E-417F-85CC-083615B4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4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Recovery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6657CE0-04CC-4C62-B813-72204F451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980133"/>
            <a:ext cx="6885340" cy="4402719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Consistency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checking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compares data in directory structure with data blocks on disk, and tries to fix inconsistencies</a:t>
            </a:r>
          </a:p>
          <a:p>
            <a:pPr lvl="1"/>
            <a:r>
              <a:rPr lang="en-US" altLang="en-US" dirty="0"/>
              <a:t>Can be slow and sometimes fails</a:t>
            </a:r>
          </a:p>
          <a:p>
            <a:r>
              <a:rPr lang="en-US" altLang="en-US" dirty="0"/>
              <a:t>Use system programs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disk to another storage device (magnetic tape, other magnetic disk, optical)</a:t>
            </a:r>
          </a:p>
          <a:p>
            <a:r>
              <a:rPr lang="en-US" altLang="en-US" dirty="0"/>
              <a:t>Recover lost file or disk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restoring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data from backup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45529006-D95F-4E5A-8CB8-ED731220A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7925" y="119657"/>
            <a:ext cx="7508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 Structured File Systems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8876347C-4280-4D7D-909F-947429C7D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951925"/>
            <a:ext cx="7693897" cy="5227811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structured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journaling</a:t>
            </a:r>
            <a:r>
              <a:rPr lang="en-US" altLang="en-US" dirty="0"/>
              <a:t>) file systems record each metadata update to the file system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transaction</a:t>
            </a:r>
          </a:p>
          <a:p>
            <a:r>
              <a:rPr lang="en-US" altLang="en-US" dirty="0"/>
              <a:t>All transactions are written to a log</a:t>
            </a:r>
          </a:p>
          <a:p>
            <a:pPr lvl="1"/>
            <a:r>
              <a:rPr lang="en-US" altLang="en-US" dirty="0"/>
              <a:t> A transaction is considered committed once it is written to the log (sequentially)</a:t>
            </a:r>
          </a:p>
          <a:p>
            <a:pPr lvl="1"/>
            <a:r>
              <a:rPr lang="en-US" altLang="en-US" dirty="0"/>
              <a:t>Sometimes to a separate device or section of disk</a:t>
            </a:r>
          </a:p>
          <a:p>
            <a:pPr lvl="1"/>
            <a:r>
              <a:rPr lang="en-US" altLang="en-US" dirty="0"/>
              <a:t>However, the file system may not yet be updated</a:t>
            </a:r>
            <a:endParaRPr lang="en-US" altLang="en-US" sz="800" dirty="0"/>
          </a:p>
          <a:p>
            <a:r>
              <a:rPr lang="en-US" altLang="en-US" dirty="0"/>
              <a:t>The transactions in the log are asynchronously written to the file system structures</a:t>
            </a:r>
          </a:p>
          <a:p>
            <a:pPr lvl="1"/>
            <a:r>
              <a:rPr lang="en-US" altLang="en-US" dirty="0"/>
              <a:t> When the file system structures are modified, the transaction is removed from the log</a:t>
            </a:r>
            <a:endParaRPr lang="en-US" altLang="en-US" sz="800" dirty="0"/>
          </a:p>
          <a:p>
            <a:r>
              <a:rPr lang="en-US" altLang="en-US" dirty="0"/>
              <a:t>If the file system crashes, all remaining transactions in the log must still be performed</a:t>
            </a:r>
          </a:p>
          <a:p>
            <a:r>
              <a:rPr lang="en-US" altLang="en-US" dirty="0"/>
              <a:t>Faster recovery from crash, removes chance of inconsistency of metadata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DEC65BF-4347-4E36-B1AF-E5C9C5BDC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088" y="146280"/>
            <a:ext cx="7732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WAFL File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483C7911-29DF-4763-A0FF-CF353037C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193" y="961593"/>
            <a:ext cx="7732712" cy="4530725"/>
          </a:xfrm>
        </p:spPr>
        <p:txBody>
          <a:bodyPr/>
          <a:lstStyle/>
          <a:p>
            <a:r>
              <a:rPr lang="en-US" altLang="en-US" dirty="0"/>
              <a:t>Used on Network Appliance </a:t>
            </a:r>
            <a:r>
              <a:rPr lang="ja-JP" altLang="en-US" dirty="0"/>
              <a:t>“</a:t>
            </a:r>
            <a:r>
              <a:rPr lang="en-US" altLang="ja-JP" dirty="0"/>
              <a:t>Filers</a:t>
            </a:r>
            <a:r>
              <a:rPr lang="ja-JP" altLang="en-US" dirty="0"/>
              <a:t>”</a:t>
            </a:r>
            <a:r>
              <a:rPr lang="en-US" altLang="ja-JP" dirty="0"/>
              <a:t> – distributed file system appliances</a:t>
            </a:r>
            <a:endParaRPr lang="en-US" altLang="en-US" dirty="0"/>
          </a:p>
          <a:p>
            <a:r>
              <a:rPr lang="ja-JP" altLang="en-US" dirty="0"/>
              <a:t>“</a:t>
            </a:r>
            <a:r>
              <a:rPr lang="en-US" altLang="ja-JP" dirty="0"/>
              <a:t>Write-anywhere file layout</a:t>
            </a:r>
            <a:r>
              <a:rPr lang="ja-JP" altLang="en-US" dirty="0"/>
              <a:t>”</a:t>
            </a:r>
            <a:endParaRPr lang="en-US" altLang="en-US" dirty="0"/>
          </a:p>
          <a:p>
            <a:r>
              <a:rPr lang="en-US" altLang="en-US" dirty="0"/>
              <a:t>Serves up NFS, CIFS, http, ftp</a:t>
            </a:r>
          </a:p>
          <a:p>
            <a:r>
              <a:rPr lang="en-US" altLang="en-US" dirty="0"/>
              <a:t>Random I/O optimized, write optimized</a:t>
            </a:r>
          </a:p>
          <a:p>
            <a:pPr lvl="1"/>
            <a:r>
              <a:rPr lang="en-US" altLang="en-US" dirty="0"/>
              <a:t>NVRAM for write caching</a:t>
            </a:r>
          </a:p>
          <a:p>
            <a:r>
              <a:rPr lang="en-US" altLang="en-US" dirty="0"/>
              <a:t>Similar to Berkeley Fast File System, with extensive modifications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732AAD18-B571-4DF5-B1A3-F2141CF1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134565"/>
            <a:ext cx="8054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WAFL File Layout</a:t>
            </a: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97B25236-6EEA-49EC-BE55-D6CB0529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19" y="1175662"/>
            <a:ext cx="5170006" cy="17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5849214A-E2EF-4858-A782-82F55193D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170" y="80389"/>
            <a:ext cx="8077200" cy="582729"/>
          </a:xfrm>
        </p:spPr>
        <p:txBody>
          <a:bodyPr/>
          <a:lstStyle/>
          <a:p>
            <a:pPr eaLnBrk="1" hangingPunct="1"/>
            <a:r>
              <a:rPr lang="en-US" altLang="en-US" dirty="0"/>
              <a:t>Snapshots in WAFL</a:t>
            </a: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2E9E6806-9EFD-47E6-8226-77F885DF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233488"/>
            <a:ext cx="309245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4D5E75F-FA80-449A-915F-D2BD58720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9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Layered File System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41F3BCD-EC43-449D-BDE4-031AB51C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57" y="1084080"/>
            <a:ext cx="2032268" cy="39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645B293F-DC9B-4CB1-B01B-B3F4480FF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106"/>
            <a:ext cx="8229600" cy="576262"/>
          </a:xfrm>
        </p:spPr>
        <p:txBody>
          <a:bodyPr/>
          <a:lstStyle/>
          <a:p>
            <a:r>
              <a:rPr lang="en-US" altLang="en-US" dirty="0"/>
              <a:t>The Apple File System</a:t>
            </a:r>
          </a:p>
        </p:txBody>
      </p:sp>
      <p:pic>
        <p:nvPicPr>
          <p:cNvPr id="93186" name="Content Placeholder 4">
            <a:extLst>
              <a:ext uri="{FF2B5EF4-FFF2-40B4-BE49-F238E27FC236}">
                <a16:creationId xmlns:a16="http://schemas.microsoft.com/office/drawing/2014/main" id="{4EF77C9A-953A-4195-9FD7-AB65B941CF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888" y="942975"/>
            <a:ext cx="5573712" cy="5329238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B4D5EC66-B427-41DC-8EEE-EBF46AF97E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9408D5CB-D7A2-45DB-A9C6-A2837835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547813"/>
            <a:ext cx="387985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299C03-3833-4686-8D26-72A06D154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2327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</p:spTree>
    <p:extLst>
      <p:ext uri="{BB962C8B-B14F-4D97-AF65-F5344CB8AC3E}">
        <p14:creationId xmlns:p14="http://schemas.microsoft.com/office/powerpoint/2010/main" val="13721570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DFBE6AC-1BA8-4025-A63D-ACE3D4DEB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2182" y="169369"/>
            <a:ext cx="789398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Linked Allocation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3B1D99E-E031-4323-B82A-79E5FF225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0429" y="1233488"/>
            <a:ext cx="7577138" cy="749300"/>
          </a:xfrm>
        </p:spPr>
        <p:txBody>
          <a:bodyPr/>
          <a:lstStyle/>
          <a:p>
            <a:r>
              <a:rPr lang="en-US" altLang="en-US" dirty="0"/>
              <a:t>Each file is a linked list of disk blocks: blocks may be scattered anywhere on the disk</a:t>
            </a:r>
          </a:p>
        </p:txBody>
      </p:sp>
      <p:grpSp>
        <p:nvGrpSpPr>
          <p:cNvPr id="36867" name="Group 4">
            <a:extLst>
              <a:ext uri="{FF2B5EF4-FFF2-40B4-BE49-F238E27FC236}">
                <a16:creationId xmlns:a16="http://schemas.microsoft.com/office/drawing/2014/main" id="{1F9CD8D8-3924-4B1B-9FD0-6F8B5C40CD61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1983050"/>
            <a:ext cx="2765425" cy="1500187"/>
            <a:chOff x="1684" y="1576"/>
            <a:chExt cx="1742" cy="945"/>
          </a:xfrm>
        </p:grpSpPr>
        <p:sp>
          <p:nvSpPr>
            <p:cNvPr id="36876" name="Rectangle 5">
              <a:extLst>
                <a:ext uri="{FF2B5EF4-FFF2-40B4-BE49-F238E27FC236}">
                  <a16:creationId xmlns:a16="http://schemas.microsoft.com/office/drawing/2014/main" id="{BCC6CD5A-CD91-40F0-9115-2F52CF37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576"/>
              <a:ext cx="945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n-US" dirty="0"/>
                <a:t>pointer</a:t>
              </a:r>
            </a:p>
          </p:txBody>
        </p:sp>
        <p:sp>
          <p:nvSpPr>
            <p:cNvPr id="36877" name="Rectangle 6">
              <a:extLst>
                <a:ext uri="{FF2B5EF4-FFF2-40B4-BE49-F238E27FC236}">
                  <a16:creationId xmlns:a16="http://schemas.microsoft.com/office/drawing/2014/main" id="{628E7234-B0CB-4EFF-8A81-9D54D043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" y="1848"/>
              <a:ext cx="945" cy="6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36878" name="Text Box 7">
              <a:extLst>
                <a:ext uri="{FF2B5EF4-FFF2-40B4-BE49-F238E27FC236}">
                  <a16:creationId xmlns:a16="http://schemas.microsoft.com/office/drawing/2014/main" id="{1705E268-7248-421A-923E-E53ABD560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" y="1596"/>
              <a:ext cx="7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block      =</a:t>
              </a:r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ED2F4022-6CD5-7743-9BEA-E44E4C2C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77" y="3203223"/>
            <a:ext cx="7370763" cy="9064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pitchFamily="-84" charset="2"/>
              <a:buNone/>
              <a:defRPr/>
            </a:pPr>
            <a:endParaRPr lang="en-US" altLang="en-US" kern="0" dirty="0"/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altLang="en-US" kern="0" dirty="0"/>
              <a:t>Mapping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A050EAF1-2D18-482C-BB5E-5CAFBD10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74" y="4933950"/>
            <a:ext cx="767018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dirty="0"/>
              <a:t>Block to be accessed is the Qth block in the linked chain of blocks representing the file.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endParaRPr lang="en-US" altLang="en-US" dirty="0"/>
          </a:p>
          <a:p>
            <a:pPr lvl="1">
              <a:spcBef>
                <a:spcPct val="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altLang="en-US" dirty="0"/>
              <a:t>Displacement into block = R + 1</a:t>
            </a:r>
          </a:p>
        </p:txBody>
      </p:sp>
      <p:grpSp>
        <p:nvGrpSpPr>
          <p:cNvPr id="36870" name="Group 1">
            <a:extLst>
              <a:ext uri="{FF2B5EF4-FFF2-40B4-BE49-F238E27FC236}">
                <a16:creationId xmlns:a16="http://schemas.microsoft.com/office/drawing/2014/main" id="{65C621B7-3C10-491F-A311-0EAE38CF84A9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3935413"/>
            <a:ext cx="1374775" cy="985837"/>
            <a:chOff x="3232150" y="3935037"/>
            <a:chExt cx="1374775" cy="985838"/>
          </a:xfrm>
        </p:grpSpPr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C6DFE8F1-C390-4E0F-9B40-03FC3F118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150" y="4250950"/>
              <a:ext cx="898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LA/511</a:t>
              </a:r>
            </a:p>
          </p:txBody>
        </p:sp>
        <p:sp>
          <p:nvSpPr>
            <p:cNvPr id="36872" name="Text Box 6">
              <a:extLst>
                <a:ext uri="{FF2B5EF4-FFF2-40B4-BE49-F238E27FC236}">
                  <a16:creationId xmlns:a16="http://schemas.microsoft.com/office/drawing/2014/main" id="{01A1A44A-DD26-432B-8D4C-0478EF091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3935037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9694045C-0E72-4114-AAB0-B9882F584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800" y="455098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873BF068-5475-4EFA-A110-5153CBD5C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713" y="4177925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3804C853-554B-4EC0-9E2B-7D400B32F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489075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290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FFF0ED-3A15-421D-A97F-C9B828559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732" y="166600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(Cont.)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76CC541-0E73-4AA5-AF41-15C229351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3488"/>
            <a:ext cx="7694612" cy="320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Need index table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Random access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Dynamic access without external fragmentation, but have overhead of index block</a:t>
            </a:r>
          </a:p>
          <a:p>
            <a:pPr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maximum size of 256K bytes and block size of 512 bytes.  We need only 1 block for index table</a:t>
            </a:r>
          </a:p>
        </p:txBody>
      </p:sp>
      <p:grpSp>
        <p:nvGrpSpPr>
          <p:cNvPr id="46083" name="Group 1">
            <a:extLst>
              <a:ext uri="{FF2B5EF4-FFF2-40B4-BE49-F238E27FC236}">
                <a16:creationId xmlns:a16="http://schemas.microsoft.com/office/drawing/2014/main" id="{A567FD78-7C9B-41F3-8BED-19336B579040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3694113"/>
            <a:ext cx="1382713" cy="985837"/>
            <a:chOff x="2984500" y="3600450"/>
            <a:chExt cx="1382713" cy="985838"/>
          </a:xfrm>
        </p:grpSpPr>
        <p:sp>
          <p:nvSpPr>
            <p:cNvPr id="46085" name="Text Box 4">
              <a:extLst>
                <a:ext uri="{FF2B5EF4-FFF2-40B4-BE49-F238E27FC236}">
                  <a16:creationId xmlns:a16="http://schemas.microsoft.com/office/drawing/2014/main" id="{7E25E5C0-9128-46AC-9A07-31A950363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3916363"/>
              <a:ext cx="914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LA/512</a:t>
              </a: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35D143A3-F2D9-493E-92E9-9DDE38E33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3600450"/>
              <a:ext cx="36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Q</a:t>
              </a: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F977CD28-D427-47ED-87FA-AC5CB256D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2088" y="4216400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/>
                <a:t>R</a:t>
              </a:r>
            </a:p>
          </p:txBody>
        </p:sp>
        <p:sp>
          <p:nvSpPr>
            <p:cNvPr id="46088" name="Line 7">
              <a:extLst>
                <a:ext uri="{FF2B5EF4-FFF2-40B4-BE49-F238E27FC236}">
                  <a16:creationId xmlns:a16="http://schemas.microsoft.com/office/drawing/2014/main" id="{06F28156-4462-4FA0-8204-6A3AACA8A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0000" y="3843338"/>
              <a:ext cx="25876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6089" name="Line 8">
              <a:extLst>
                <a:ext uri="{FF2B5EF4-FFF2-40B4-BE49-F238E27FC236}">
                  <a16:creationId xmlns:a16="http://schemas.microsoft.com/office/drawing/2014/main" id="{136B3663-B3E3-44E0-9D90-185EC08D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7938" y="4154488"/>
              <a:ext cx="258762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6084" name="Rectangle 9">
            <a:extLst>
              <a:ext uri="{FF2B5EF4-FFF2-40B4-BE49-F238E27FC236}">
                <a16:creationId xmlns:a16="http://schemas.microsoft.com/office/drawing/2014/main" id="{21F81AF2-8D9F-4085-81F2-5D5CA2347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4960938"/>
            <a:ext cx="7029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25438" indent="-325438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/>
              <a:t>Q = displacement into index table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/>
              <a:t>R = displacement into block</a:t>
            </a:r>
          </a:p>
        </p:txBody>
      </p:sp>
    </p:spTree>
    <p:extLst>
      <p:ext uri="{BB962C8B-B14F-4D97-AF65-F5344CB8AC3E}">
        <p14:creationId xmlns:p14="http://schemas.microsoft.com/office/powerpoint/2010/main" val="1419159539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Small Files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233487"/>
            <a:ext cx="7029450" cy="44154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Mapping from logical to physical in a file of unbounded length (block size of 512 words)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Linked scheme – Link blocks of index table (no limit on size)</a:t>
            </a:r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765425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3581400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i="1" baseline="-25000"/>
              <a:t>1</a:t>
            </a:r>
            <a:r>
              <a:rPr kumimoji="0" lang="en-US" altLang="en-US" i="1"/>
              <a:t> </a:t>
            </a:r>
            <a:r>
              <a:rPr kumimoji="0" lang="en-US" altLang="en-US"/>
              <a:t>=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i="1" baseline="-25000"/>
              <a:t>1</a:t>
            </a:r>
            <a:r>
              <a:rPr kumimoji="0" lang="en-US" altLang="en-US" i="1"/>
              <a:t> </a:t>
            </a:r>
            <a:r>
              <a:rPr kumimoji="0" lang="en-US" altLang="en-US"/>
              <a:t>is used as follows:</a:t>
            </a: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4" name="Rectangle 15">
            <a:extLst>
              <a:ext uri="{FF2B5EF4-FFF2-40B4-BE49-F238E27FC236}">
                <a16:creationId xmlns:a16="http://schemas.microsoft.com/office/drawing/2014/main" id="{694F9487-065C-406D-BE26-B85FBE50C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2</a:t>
            </a:r>
            <a:r>
              <a:rPr kumimoji="0" lang="en-US" altLang="en-US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2</a:t>
            </a:r>
            <a:r>
              <a:rPr kumimoji="0" lang="en-US" altLang="en-US"/>
              <a:t> displacement into block of file:</a:t>
            </a:r>
          </a:p>
        </p:txBody>
      </p:sp>
    </p:spTree>
    <p:extLst>
      <p:ext uri="{BB962C8B-B14F-4D97-AF65-F5344CB8AC3E}">
        <p14:creationId xmlns:p14="http://schemas.microsoft.com/office/powerpoint/2010/main" val="599175684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638FD-2A25-43CF-B34A-9C878CDE4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/>
              <a:t>End of Chapter 14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8A77BF0-2C8E-4F2C-B89E-F2540B5B7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87" y="181987"/>
            <a:ext cx="7762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In-Memory File System Structures</a:t>
            </a:r>
            <a:endParaRPr lang="en-US" altLang="en-US" sz="2400" dirty="0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E835648-11EB-4E90-AC6E-4D8B1CA7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10" y="988294"/>
            <a:ext cx="7660432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storing file system mounts, mount points, file system types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System-wide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a copy of the FCB of each file and other info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Per-process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pointers to appropriate entries in system-wide open-file table as well as other info</a:t>
            </a:r>
          </a:p>
          <a:p>
            <a:r>
              <a:rPr lang="en-US" altLang="en-US" dirty="0"/>
              <a:t>The following figure illustrates the necessary file system structures provided by the operating systems</a:t>
            </a:r>
          </a:p>
          <a:p>
            <a:r>
              <a:rPr lang="en-US" altLang="en-US" dirty="0"/>
              <a:t>Figure 12-3(a) refers to opening a file</a:t>
            </a:r>
          </a:p>
          <a:p>
            <a:r>
              <a:rPr lang="en-US" altLang="en-US" dirty="0"/>
              <a:t>Figure 12-3(b) refers to reading a file</a:t>
            </a:r>
          </a:p>
          <a:p>
            <a:r>
              <a:rPr lang="en-US" altLang="en-US" dirty="0"/>
              <a:t>Plus buffers hold data blocks from secondary storage</a:t>
            </a:r>
          </a:p>
          <a:p>
            <a:r>
              <a:rPr lang="en-US" altLang="en-US" dirty="0"/>
              <a:t>Open returns a file handle for subsequent use</a:t>
            </a:r>
          </a:p>
          <a:p>
            <a:r>
              <a:rPr lang="en-US" altLang="en-US" dirty="0"/>
              <a:t>Data from read eventually copied to specified user process memory address</a:t>
            </a:r>
          </a:p>
        </p:txBody>
      </p:sp>
    </p:spTree>
    <p:extLst>
      <p:ext uri="{BB962C8B-B14F-4D97-AF65-F5344CB8AC3E}">
        <p14:creationId xmlns:p14="http://schemas.microsoft.com/office/powerpoint/2010/main" val="24885493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Linked Scheme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962189"/>
            <a:ext cx="7029450" cy="4579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Link blocks of index table (no limit on size)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Outer-level mapping scheme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= block of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is used as follows</a:t>
            </a:r>
          </a:p>
          <a:p>
            <a:pPr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is used as follows</a:t>
            </a:r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 marL="0" indent="0">
              <a:lnSpc>
                <a:spcPct val="90000"/>
              </a:lnSpc>
              <a:buNone/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r>
              <a:rPr kumimoji="0" lang="en-US" altLang="en-US" dirty="0"/>
              <a:t>Inner-level  mapping scheme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= displacement into block of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displacement into block of file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2337674" y="1327396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600757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1743245" y="3446588"/>
            <a:ext cx="1641475" cy="1051444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R</a:t>
              </a:r>
              <a:r>
                <a:rPr kumimoji="0" lang="en-US" altLang="en-US" sz="1600" baseline="-25000" dirty="0"/>
                <a:t>1</a:t>
              </a:r>
              <a:r>
                <a:rPr kumimoji="0" lang="en-US" altLang="en-US" sz="1600" dirty="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7395653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C43D2D41-31CA-41A9-B033-3049E8AA3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680" y="179529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Indexed Allocation – Linked Scheme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7278ED5-4E41-45EB-A77B-9D7C3586A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962189"/>
            <a:ext cx="7029450" cy="4579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Link blocks of index table (no limit on size)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Outer-level Mapping scheme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= block of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i="1" baseline="-25000" dirty="0"/>
              <a:t>1</a:t>
            </a:r>
            <a:r>
              <a:rPr kumimoji="0" lang="en-US" altLang="en-US" i="1" dirty="0"/>
              <a:t> </a:t>
            </a:r>
            <a:r>
              <a:rPr kumimoji="0" lang="en-US" altLang="en-US" dirty="0"/>
              <a:t>is used as follows</a:t>
            </a:r>
          </a:p>
          <a:p>
            <a:pPr>
              <a:lnSpc>
                <a:spcPct val="90000"/>
              </a:lnSpc>
            </a:pPr>
            <a:r>
              <a:rPr kumimoji="0" lang="en-US" altLang="en-US" dirty="0"/>
              <a:t>Inner-level Mapping scheme</a:t>
            </a:r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>
              <a:lnSpc>
                <a:spcPct val="90000"/>
              </a:lnSpc>
            </a:pPr>
            <a:endParaRPr kumimoji="0" lang="en-US" altLang="en-US" dirty="0"/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Q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= displacement into block of index table</a:t>
            </a:r>
          </a:p>
          <a:p>
            <a:pPr lvl="1">
              <a:lnSpc>
                <a:spcPct val="90000"/>
              </a:lnSpc>
            </a:pPr>
            <a:r>
              <a:rPr kumimoji="0" lang="en-US" altLang="en-US" i="1" dirty="0"/>
              <a:t>R</a:t>
            </a:r>
            <a:r>
              <a:rPr kumimoji="0" lang="en-US" altLang="en-US" baseline="-25000" dirty="0"/>
              <a:t>2</a:t>
            </a:r>
            <a:r>
              <a:rPr kumimoji="0" lang="en-US" altLang="en-US" dirty="0"/>
              <a:t> displacement into block of file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pSp>
        <p:nvGrpSpPr>
          <p:cNvPr id="48131" name="Group 1">
            <a:extLst>
              <a:ext uri="{FF2B5EF4-FFF2-40B4-BE49-F238E27FC236}">
                <a16:creationId xmlns:a16="http://schemas.microsoft.com/office/drawing/2014/main" id="{CF791D5E-378E-4CAB-BC81-00024C066B51}"/>
              </a:ext>
            </a:extLst>
          </p:cNvPr>
          <p:cNvGrpSpPr>
            <a:grpSpLocks/>
          </p:cNvGrpSpPr>
          <p:nvPr/>
        </p:nvGrpSpPr>
        <p:grpSpPr bwMode="auto">
          <a:xfrm>
            <a:off x="2337674" y="1327396"/>
            <a:ext cx="2368550" cy="852488"/>
            <a:chOff x="3230563" y="2765425"/>
            <a:chExt cx="2368550" cy="852488"/>
          </a:xfrm>
        </p:grpSpPr>
        <p:sp>
          <p:nvSpPr>
            <p:cNvPr id="48140" name="Text Box 4">
              <a:extLst>
                <a:ext uri="{FF2B5EF4-FFF2-40B4-BE49-F238E27FC236}">
                  <a16:creationId xmlns:a16="http://schemas.microsoft.com/office/drawing/2014/main" id="{B698A8E5-DEB9-4533-8BB3-FD9E5DE7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3017838"/>
              <a:ext cx="1619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511)</a:t>
              </a:r>
            </a:p>
          </p:txBody>
        </p:sp>
        <p:sp>
          <p:nvSpPr>
            <p:cNvPr id="48141" name="Text Box 5">
              <a:extLst>
                <a:ext uri="{FF2B5EF4-FFF2-40B4-BE49-F238E27FC236}">
                  <a16:creationId xmlns:a16="http://schemas.microsoft.com/office/drawing/2014/main" id="{EEF1208A-E512-4C56-A750-8ABDDE24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2765425"/>
              <a:ext cx="4206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2" name="Text Box 6">
              <a:extLst>
                <a:ext uri="{FF2B5EF4-FFF2-40B4-BE49-F238E27FC236}">
                  <a16:creationId xmlns:a16="http://schemas.microsoft.com/office/drawing/2014/main" id="{32C20C32-CA40-446C-85A9-99CE401B2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425" y="3278188"/>
              <a:ext cx="4079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48143" name="Line 7">
              <a:extLst>
                <a:ext uri="{FF2B5EF4-FFF2-40B4-BE49-F238E27FC236}">
                  <a16:creationId xmlns:a16="http://schemas.microsoft.com/office/drawing/2014/main" id="{78260294-7FE3-4DD1-963A-34345FF0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075" y="29575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44" name="Line 8">
              <a:extLst>
                <a:ext uri="{FF2B5EF4-FFF2-40B4-BE49-F238E27FC236}">
                  <a16:creationId xmlns:a16="http://schemas.microsoft.com/office/drawing/2014/main" id="{669C0373-F448-42AF-84F6-BBC16D60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3138" y="3198813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48132" name="Rectangle 9">
            <a:extLst>
              <a:ext uri="{FF2B5EF4-FFF2-40B4-BE49-F238E27FC236}">
                <a16:creationId xmlns:a16="http://schemas.microsoft.com/office/drawing/2014/main" id="{708670C2-18D6-488C-8FB2-AA5EA3968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5600757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endParaRPr kumimoji="0" lang="en-US" altLang="en-US" dirty="0"/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36422505-81CF-44FC-9E23-642318A59294}"/>
              </a:ext>
            </a:extLst>
          </p:cNvPr>
          <p:cNvGrpSpPr>
            <a:grpSpLocks/>
          </p:cNvGrpSpPr>
          <p:nvPr/>
        </p:nvGrpSpPr>
        <p:grpSpPr bwMode="auto">
          <a:xfrm>
            <a:off x="1743245" y="3667654"/>
            <a:ext cx="1641475" cy="940906"/>
            <a:chOff x="3662363" y="4116388"/>
            <a:chExt cx="1641475" cy="852487"/>
          </a:xfrm>
        </p:grpSpPr>
        <p:sp>
          <p:nvSpPr>
            <p:cNvPr id="48135" name="Text Box 10">
              <a:extLst>
                <a:ext uri="{FF2B5EF4-FFF2-40B4-BE49-F238E27FC236}">
                  <a16:creationId xmlns:a16="http://schemas.microsoft.com/office/drawing/2014/main" id="{79AD793E-5C77-4704-AC91-FA8AC5E6A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R</a:t>
              </a:r>
              <a:r>
                <a:rPr kumimoji="0" lang="en-US" altLang="en-US" sz="1600" baseline="-25000" dirty="0"/>
                <a:t>1</a:t>
              </a:r>
              <a:r>
                <a:rPr kumimoji="0" lang="en-US" altLang="en-US" sz="1600" dirty="0"/>
                <a:t> / 512</a:t>
              </a:r>
            </a:p>
          </p:txBody>
        </p:sp>
        <p:sp>
          <p:nvSpPr>
            <p:cNvPr id="48136" name="Text Box 11">
              <a:extLst>
                <a:ext uri="{FF2B5EF4-FFF2-40B4-BE49-F238E27FC236}">
                  <a16:creationId xmlns:a16="http://schemas.microsoft.com/office/drawing/2014/main" id="{3EB34BD6-8CC8-4D57-A5E7-66BEEA38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7" name="Text Box 12">
              <a:extLst>
                <a:ext uri="{FF2B5EF4-FFF2-40B4-BE49-F238E27FC236}">
                  <a16:creationId xmlns:a16="http://schemas.microsoft.com/office/drawing/2014/main" id="{9EE224EB-899B-4E5D-8F61-C877A1A92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48138" name="Line 13">
              <a:extLst>
                <a:ext uri="{FF2B5EF4-FFF2-40B4-BE49-F238E27FC236}">
                  <a16:creationId xmlns:a16="http://schemas.microsoft.com/office/drawing/2014/main" id="{52B52FD6-81C3-477A-B3B4-12A1A052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48139" name="Line 14">
              <a:extLst>
                <a:ext uri="{FF2B5EF4-FFF2-40B4-BE49-F238E27FC236}">
                  <a16:creationId xmlns:a16="http://schemas.microsoft.com/office/drawing/2014/main" id="{071E7705-A2B3-4C01-98B5-5CC31FFA7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560507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DBB66CE-15D9-45C4-9141-1EC5CCDA6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311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DAD3471-F4DF-5B4A-AD80-1B5DCFD2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6" y="933252"/>
            <a:ext cx="7792614" cy="4798245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 I/O devices at the I/O control layer</a:t>
            </a:r>
          </a:p>
          <a:p>
            <a:pPr marL="457200" lvl="1" indent="0">
              <a:buNone/>
              <a:defRPr/>
            </a:pPr>
            <a:r>
              <a:rPr lang="en-US" altLang="en-US" dirty="0"/>
              <a:t>   Given commands like </a:t>
            </a:r>
          </a:p>
          <a:p>
            <a:pPr marL="457200" lvl="1" indent="0">
              <a:buNone/>
              <a:defRPr/>
            </a:pPr>
            <a:r>
              <a:rPr lang="en-US" altLang="ja-JP" dirty="0"/>
              <a:t>        </a:t>
            </a:r>
            <a:r>
              <a:rPr lang="en-US" altLang="ja-JP" sz="1600" dirty="0"/>
              <a:t>read drive1, cylinder 72, track 2, sector 10, into memory location 1060</a:t>
            </a:r>
          </a:p>
          <a:p>
            <a:pPr marL="457200" lvl="1" indent="0">
              <a:buNone/>
              <a:defRPr/>
            </a:pPr>
            <a:r>
              <a:rPr lang="en-US" altLang="ja-JP" dirty="0"/>
              <a:t>   Outputs low-level hardware specific commands to hardware controller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given command like </a:t>
            </a:r>
            <a:r>
              <a:rPr lang="ja-JP" altLang="en-US" dirty="0"/>
              <a:t>“</a:t>
            </a:r>
            <a:r>
              <a:rPr lang="en-US" altLang="ja-JP" dirty="0"/>
              <a:t>retrieve block 123</a:t>
            </a:r>
            <a:r>
              <a:rPr lang="ja-JP" altLang="en-US" dirty="0"/>
              <a:t>”</a:t>
            </a:r>
            <a:r>
              <a:rPr lang="en-US" altLang="ja-JP" dirty="0"/>
              <a:t> translates to device driver</a:t>
            </a:r>
          </a:p>
          <a:p>
            <a:pPr>
              <a:defRPr/>
            </a:pPr>
            <a:r>
              <a:rPr lang="en-US" altLang="en-US" dirty="0"/>
              <a:t>Also manages memory buffers and caches (allocation, freeing, replacement) </a:t>
            </a:r>
          </a:p>
          <a:p>
            <a:pPr lvl="1">
              <a:defRPr/>
            </a:pPr>
            <a:r>
              <a:rPr lang="en-US" altLang="en-US" dirty="0"/>
              <a:t>Buffers hold data in transit</a:t>
            </a:r>
          </a:p>
          <a:p>
            <a:pPr lvl="1">
              <a:defRPr/>
            </a:pPr>
            <a:r>
              <a:rPr lang="en-US" altLang="en-US" dirty="0"/>
              <a:t>Caches hold frequently used data</a:t>
            </a:r>
            <a:endParaRPr lang="en-US" altLang="ja-JP" b="1" dirty="0">
              <a:solidFill>
                <a:srgbClr val="3366FF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organization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module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understands files, logical address, and physical blocks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Translates logical block # to physical block #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Manages free space, disk allocation</a:t>
            </a:r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lvl="1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 marL="1027113" lvl="3" indent="-341313">
              <a:buClr>
                <a:srgbClr val="993300"/>
              </a:buClr>
              <a:buSzPct val="90000"/>
              <a:buFont typeface="Monotype Sorts" pitchFamily="-84" charset="2"/>
              <a:buChar char="n"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648C1C8-F563-4A08-B133-83EA62C90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7" y="952140"/>
            <a:ext cx="7430858" cy="4457306"/>
          </a:xfrm>
        </p:spPr>
        <p:txBody>
          <a:bodyPr/>
          <a:lstStyle/>
          <a:p>
            <a:r>
              <a:rPr lang="en-US" altLang="en-US" dirty="0"/>
              <a:t>Two-level index (4K blocks could store 1,024 four-byte pointers in outer index -&gt; 1,048,567 data blocks and file size of up to 4GB)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Mapping scheme:</a:t>
            </a:r>
          </a:p>
        </p:txBody>
      </p:sp>
      <p:grpSp>
        <p:nvGrpSpPr>
          <p:cNvPr id="50179" name="Group 1">
            <a:extLst>
              <a:ext uri="{FF2B5EF4-FFF2-40B4-BE49-F238E27FC236}">
                <a16:creationId xmlns:a16="http://schemas.microsoft.com/office/drawing/2014/main" id="{1CBFF92A-7FA8-42C9-96AA-01511E8BAAB4}"/>
              </a:ext>
            </a:extLst>
          </p:cNvPr>
          <p:cNvGrpSpPr>
            <a:grpSpLocks/>
          </p:cNvGrpSpPr>
          <p:nvPr/>
        </p:nvGrpSpPr>
        <p:grpSpPr bwMode="auto">
          <a:xfrm>
            <a:off x="2620826" y="1720015"/>
            <a:ext cx="2376487" cy="852488"/>
            <a:chOff x="3294063" y="2101850"/>
            <a:chExt cx="2376487" cy="852488"/>
          </a:xfrm>
        </p:grpSpPr>
        <p:sp>
          <p:nvSpPr>
            <p:cNvPr id="50188" name="Text Box 4">
              <a:extLst>
                <a:ext uri="{FF2B5EF4-FFF2-40B4-BE49-F238E27FC236}">
                  <a16:creationId xmlns:a16="http://schemas.microsoft.com/office/drawing/2014/main" id="{A59CB170-EB91-48DF-B411-11C72F0B2C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354263"/>
              <a:ext cx="16351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 dirty="0"/>
                <a:t>LA / (512 x 512)</a:t>
              </a:r>
            </a:p>
          </p:txBody>
        </p:sp>
        <p:sp>
          <p:nvSpPr>
            <p:cNvPr id="50189" name="Text Box 5">
              <a:extLst>
                <a:ext uri="{FF2B5EF4-FFF2-40B4-BE49-F238E27FC236}">
                  <a16:creationId xmlns:a16="http://schemas.microsoft.com/office/drawing/2014/main" id="{A03A803D-5933-45A7-8861-6608D3EFD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101850"/>
              <a:ext cx="42068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0" name="Text Box 6">
              <a:extLst>
                <a:ext uri="{FF2B5EF4-FFF2-40B4-BE49-F238E27FC236}">
                  <a16:creationId xmlns:a16="http://schemas.microsoft.com/office/drawing/2014/main" id="{7AEA54E5-D670-45FD-BFF7-09303A2D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9863" y="2616200"/>
              <a:ext cx="4079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endParaRPr kumimoji="0" lang="en-US" altLang="en-US" sz="1600"/>
            </a:p>
          </p:txBody>
        </p:sp>
        <p:sp>
          <p:nvSpPr>
            <p:cNvPr id="50191" name="Line 7">
              <a:extLst>
                <a:ext uri="{FF2B5EF4-FFF2-40B4-BE49-F238E27FC236}">
                  <a16:creationId xmlns:a16="http://schemas.microsoft.com/office/drawing/2014/main" id="{50EC1AC5-808D-465E-8515-87F930D444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513" y="22939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FF3BF4D7-9993-4D6E-9D98-1187DE585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4575" y="2535238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0" name="Rectangle 9">
            <a:extLst>
              <a:ext uri="{FF2B5EF4-FFF2-40B4-BE49-F238E27FC236}">
                <a16:creationId xmlns:a16="http://schemas.microsoft.com/office/drawing/2014/main" id="{E3FF3C03-0D59-45CE-894F-1FD5CF87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419475"/>
            <a:ext cx="7029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1</a:t>
            </a:r>
            <a:r>
              <a:rPr kumimoji="0" lang="en-US" altLang="en-US"/>
              <a:t> = displacement into outer-index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1</a:t>
            </a:r>
            <a:r>
              <a:rPr kumimoji="0" lang="en-US" altLang="en-US"/>
              <a:t> is used as follows:</a:t>
            </a:r>
          </a:p>
        </p:txBody>
      </p:sp>
      <p:grpSp>
        <p:nvGrpSpPr>
          <p:cNvPr id="50181" name="Group 2">
            <a:extLst>
              <a:ext uri="{FF2B5EF4-FFF2-40B4-BE49-F238E27FC236}">
                <a16:creationId xmlns:a16="http://schemas.microsoft.com/office/drawing/2014/main" id="{0EF3481D-A173-460D-8088-A5D67C20C927}"/>
              </a:ext>
            </a:extLst>
          </p:cNvPr>
          <p:cNvGrpSpPr>
            <a:grpSpLocks/>
          </p:cNvGrpSpPr>
          <p:nvPr/>
        </p:nvGrpSpPr>
        <p:grpSpPr bwMode="auto">
          <a:xfrm>
            <a:off x="3662363" y="4116388"/>
            <a:ext cx="1641475" cy="852487"/>
            <a:chOff x="3662363" y="4116388"/>
            <a:chExt cx="1641475" cy="852487"/>
          </a:xfrm>
        </p:grpSpPr>
        <p:sp>
          <p:nvSpPr>
            <p:cNvPr id="50183" name="Text Box 10">
              <a:extLst>
                <a:ext uri="{FF2B5EF4-FFF2-40B4-BE49-F238E27FC236}">
                  <a16:creationId xmlns:a16="http://schemas.microsoft.com/office/drawing/2014/main" id="{F00DBD08-0308-47FB-89B7-BD84B0C46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2363" y="4383088"/>
              <a:ext cx="920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1</a:t>
              </a:r>
              <a:r>
                <a:rPr kumimoji="0" lang="en-US" altLang="en-US" sz="1600"/>
                <a:t> / 512</a:t>
              </a:r>
            </a:p>
          </p:txBody>
        </p:sp>
        <p:sp>
          <p:nvSpPr>
            <p:cNvPr id="50184" name="Text Box 11">
              <a:extLst>
                <a:ext uri="{FF2B5EF4-FFF2-40B4-BE49-F238E27FC236}">
                  <a16:creationId xmlns:a16="http://schemas.microsoft.com/office/drawing/2014/main" id="{AEBF2BBF-930A-4F48-B2CC-4B7D3E40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116388"/>
              <a:ext cx="420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Q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5" name="Text Box 12">
              <a:extLst>
                <a:ext uri="{FF2B5EF4-FFF2-40B4-BE49-F238E27FC236}">
                  <a16:creationId xmlns:a16="http://schemas.microsoft.com/office/drawing/2014/main" id="{42243007-74B6-4A69-9251-447C89FD3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3150" y="4630738"/>
              <a:ext cx="4079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 anchor="ctr">
              <a:spAutoFit/>
            </a:bodyPr>
            <a:lstStyle>
              <a:lvl1pPr>
                <a:spcBef>
                  <a:spcPct val="35000"/>
                </a:spcBef>
                <a:buClr>
                  <a:srgbClr val="993300"/>
                </a:buClr>
                <a:buSzPct val="90000"/>
                <a:buFont typeface="Monotype Sorts" pitchFamily="-84" charset="2"/>
                <a:buChar char="n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35000"/>
                </a:spcBef>
                <a:buClr>
                  <a:srgbClr val="CC6600"/>
                </a:buClr>
                <a:buSzPct val="80000"/>
                <a:buFont typeface="Monotype Sorts" pitchFamily="-84" charset="2"/>
                <a:buChar char="l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35000"/>
                </a:spcBef>
                <a:buClr>
                  <a:srgbClr val="009900"/>
                </a:buClr>
                <a:buSzPct val="75000"/>
                <a:buFont typeface="Webdings" panose="05030102010509060703" pitchFamily="18" charset="2"/>
                <a:buChar char="4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35000"/>
                </a:spcBef>
                <a:buClr>
                  <a:schemeClr val="hlink"/>
                </a:buClr>
                <a:buSzPct val="75000"/>
                <a:buChar char="–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35000"/>
                </a:spcBef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FF0066"/>
                </a:buClr>
                <a:buSzPct val="75000"/>
                <a:buChar char="»"/>
                <a:defRPr kumimoji="1">
                  <a:solidFill>
                    <a:schemeClr val="tx1"/>
                  </a:solidFill>
                  <a:latin typeface="Helvetica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n-US" altLang="en-US" sz="1600"/>
                <a:t>R</a:t>
              </a:r>
              <a:r>
                <a:rPr kumimoji="0" lang="en-US" altLang="en-US" sz="1600" baseline="-25000"/>
                <a:t>2</a:t>
              </a:r>
              <a:endParaRPr kumimoji="0" lang="en-US" altLang="en-US" sz="1600"/>
            </a:p>
          </p:txBody>
        </p:sp>
        <p:sp>
          <p:nvSpPr>
            <p:cNvPr id="50186" name="Line 13">
              <a:extLst>
                <a:ext uri="{FF2B5EF4-FFF2-40B4-BE49-F238E27FC236}">
                  <a16:creationId xmlns:a16="http://schemas.microsoft.com/office/drawing/2014/main" id="{9A6FBF48-7291-40B7-9F25-D60A793F6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43084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  <p:sp>
          <p:nvSpPr>
            <p:cNvPr id="50187" name="Line 14">
              <a:extLst>
                <a:ext uri="{FF2B5EF4-FFF2-40B4-BE49-F238E27FC236}">
                  <a16:creationId xmlns:a16="http://schemas.microsoft.com/office/drawing/2014/main" id="{623102E3-8675-4750-BA77-31AB745B7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549775"/>
              <a:ext cx="419100" cy="203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5" tIns="45718" rIns="91435" bIns="45718" anchor="ctr"/>
            <a:lstStyle/>
            <a:p>
              <a:endParaRPr lang="en-US"/>
            </a:p>
          </p:txBody>
        </p:sp>
      </p:grpSp>
      <p:sp>
        <p:nvSpPr>
          <p:cNvPr id="50182" name="Rectangle 15">
            <a:extLst>
              <a:ext uri="{FF2B5EF4-FFF2-40B4-BE49-F238E27FC236}">
                <a16:creationId xmlns:a16="http://schemas.microsoft.com/office/drawing/2014/main" id="{A2308E0E-D63A-49C0-A007-F40D6C0B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075238"/>
            <a:ext cx="70294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342900" indent="-34290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896938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Q</a:t>
            </a:r>
            <a:r>
              <a:rPr kumimoji="0" lang="en-US" altLang="en-US" baseline="-25000"/>
              <a:t>2</a:t>
            </a:r>
            <a:r>
              <a:rPr kumimoji="0" lang="en-US" altLang="en-US"/>
              <a:t> = displacement into block of index table</a:t>
            </a: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Tx/>
              <a:buNone/>
            </a:pPr>
            <a:r>
              <a:rPr kumimoji="0" lang="en-US" altLang="en-US" i="1"/>
              <a:t>R</a:t>
            </a:r>
            <a:r>
              <a:rPr kumimoji="0" lang="en-US" altLang="en-US" baseline="-25000"/>
              <a:t>2</a:t>
            </a:r>
            <a:r>
              <a:rPr kumimoji="0" lang="en-US" altLang="en-US"/>
              <a:t> displacement into block of file: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DA9B5ED8-850D-4F58-AA1E-BBB797E46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122" y="161363"/>
            <a:ext cx="8229600" cy="583126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Indexed Allocation – Two-level Scheme</a:t>
            </a:r>
          </a:p>
        </p:txBody>
      </p:sp>
    </p:spTree>
    <p:extLst>
      <p:ext uri="{BB962C8B-B14F-4D97-AF65-F5344CB8AC3E}">
        <p14:creationId xmlns:p14="http://schemas.microsoft.com/office/powerpoint/2010/main" val="346850394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D1679D0F-FB9C-4217-AF0B-A91D899C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729" y="144183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190C61EE-E2DF-40C7-AD60-5A1AC9076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1399" y="979706"/>
            <a:ext cx="6659471" cy="500631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manages metadata information</a:t>
            </a:r>
          </a:p>
          <a:p>
            <a:pPr lvl="1"/>
            <a:r>
              <a:rPr lang="en-US" altLang="en-US" dirty="0"/>
              <a:t>Translates file name into file number, file handle, location by maintaining file control blocks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inodes</a:t>
            </a:r>
            <a:r>
              <a:rPr lang="en-US" altLang="en-US" dirty="0"/>
              <a:t> in UNIX)</a:t>
            </a:r>
          </a:p>
          <a:p>
            <a:pPr lvl="1"/>
            <a:r>
              <a:rPr lang="en-US" altLang="en-US" dirty="0"/>
              <a:t>Directory management</a:t>
            </a:r>
          </a:p>
          <a:p>
            <a:pPr lvl="1"/>
            <a:r>
              <a:rPr lang="en-US" altLang="en-US" dirty="0"/>
              <a:t>Protection</a:t>
            </a:r>
          </a:p>
          <a:p>
            <a:r>
              <a:rPr lang="en-US" altLang="en-US" dirty="0"/>
              <a:t>Layering useful for reducing complexity and redundancy, but adds overhead and can decrease performance </a:t>
            </a:r>
          </a:p>
          <a:p>
            <a:r>
              <a:rPr lang="en-US" altLang="en-US" dirty="0"/>
              <a:t>Logical layers can be implemented by any coding method according to OS designer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04F131A-A739-914E-88E5-9EB8F84E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4" y="961529"/>
            <a:ext cx="7596673" cy="5227184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Many file systems, sometimes many within an operating system</a:t>
            </a:r>
          </a:p>
          <a:p>
            <a:pPr lvl="1">
              <a:defRPr/>
            </a:pPr>
            <a:r>
              <a:rPr lang="en-US" altLang="en-US" dirty="0"/>
              <a:t>Each with its own format:</a:t>
            </a:r>
          </a:p>
          <a:p>
            <a:pPr lvl="1">
              <a:defRPr/>
            </a:pPr>
            <a:r>
              <a:rPr lang="en-US" altLang="en-US" dirty="0"/>
              <a:t>CD-ROM is ISO 9660; </a:t>
            </a:r>
          </a:p>
          <a:p>
            <a:pPr lvl="1">
              <a:defRPr/>
            </a:pPr>
            <a:r>
              <a:rPr lang="en-US" altLang="en-US" dirty="0"/>
              <a:t>Unix has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UFS</a:t>
            </a:r>
            <a:r>
              <a:rPr lang="en-US" altLang="en-US" dirty="0"/>
              <a:t>, FFS;  </a:t>
            </a:r>
          </a:p>
          <a:p>
            <a:pPr lvl="1">
              <a:defRPr/>
            </a:pPr>
            <a:r>
              <a:rPr lang="en-US" altLang="en-US" dirty="0"/>
              <a:t>Windows has FAT, FAT32, NTFS as well as floppy, CD, DVD Blu-ray, </a:t>
            </a:r>
          </a:p>
          <a:p>
            <a:pPr lvl="1">
              <a:defRPr/>
            </a:pPr>
            <a:r>
              <a:rPr lang="en-US" altLang="en-US" dirty="0"/>
              <a:t>Linux has more than 130 types,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extended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ext3 and ext4 leading; plus distributed file systems, etc.)</a:t>
            </a:r>
          </a:p>
          <a:p>
            <a:pPr lvl="1">
              <a:defRPr/>
            </a:pPr>
            <a:r>
              <a:rPr lang="en-US" altLang="en-US" dirty="0"/>
              <a:t>New ones still arriving – ZFS, </a:t>
            </a:r>
            <a:r>
              <a:rPr lang="en-US" altLang="en-US" dirty="0" err="1"/>
              <a:t>GoogleFS</a:t>
            </a:r>
            <a:r>
              <a:rPr lang="en-US" altLang="en-US" dirty="0"/>
              <a:t>, Oracle ASM, FUSE</a:t>
            </a:r>
          </a:p>
          <a:p>
            <a:pPr marL="0" lvl="1" indent="0">
              <a:buClr>
                <a:srgbClr val="993300"/>
              </a:buClr>
              <a:buSzPct val="90000"/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32C148-39C6-43A1-9B46-BD1D8A3A8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4848" y="11955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 Layers 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DB183F6F-CF73-40EC-8D07-F3938BC2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354" y="122546"/>
            <a:ext cx="7724775" cy="591355"/>
          </a:xfrm>
        </p:spPr>
        <p:txBody>
          <a:bodyPr/>
          <a:lstStyle/>
          <a:p>
            <a:pPr eaLnBrk="1" hangingPunct="1"/>
            <a:r>
              <a:rPr lang="en-US" altLang="en-US" dirty="0"/>
              <a:t>File-System Operations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FDD909-A5BC-4211-8C91-9570F3CAE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8612" y="942677"/>
            <a:ext cx="7491817" cy="4562577"/>
          </a:xfrm>
        </p:spPr>
        <p:txBody>
          <a:bodyPr/>
          <a:lstStyle/>
          <a:p>
            <a:r>
              <a:rPr lang="en-US" altLang="en-US" dirty="0"/>
              <a:t>We have system calls at the API level, but how do we implement their functions?</a:t>
            </a:r>
          </a:p>
          <a:p>
            <a:pPr lvl="1"/>
            <a:r>
              <a:rPr lang="en-US" altLang="en-US" dirty="0"/>
              <a:t>On-disk and in-memory structures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info needed by system to boot OS from that volume</a:t>
            </a:r>
          </a:p>
          <a:p>
            <a:pPr lvl="1"/>
            <a:r>
              <a:rPr lang="en-US" altLang="en-US" dirty="0"/>
              <a:t>Needed if volume contains OS, usually first block of volume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000000"/>
                </a:solidFill>
              </a:rPr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volume details</a:t>
            </a:r>
          </a:p>
          <a:p>
            <a:pPr lvl="1"/>
            <a:r>
              <a:rPr lang="en-US" altLang="en-US" dirty="0"/>
              <a:t>Total # of blocks, # of free blocks, block size, free block pointers or array</a:t>
            </a:r>
          </a:p>
          <a:p>
            <a:r>
              <a:rPr lang="en-US" altLang="en-US" dirty="0"/>
              <a:t>Directory structure organizes the files</a:t>
            </a:r>
          </a:p>
          <a:p>
            <a:pPr lvl="1"/>
            <a:r>
              <a:rPr lang="en-US" altLang="en-US" dirty="0"/>
              <a:t>Names and inode numbers, master file 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14435</TotalTime>
  <Words>3065</Words>
  <Application>Microsoft Office PowerPoint</Application>
  <PresentationFormat>On-screen Show (4:3)</PresentationFormat>
  <Paragraphs>554</Paragraphs>
  <Slides>60</Slides>
  <Notes>48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14:  File System Implementation</vt:lpstr>
      <vt:lpstr>Outline </vt:lpstr>
      <vt:lpstr>Objectives</vt:lpstr>
      <vt:lpstr>File-System Structure</vt:lpstr>
      <vt:lpstr>Layered File System</vt:lpstr>
      <vt:lpstr>File System Layers</vt:lpstr>
      <vt:lpstr>File System Layers (Cont.)</vt:lpstr>
      <vt:lpstr>File System Layers (Cont.)</vt:lpstr>
      <vt:lpstr>File-System Operations</vt:lpstr>
      <vt:lpstr>File Control Block (FCB)</vt:lpstr>
      <vt:lpstr>In-Memory File System Structures</vt:lpstr>
      <vt:lpstr>     In-Memory File System Structures (Cont.)</vt:lpstr>
      <vt:lpstr>Directory Implementation</vt:lpstr>
      <vt:lpstr>Allocation Method </vt:lpstr>
      <vt:lpstr>Contiguous Allocation Method </vt:lpstr>
      <vt:lpstr>Contiguous Allocation (Cont.)</vt:lpstr>
      <vt:lpstr>Extent-Based Systems</vt:lpstr>
      <vt:lpstr>Linked Allocation</vt:lpstr>
      <vt:lpstr>Linked Allocation Example</vt:lpstr>
      <vt:lpstr>Linked Allocation (Cont.)</vt:lpstr>
      <vt:lpstr>FAT Allocation Method</vt:lpstr>
      <vt:lpstr>File-Allocation Table</vt:lpstr>
      <vt:lpstr>Indexed Allocation Method</vt:lpstr>
      <vt:lpstr>Example of Indexed Allocation</vt:lpstr>
      <vt:lpstr>Indexed Allocation – Small Files</vt:lpstr>
      <vt:lpstr>Indexed Allocation – Large Files</vt:lpstr>
      <vt:lpstr>Indexed Allocation – Linked Scheme</vt:lpstr>
      <vt:lpstr>Indexed Allocation – Two-level Scheme</vt:lpstr>
      <vt:lpstr>Indexed Allocation – Two-Level Scheme</vt:lpstr>
      <vt:lpstr>Combined Scheme : UNIX UFS</vt:lpstr>
      <vt:lpstr>Performance</vt:lpstr>
      <vt:lpstr>Performance (Cont.)</vt:lpstr>
      <vt:lpstr>Free-Space Management</vt:lpstr>
      <vt:lpstr>Free-Space Management</vt:lpstr>
      <vt:lpstr>Linked Free Space List on Disk</vt:lpstr>
      <vt:lpstr>Free-Space Management (Cont.)</vt:lpstr>
      <vt:lpstr>Free-Space Management (Cont.)</vt:lpstr>
      <vt:lpstr>TRIMing Unused Blocks</vt:lpstr>
      <vt:lpstr>Efficiency and Performance</vt:lpstr>
      <vt:lpstr>Efficiency and Performance (Cont.)</vt:lpstr>
      <vt:lpstr>Page Cache</vt:lpstr>
      <vt:lpstr>I/O Without a Unified Buffer Cache</vt:lpstr>
      <vt:lpstr>Unified Buffer Cache</vt:lpstr>
      <vt:lpstr>I/O Using a Unified Buffer Cache</vt:lpstr>
      <vt:lpstr>Recovery</vt:lpstr>
      <vt:lpstr>Log Structured File Systems</vt:lpstr>
      <vt:lpstr>Example: WAFL File System</vt:lpstr>
      <vt:lpstr>The WAFL File Layout</vt:lpstr>
      <vt:lpstr>Snapshots in WAFL</vt:lpstr>
      <vt:lpstr>The Apple File System</vt:lpstr>
      <vt:lpstr>End of Chapter 14</vt:lpstr>
      <vt:lpstr>Linked Allocation</vt:lpstr>
      <vt:lpstr>Linked Allocation</vt:lpstr>
      <vt:lpstr>Indexed Allocation (Cont.)</vt:lpstr>
      <vt:lpstr>Indexed Allocation – Small Files</vt:lpstr>
      <vt:lpstr>End of Chapter 14</vt:lpstr>
      <vt:lpstr>In-Memory File System Structures</vt:lpstr>
      <vt:lpstr>Indexed Allocation – Linked Scheme</vt:lpstr>
      <vt:lpstr>Indexed Allocation – Linked Scheme</vt:lpstr>
      <vt:lpstr>Indexed Allocation – Two-level Scheme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Avi Silberschatz</cp:lastModifiedBy>
  <cp:revision>322</cp:revision>
  <cp:lastPrinted>2001-06-14T13:58:17Z</cp:lastPrinted>
  <dcterms:created xsi:type="dcterms:W3CDTF">2011-01-13T23:43:38Z</dcterms:created>
  <dcterms:modified xsi:type="dcterms:W3CDTF">2021-04-21T22:01:58Z</dcterms:modified>
</cp:coreProperties>
</file>