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7"/>
  </p:notesMasterIdLst>
  <p:handoutMasterIdLst>
    <p:handoutMasterId r:id="rId88"/>
  </p:handoutMasterIdLst>
  <p:sldIdLst>
    <p:sldId id="257" r:id="rId2"/>
    <p:sldId id="315" r:id="rId3"/>
    <p:sldId id="262" r:id="rId4"/>
    <p:sldId id="298" r:id="rId5"/>
    <p:sldId id="299" r:id="rId6"/>
    <p:sldId id="300" r:id="rId7"/>
    <p:sldId id="302" r:id="rId8"/>
    <p:sldId id="301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3" r:id="rId18"/>
    <p:sldId id="312" r:id="rId19"/>
    <p:sldId id="392" r:id="rId20"/>
    <p:sldId id="311" r:id="rId21"/>
    <p:sldId id="264" r:id="rId22"/>
    <p:sldId id="314" r:id="rId23"/>
    <p:sldId id="317" r:id="rId24"/>
    <p:sldId id="318" r:id="rId25"/>
    <p:sldId id="320" r:id="rId26"/>
    <p:sldId id="321" r:id="rId27"/>
    <p:sldId id="322" r:id="rId28"/>
    <p:sldId id="323" r:id="rId29"/>
    <p:sldId id="324" r:id="rId30"/>
    <p:sldId id="319" r:id="rId31"/>
    <p:sldId id="327" r:id="rId32"/>
    <p:sldId id="329" r:id="rId33"/>
    <p:sldId id="330" r:id="rId34"/>
    <p:sldId id="328" r:id="rId35"/>
    <p:sldId id="326" r:id="rId36"/>
    <p:sldId id="331" r:id="rId37"/>
    <p:sldId id="332" r:id="rId38"/>
    <p:sldId id="393" r:id="rId39"/>
    <p:sldId id="333" r:id="rId40"/>
    <p:sldId id="335" r:id="rId41"/>
    <p:sldId id="338" r:id="rId42"/>
    <p:sldId id="397" r:id="rId43"/>
    <p:sldId id="334" r:id="rId44"/>
    <p:sldId id="394" r:id="rId45"/>
    <p:sldId id="337" r:id="rId46"/>
    <p:sldId id="336" r:id="rId47"/>
    <p:sldId id="339" r:id="rId48"/>
    <p:sldId id="340" r:id="rId49"/>
    <p:sldId id="341" r:id="rId50"/>
    <p:sldId id="395" r:id="rId51"/>
    <p:sldId id="396" r:id="rId52"/>
    <p:sldId id="361" r:id="rId53"/>
    <p:sldId id="343" r:id="rId54"/>
    <p:sldId id="344" r:id="rId55"/>
    <p:sldId id="346" r:id="rId56"/>
    <p:sldId id="347" r:id="rId57"/>
    <p:sldId id="348" r:id="rId58"/>
    <p:sldId id="349" r:id="rId59"/>
    <p:sldId id="350" r:id="rId60"/>
    <p:sldId id="351" r:id="rId61"/>
    <p:sldId id="398" r:id="rId62"/>
    <p:sldId id="399" r:id="rId63"/>
    <p:sldId id="400" r:id="rId64"/>
    <p:sldId id="401" r:id="rId65"/>
    <p:sldId id="402" r:id="rId66"/>
    <p:sldId id="358" r:id="rId67"/>
    <p:sldId id="403" r:id="rId68"/>
    <p:sldId id="404" r:id="rId69"/>
    <p:sldId id="359" r:id="rId70"/>
    <p:sldId id="405" r:id="rId71"/>
    <p:sldId id="406" r:id="rId72"/>
    <p:sldId id="407" r:id="rId73"/>
    <p:sldId id="408" r:id="rId74"/>
    <p:sldId id="409" r:id="rId75"/>
    <p:sldId id="410" r:id="rId76"/>
    <p:sldId id="411" r:id="rId77"/>
    <p:sldId id="412" r:id="rId78"/>
    <p:sldId id="413" r:id="rId79"/>
    <p:sldId id="414" r:id="rId80"/>
    <p:sldId id="415" r:id="rId81"/>
    <p:sldId id="416" r:id="rId82"/>
    <p:sldId id="417" r:id="rId83"/>
    <p:sldId id="418" r:id="rId84"/>
    <p:sldId id="419" r:id="rId85"/>
    <p:sldId id="420" r:id="rId86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4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9241D-AD54-4B13-AD9A-542BBE93D46C}" type="datetimeFigureOut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2C5D5-70D0-4F08-9F8F-38341F57F3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B5D74-CCF4-491B-97E5-CC12C552CE55}" type="datetimeFigureOut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BFFB6-994E-4703-92B0-81DE6653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BFFB6-994E-4703-92B0-81DE665307F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9B77-1F49-467E-98C5-19E967EC7564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673D-5D23-453C-B8E4-B1D5870F52D7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1ECB-B4D0-4243-8EDF-A6FB1FB0E777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437F-3147-4A32-8C5E-FA973F44DEE5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D337-5190-49C5-9897-E4851605F4C2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72F6-9435-4C28-A0C0-12FE0E62F1BF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8D75-023A-4FE5-A362-4169AE49D9C3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520A-35EB-43AF-BC29-D2B2CA6F35B4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7631-BD99-4ACF-8D6B-119BFC7D88B7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5262-CBF1-4572-9582-2E396DB63E02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A60D-274F-41EA-9CD0-CF5B5ABE734B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16A50-23DD-428C-A43C-2C2091378229}" type="datetime1">
              <a:rPr lang="zh-TW" altLang="en-US" smtClean="0"/>
              <a:pPr/>
              <a:t>2009/4/16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zh-TW" sz="2400" b="1" dirty="0" smtClean="0"/>
              <a:t>First 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=A</a:t>
            </a:r>
            <a:r>
              <a:rPr lang="en-US" altLang="zh-TW" sz="2400" b="1" dirty="0" smtClean="0">
                <a:solidFill>
                  <a:srgbClr val="0070C0"/>
                </a:solidFill>
                <a:sym typeface="Symbol" pitchFamily="18" charset="2"/>
              </a:rPr>
              <a:t></a:t>
            </a:r>
            <a:r>
              <a:rPr lang="en-US" altLang="zh-TW" sz="2400" b="1" dirty="0" smtClean="0"/>
              <a:t>) =</a:t>
            </a:r>
            <a:r>
              <a:rPr lang="zh-TW" altLang="en-US" sz="2400" b="1" dirty="0" smtClean="0"/>
              <a:t>       </a:t>
            </a:r>
            <a:r>
              <a:rPr lang="en-US" altLang="zh-TW" sz="2400" b="1" dirty="0" smtClean="0"/>
              <a:t>First(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altLang="zh-TW" sz="2400" b="1" dirty="0" smtClean="0"/>
              <a:t>) , if </a:t>
            </a:r>
            <a:r>
              <a:rPr lang="zh-TW" altLang="en-US" sz="2400" b="1" dirty="0" smtClean="0"/>
              <a:t> 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zh-TW" altLang="en-US" sz="2400" dirty="0" smtClean="0">
                <a:sym typeface="Symbol" pitchFamily="18" charset="2"/>
              </a:rPr>
              <a:t> </a:t>
            </a:r>
            <a:r>
              <a:rPr lang="zh-TW" altLang="en-US" sz="2400" dirty="0" smtClean="0"/>
              <a:t>∉ </a:t>
            </a:r>
            <a:r>
              <a:rPr lang="en-US" altLang="zh-TW" sz="2400" b="1" dirty="0" smtClean="0"/>
              <a:t>First(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altLang="zh-TW" sz="2400" b="1" dirty="0" smtClean="0">
                <a:sym typeface="Symbol" pitchFamily="18" charset="2"/>
              </a:rPr>
              <a:t>)</a:t>
            </a:r>
          </a:p>
          <a:p>
            <a:pPr>
              <a:buNone/>
            </a:pPr>
            <a:r>
              <a:rPr lang="en-US" altLang="zh-TW" sz="2400" b="1" dirty="0" smtClean="0">
                <a:sym typeface="Symbol" pitchFamily="18" charset="2"/>
              </a:rPr>
              <a:t>			           </a:t>
            </a:r>
            <a:r>
              <a:rPr lang="en-US" altLang="zh-TW" sz="2400" b="1" dirty="0" smtClean="0"/>
              <a:t>First(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altLang="zh-TW" sz="2400" b="1" dirty="0" smtClean="0"/>
              <a:t>) – {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400" b="1" dirty="0" smtClean="0"/>
              <a:t>} </a:t>
            </a:r>
            <a:r>
              <a:rPr lang="zh-TW" altLang="en-US" sz="2400" b="1" dirty="0" smtClean="0"/>
              <a:t>∪</a:t>
            </a:r>
            <a:r>
              <a:rPr lang="en-US" altLang="zh-TW" sz="2400" b="1" dirty="0" smtClean="0"/>
              <a:t>First(</a:t>
            </a:r>
            <a:r>
              <a:rPr lang="en-US" altLang="zh-TW" sz="2400" b="1" dirty="0" smtClean="0">
                <a:solidFill>
                  <a:srgbClr val="0070C0"/>
                </a:solidFill>
                <a:sym typeface="Symbol" pitchFamily="18" charset="2"/>
              </a:rPr>
              <a:t></a:t>
            </a:r>
            <a:r>
              <a:rPr lang="en-US" altLang="zh-TW" sz="2400" b="1" dirty="0" smtClean="0">
                <a:sym typeface="Symbol" pitchFamily="18" charset="2"/>
              </a:rPr>
              <a:t>), if 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400" b="1" dirty="0" smtClean="0">
                <a:sym typeface="Symbol" pitchFamily="18" charset="2"/>
              </a:rPr>
              <a:t> </a:t>
            </a:r>
            <a:r>
              <a:rPr lang="zh-TW" altLang="en-US" sz="2400" dirty="0" smtClean="0"/>
              <a:t>∈ </a:t>
            </a:r>
            <a:r>
              <a:rPr lang="en-US" altLang="zh-TW" sz="2400" b="1" dirty="0" smtClean="0">
                <a:sym typeface="Symbol" pitchFamily="18" charset="2"/>
              </a:rPr>
              <a:t>First(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altLang="zh-TW" sz="2400" b="1" dirty="0" smtClean="0">
                <a:sym typeface="Symbol" pitchFamily="18" charset="2"/>
              </a:rPr>
              <a:t>)</a:t>
            </a:r>
          </a:p>
          <a:p>
            <a:pPr>
              <a:buNone/>
            </a:pPr>
            <a:endParaRPr lang="en-US" altLang="zh-TW" sz="2400" b="1" dirty="0" smtClean="0">
              <a:sym typeface="Symbol" pitchFamily="18" charset="2"/>
            </a:endParaRPr>
          </a:p>
          <a:p>
            <a:pPr>
              <a:buNone/>
            </a:pPr>
            <a:endParaRPr lang="en-US" altLang="zh-TW" sz="2400" b="1" dirty="0" smtClean="0">
              <a:sym typeface="Symbol" pitchFamily="18" charset="2"/>
            </a:endParaRPr>
          </a:p>
          <a:p>
            <a:pPr>
              <a:buNone/>
            </a:pPr>
            <a:r>
              <a:rPr lang="en-US" altLang="zh-TW" sz="2400" b="1" dirty="0" smtClean="0">
                <a:sym typeface="Symbol" pitchFamily="18" charset="2"/>
              </a:rPr>
              <a:t>We will use some examples for this operation…</a:t>
            </a:r>
          </a:p>
          <a:p>
            <a:pPr>
              <a:buNone/>
            </a:pPr>
            <a:endParaRPr lang="en-US" altLang="zh-TW" sz="2400" b="1" dirty="0" smtClean="0"/>
          </a:p>
          <a:p>
            <a:endParaRPr lang="zh-TW" altLang="en-US" dirty="0"/>
          </a:p>
        </p:txBody>
      </p:sp>
      <p:sp>
        <p:nvSpPr>
          <p:cNvPr id="6" name="左大括弧 5"/>
          <p:cNvSpPr/>
          <p:nvPr/>
        </p:nvSpPr>
        <p:spPr>
          <a:xfrm>
            <a:off x="2643174" y="164305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F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+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1" name="左大括弧 10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+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1" name="左大括弧 10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+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1" name="左大括弧 10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1" name="左大括弧 10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1" name="左大括弧 10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786182" y="5786454"/>
          <a:ext cx="526244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900579"/>
                <a:gridCol w="617406"/>
                <a:gridCol w="587255"/>
                <a:gridCol w="269069"/>
                <a:gridCol w="269069"/>
                <a:gridCol w="315407"/>
                <a:gridCol w="303530"/>
                <a:gridCol w="214315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Prefix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Tail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(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V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F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+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Prefix</a:t>
                      </a:r>
                      <a:r>
                        <a:rPr lang="en-US" altLang="zh-TW" sz="1100" b="1" dirty="0" smtClean="0">
                          <a:solidFill>
                            <a:schemeClr val="accent1"/>
                          </a:solidFill>
                        </a:rPr>
                        <a:t>(E)</a:t>
                      </a:r>
                      <a:r>
                        <a:rPr lang="en-US" altLang="zh-TW" sz="1400" b="1" dirty="0" smtClean="0"/>
                        <a:t>)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0" dirty="0" smtClean="0"/>
                        <a:t>{V}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{+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左大括弧 13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In this step, we know First(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ym typeface="Symbol" pitchFamily="18" charset="2"/>
              </a:rPr>
              <a:t>). 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replace First(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ym typeface="Symbol" pitchFamily="18" charset="2"/>
              </a:rPr>
              <a:t>)</a:t>
            </a:r>
            <a:r>
              <a:rPr lang="zh-TW" altLang="en-US" sz="2000" b="1" dirty="0" smtClean="0">
                <a:sym typeface="Symbol" pitchFamily="18" charset="2"/>
              </a:rPr>
              <a:t> </a:t>
            </a:r>
            <a:r>
              <a:rPr lang="en-US" altLang="zh-TW" sz="2000" b="1" dirty="0" smtClean="0">
                <a:sym typeface="Symbol" pitchFamily="18" charset="2"/>
              </a:rPr>
              <a:t>with {</a:t>
            </a:r>
            <a:r>
              <a:rPr lang="en-US" altLang="zh-TW" sz="1800" b="1" dirty="0" smtClean="0">
                <a:solidFill>
                  <a:srgbClr val="FF0000"/>
                </a:solidFill>
                <a:sym typeface="Symbol" pitchFamily="18" charset="2"/>
              </a:rPr>
              <a:t>F, </a:t>
            </a:r>
            <a:r>
              <a:rPr lang="en-US" altLang="zh-TW" sz="2000" b="1" dirty="0" smtClean="0">
                <a:sym typeface="Symbol" pitchFamily="18" charset="2"/>
              </a:rPr>
              <a:t>}.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1" name="等於 10"/>
          <p:cNvSpPr/>
          <p:nvPr/>
        </p:nvSpPr>
        <p:spPr>
          <a:xfrm rot="2792940">
            <a:off x="7439212" y="2155540"/>
            <a:ext cx="642942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858148" y="2500306"/>
            <a:ext cx="973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ym typeface="Symbol" pitchFamily="18" charset="2"/>
              </a:rPr>
              <a:t>{</a:t>
            </a:r>
            <a:r>
              <a:rPr lang="en-US" altLang="zh-TW" sz="2800" b="1" dirty="0" smtClean="0">
                <a:solidFill>
                  <a:srgbClr val="FF0000"/>
                </a:solidFill>
                <a:sym typeface="Symbol" pitchFamily="18" charset="2"/>
              </a:rPr>
              <a:t>F, </a:t>
            </a:r>
            <a:r>
              <a:rPr lang="en-US" altLang="zh-TW" sz="3200" b="1" dirty="0" smtClean="0">
                <a:sym typeface="Symbol" pitchFamily="18" charset="2"/>
              </a:rPr>
              <a:t>}</a:t>
            </a:r>
            <a:endParaRPr lang="zh-TW" altLang="en-US" sz="2800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sp>
        <p:nvSpPr>
          <p:cNvPr id="16" name="左大括弧 15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3786182" y="5800748"/>
          <a:ext cx="526244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900579"/>
                <a:gridCol w="617406"/>
                <a:gridCol w="587255"/>
                <a:gridCol w="269069"/>
                <a:gridCol w="269069"/>
                <a:gridCol w="315407"/>
                <a:gridCol w="303530"/>
                <a:gridCol w="214315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Prefix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Tail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(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V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F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+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Prefix</a:t>
                      </a:r>
                      <a:r>
                        <a:rPr lang="en-US" altLang="zh-TW" sz="1100" b="1" dirty="0" smtClean="0">
                          <a:solidFill>
                            <a:schemeClr val="accent1"/>
                          </a:solidFill>
                        </a:rPr>
                        <a:t>(E)</a:t>
                      </a:r>
                      <a:r>
                        <a:rPr lang="en-US" altLang="zh-TW" sz="1400" b="1" dirty="0" smtClean="0"/>
                        <a:t>)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0" dirty="0" smtClean="0"/>
                        <a:t>{V}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{+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F, </a:t>
            </a:r>
            <a:r>
              <a:rPr lang="en-US" altLang="zh-TW" sz="2400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sp>
        <p:nvSpPr>
          <p:cNvPr id="14" name="左大括弧 13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786182" y="5800748"/>
          <a:ext cx="526244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900579"/>
                <a:gridCol w="617406"/>
                <a:gridCol w="587255"/>
                <a:gridCol w="269069"/>
                <a:gridCol w="269069"/>
                <a:gridCol w="315407"/>
                <a:gridCol w="303530"/>
                <a:gridCol w="214315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Prefix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Tail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(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V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F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+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Prefix</a:t>
                      </a:r>
                      <a:r>
                        <a:rPr lang="en-US" altLang="zh-TW" sz="1100" b="1" dirty="0" smtClean="0">
                          <a:solidFill>
                            <a:schemeClr val="accent1"/>
                          </a:solidFill>
                        </a:rPr>
                        <a:t>(E)</a:t>
                      </a:r>
                      <a:r>
                        <a:rPr lang="en-US" altLang="zh-TW" sz="1400" b="1" dirty="0" smtClean="0"/>
                        <a:t>)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0" dirty="0" smtClean="0"/>
                        <a:t>{V}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{+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</a:t>
            </a:r>
            <a:r>
              <a:rPr lang="en-US" altLang="zh-TW" b="1" dirty="0" smtClean="0"/>
              <a:t>=</a:t>
            </a:r>
            <a:r>
              <a:rPr lang="en-US" altLang="zh-TW" sz="2400" b="1" dirty="0" smtClean="0"/>
              <a:t>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F, </a:t>
            </a:r>
            <a:r>
              <a:rPr lang="en-US" altLang="zh-TW" sz="2400" b="1" dirty="0" smtClean="0"/>
              <a:t>} </a:t>
            </a:r>
          </a:p>
          <a:p>
            <a:pPr>
              <a:buNone/>
            </a:pPr>
            <a:r>
              <a:rPr lang="en-US" altLang="zh-TW" sz="2400" b="1" dirty="0" smtClean="0"/>
              <a:t>                                         </a:t>
            </a:r>
            <a:r>
              <a:rPr lang="en-US" altLang="zh-TW" b="1" dirty="0" smtClean="0"/>
              <a:t>=</a:t>
            </a:r>
            <a:r>
              <a:rPr lang="en-US" altLang="zh-TW" sz="2400" b="1" dirty="0" smtClean="0"/>
              <a:t>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F, </a:t>
            </a:r>
            <a:r>
              <a:rPr lang="en-US" altLang="zh-TW" sz="2400" b="1" dirty="0" smtClean="0"/>
              <a:t>} -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400" b="1" dirty="0" smtClean="0"/>
              <a:t>} </a:t>
            </a:r>
            <a:r>
              <a:rPr lang="zh-TW" altLang="en-US" sz="2400" b="1" dirty="0" smtClean="0"/>
              <a:t>∪</a:t>
            </a:r>
            <a:r>
              <a:rPr lang="en-US" altLang="zh-TW" sz="2400" b="1" dirty="0" smtClean="0"/>
              <a:t> </a:t>
            </a:r>
            <a:r>
              <a:rPr lang="en-US" altLang="zh-TW" b="1" dirty="0" smtClean="0"/>
              <a:t>First</a:t>
            </a:r>
            <a:r>
              <a:rPr lang="en-US" altLang="zh-TW" sz="2400" b="1" dirty="0" smtClean="0"/>
              <a:t>(</a:t>
            </a:r>
            <a:r>
              <a:rPr lang="en-US" altLang="zh-TW" sz="1600" b="1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altLang="zh-TW" sz="1600" b="1" dirty="0" smtClean="0">
                <a:solidFill>
                  <a:srgbClr val="0070C0"/>
                </a:solidFill>
                <a:sym typeface="Symbol" pitchFamily="18" charset="2"/>
              </a:rPr>
              <a:t>E)</a:t>
            </a:r>
            <a:r>
              <a:rPr lang="en-US" altLang="zh-TW" sz="2400" b="1" dirty="0" smtClean="0"/>
              <a:t>) 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F, (</a:t>
            </a:r>
            <a:r>
              <a:rPr lang="en-US" altLang="zh-TW" sz="2400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sp>
        <p:nvSpPr>
          <p:cNvPr id="14" name="左大括弧 13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3786182" y="5800748"/>
          <a:ext cx="526244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900579"/>
                <a:gridCol w="617406"/>
                <a:gridCol w="587255"/>
                <a:gridCol w="269069"/>
                <a:gridCol w="269069"/>
                <a:gridCol w="315407"/>
                <a:gridCol w="303530"/>
                <a:gridCol w="214315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Prefix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Tail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(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V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F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+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Prefix</a:t>
                      </a:r>
                      <a:r>
                        <a:rPr lang="en-US" altLang="zh-TW" sz="1100" b="1" dirty="0" smtClean="0">
                          <a:solidFill>
                            <a:schemeClr val="accent1"/>
                          </a:solidFill>
                        </a:rPr>
                        <a:t>(E)</a:t>
                      </a:r>
                      <a:r>
                        <a:rPr lang="en-US" altLang="zh-TW" sz="1400" b="1" dirty="0" smtClean="0"/>
                        <a:t>)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0" dirty="0" smtClean="0"/>
                        <a:t>{V}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{+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 </a:t>
            </a:r>
            <a:r>
              <a:rPr lang="en-US" altLang="zh-TW" sz="2400" b="1" dirty="0" smtClean="0"/>
              <a:t>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F, (</a:t>
            </a:r>
            <a:r>
              <a:rPr lang="en-US" altLang="zh-TW" sz="2400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sp>
        <p:nvSpPr>
          <p:cNvPr id="13" name="左大括弧 12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3786182" y="5800748"/>
          <a:ext cx="526244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900579"/>
                <a:gridCol w="617406"/>
                <a:gridCol w="587255"/>
                <a:gridCol w="269069"/>
                <a:gridCol w="269069"/>
                <a:gridCol w="315407"/>
                <a:gridCol w="303530"/>
                <a:gridCol w="214315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Prefix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Tail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(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V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F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+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Prefix</a:t>
                      </a:r>
                      <a:r>
                        <a:rPr lang="en-US" altLang="zh-TW" sz="1100" b="1" dirty="0" smtClean="0">
                          <a:solidFill>
                            <a:schemeClr val="accent1"/>
                          </a:solidFill>
                        </a:rPr>
                        <a:t>(E)</a:t>
                      </a:r>
                      <a:r>
                        <a:rPr lang="en-US" altLang="zh-TW" sz="1400" b="1" dirty="0" smtClean="0"/>
                        <a:t>)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0" dirty="0" smtClean="0"/>
                        <a:t>{V}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{+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26985" y="2000238"/>
            <a:ext cx="6931228" cy="4154877"/>
            <a:chOff x="769" y="2112"/>
            <a:chExt cx="663" cy="1229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76" cy="1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4400" b="1" dirty="0" err="1" smtClean="0"/>
                <a:t>E</a:t>
              </a:r>
              <a:r>
                <a:rPr lang="en-US" altLang="zh-TW" sz="4400" b="1" dirty="0" err="1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b="1" dirty="0" err="1" smtClean="0"/>
                <a:t>Prefix</a:t>
              </a:r>
              <a:r>
                <a:rPr lang="en-US" altLang="zh-TW" sz="4400" b="1" dirty="0" smtClean="0"/>
                <a:t>(E)</a:t>
              </a:r>
            </a:p>
            <a:p>
              <a:r>
                <a:rPr lang="en-US" altLang="zh-TW" sz="4400" b="1" dirty="0" smtClean="0"/>
                <a:t>E</a:t>
              </a:r>
              <a:r>
                <a:rPr lang="en-US" altLang="zh-TW" sz="4400" b="1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b="1" dirty="0" smtClean="0"/>
                <a:t>V Tail</a:t>
              </a:r>
            </a:p>
            <a:p>
              <a:r>
                <a:rPr lang="en-US" altLang="zh-TW" sz="4400" b="1" dirty="0" err="1" smtClean="0"/>
                <a:t>Prefix</a:t>
              </a:r>
              <a:r>
                <a:rPr lang="en-US" altLang="zh-TW" sz="4400" b="1" dirty="0" err="1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b="1" dirty="0" err="1" smtClean="0"/>
                <a:t>F</a:t>
              </a:r>
              <a:endParaRPr lang="en-US" altLang="zh-TW" sz="4400" b="1" dirty="0" smtClean="0"/>
            </a:p>
            <a:p>
              <a:r>
                <a:rPr lang="en-US" altLang="zh-TW" sz="4400" b="1" dirty="0" smtClean="0"/>
                <a:t>Prefix</a:t>
              </a:r>
              <a:r>
                <a:rPr lang="en-US" altLang="zh-TW" sz="4400" b="1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b="1" dirty="0" smtClean="0">
                  <a:sym typeface="Symbol" pitchFamily="18" charset="2"/>
                </a:rPr>
                <a:t></a:t>
              </a:r>
              <a:endParaRPr lang="en-US" altLang="zh-TW" sz="4400" b="1" dirty="0" smtClean="0"/>
            </a:p>
            <a:p>
              <a:r>
                <a:rPr lang="en-US" altLang="zh-TW" sz="4400" b="1" dirty="0" smtClean="0"/>
                <a:t>Tail</a:t>
              </a:r>
              <a:r>
                <a:rPr lang="en-US" altLang="zh-TW" sz="4400" b="1" dirty="0" smtClean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4400" b="1" dirty="0" smtClean="0"/>
            </a:p>
            <a:p>
              <a:r>
                <a:rPr lang="en-US" altLang="zh-TW" sz="4400" b="1" dirty="0" smtClean="0"/>
                <a:t>Tail</a:t>
              </a:r>
              <a:r>
                <a:rPr lang="en-US" altLang="zh-TW" sz="4400" b="1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b="1" dirty="0" smtClean="0">
                  <a:sym typeface="Symbol" pitchFamily="18" charset="2"/>
                </a:rPr>
                <a:t></a:t>
              </a:r>
              <a:endParaRPr lang="en-US" altLang="zh-TW" sz="4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4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9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4400" b="1" dirty="0"/>
                <a:t>G</a:t>
              </a:r>
              <a:r>
                <a:rPr lang="en-US" altLang="zh-TW" sz="4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左大括弧 8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 </a:t>
            </a:r>
            <a:r>
              <a:rPr lang="en-US" altLang="zh-TW" sz="2400" b="1" dirty="0" smtClean="0"/>
              <a:t>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F, (</a:t>
            </a:r>
            <a:r>
              <a:rPr lang="en-US" altLang="zh-TW" sz="2400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4071934" y="5500702"/>
          <a:ext cx="504620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1703070"/>
                <a:gridCol w="617406"/>
                <a:gridCol w="587255"/>
                <a:gridCol w="269069"/>
                <a:gridCol w="269069"/>
                <a:gridCol w="315407"/>
                <a:gridCol w="303530"/>
                <a:gridCol w="214315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Prefix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Tail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(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V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F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+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Prefix</a:t>
                      </a:r>
                      <a:r>
                        <a:rPr lang="en-US" altLang="zh-TW" sz="1100" b="1" dirty="0" smtClean="0">
                          <a:solidFill>
                            <a:schemeClr val="accent1"/>
                          </a:solidFill>
                        </a:rPr>
                        <a:t>(E)</a:t>
                      </a:r>
                      <a:r>
                        <a:rPr lang="en-US" altLang="zh-TW" sz="1400" b="1" dirty="0" smtClean="0"/>
                        <a:t>)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0" dirty="0" smtClean="0"/>
                        <a:t>{V}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{+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(</a:t>
                      </a:r>
                      <a:r>
                        <a:rPr lang="en-US" altLang="zh-TW" sz="1400" dirty="0" smtClean="0"/>
                        <a:t>}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dirty="0" smtClean="0"/>
                        <a:t> {V} ={F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(, </a:t>
                      </a:r>
                      <a:r>
                        <a:rPr lang="en-US" altLang="zh-TW" sz="1400" dirty="0" smtClean="0"/>
                        <a:t>V}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{+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sp>
        <p:nvSpPr>
          <p:cNvPr id="13" name="左大括弧 12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>
                <a:sym typeface="Symbol" pitchFamily="18" charset="2"/>
              </a:rPr>
              <a:t>E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</a:t>
            </a:r>
            <a:r>
              <a:rPr lang="en-US" altLang="zh-TW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F, (</a:t>
            </a:r>
            <a:r>
              <a:rPr lang="en-US" altLang="zh-TW" b="1" dirty="0" smtClean="0">
                <a:sym typeface="Symbol" pitchFamily="18" charset="2"/>
              </a:rPr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</a:t>
            </a:r>
            <a:r>
              <a:rPr lang="en-US" altLang="zh-TW" b="1" dirty="0" smtClean="0">
                <a:sym typeface="Symbol" pitchFamily="18" charset="2"/>
              </a:rPr>
              <a:t>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071802" y="5143512"/>
          <a:ext cx="5956963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955"/>
                <a:gridCol w="1820445"/>
                <a:gridCol w="659957"/>
                <a:gridCol w="627728"/>
                <a:gridCol w="414386"/>
                <a:gridCol w="414386"/>
                <a:gridCol w="465293"/>
                <a:gridCol w="414655"/>
                <a:gridCol w="357158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Prefix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Tail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(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V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F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+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Prefix</a:t>
                      </a:r>
                      <a:r>
                        <a:rPr lang="en-US" altLang="zh-TW" sz="1100" b="1" dirty="0" smtClean="0">
                          <a:solidFill>
                            <a:schemeClr val="accent1"/>
                          </a:solidFill>
                        </a:rPr>
                        <a:t>(E)</a:t>
                      </a:r>
                      <a:r>
                        <a:rPr lang="en-US" altLang="zh-TW" sz="1400" b="1" dirty="0" smtClean="0"/>
                        <a:t>)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0" dirty="0" smtClean="0"/>
                        <a:t>{V}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{+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(</a:t>
                      </a:r>
                      <a:r>
                        <a:rPr lang="en-US" altLang="zh-TW" sz="1400" dirty="0" smtClean="0"/>
                        <a:t>}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dirty="0" smtClean="0"/>
                        <a:t> {V} ={F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(, </a:t>
                      </a:r>
                      <a:r>
                        <a:rPr lang="en-US" altLang="zh-TW" sz="1400" dirty="0" smtClean="0"/>
                        <a:t>V}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{+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3</a:t>
                      </a:r>
                      <a:endParaRPr kumimoji="0" lang="zh-TW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(, </a:t>
                      </a:r>
                      <a:r>
                        <a:rPr lang="en-US" altLang="zh-TW" sz="1400" dirty="0" smtClean="0"/>
                        <a:t>V}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{F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{+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{(}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{)}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{V}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{F}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{+}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4500562" y="3500438"/>
            <a:ext cx="4556247" cy="15696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chemeClr val="bg1"/>
                </a:solidFill>
                <a:sym typeface="Symbol" pitchFamily="18" charset="2"/>
              </a:rPr>
              <a:t>If no more change…</a:t>
            </a:r>
          </a:p>
          <a:p>
            <a:r>
              <a:rPr lang="en-US" altLang="zh-TW" sz="3200" b="1" dirty="0" smtClean="0">
                <a:solidFill>
                  <a:schemeClr val="bg1"/>
                </a:solidFill>
                <a:sym typeface="Symbol" pitchFamily="18" charset="2"/>
              </a:rPr>
              <a:t>The first set of a terminal </a:t>
            </a:r>
          </a:p>
          <a:p>
            <a:r>
              <a:rPr lang="en-US" altLang="zh-TW" sz="3200" b="1" dirty="0" smtClean="0">
                <a:solidFill>
                  <a:schemeClr val="bg1"/>
                </a:solidFill>
                <a:sym typeface="Symbol" pitchFamily="18" charset="2"/>
              </a:rPr>
              <a:t>symbol is itself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矩形 13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3:</a:t>
            </a:r>
            <a:endParaRPr lang="en-US" altLang="zh-TW" sz="2800" b="1" dirty="0"/>
          </a:p>
        </p:txBody>
      </p:sp>
      <p:sp>
        <p:nvSpPr>
          <p:cNvPr id="16" name="左大括弧 15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Another Example….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426985" y="2000238"/>
            <a:ext cx="5195808" cy="4154877"/>
            <a:chOff x="769" y="2112"/>
            <a:chExt cx="497" cy="1229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210" cy="1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4400" dirty="0" smtClean="0"/>
                <a:t>S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err="1" smtClean="0"/>
                <a:t>aSe</a:t>
              </a:r>
              <a:endParaRPr lang="en-US" altLang="zh-TW" sz="4400" dirty="0" smtClean="0"/>
            </a:p>
            <a:p>
              <a:r>
                <a:rPr lang="en-US" altLang="zh-TW" sz="4400" dirty="0" smtClean="0"/>
                <a:t>S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dirty="0" smtClean="0"/>
                <a:t> B</a:t>
              </a:r>
            </a:p>
            <a:p>
              <a:r>
                <a:rPr lang="en-US" altLang="zh-TW" sz="4400" dirty="0" smtClean="0"/>
                <a:t>B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err="1" smtClean="0"/>
                <a:t>bBe</a:t>
              </a:r>
              <a:endParaRPr lang="en-US" altLang="zh-TW" sz="4400" dirty="0" smtClean="0"/>
            </a:p>
            <a:p>
              <a:r>
                <a:rPr lang="en-US" altLang="zh-TW" sz="4400" dirty="0" smtClean="0"/>
                <a:t>B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dirty="0" smtClean="0">
                  <a:sym typeface="Symbol" pitchFamily="18" charset="2"/>
                </a:rPr>
                <a:t> </a:t>
              </a:r>
              <a:r>
                <a:rPr lang="en-US" altLang="zh-TW" sz="4400" dirty="0" smtClean="0"/>
                <a:t>C</a:t>
              </a:r>
            </a:p>
            <a:p>
              <a:r>
                <a:rPr lang="en-US" altLang="zh-TW" sz="4400" dirty="0" smtClean="0"/>
                <a:t>C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err="1" smtClean="0"/>
                <a:t>cCe</a:t>
              </a:r>
              <a:endParaRPr lang="en-US" altLang="zh-TW" sz="4400" dirty="0" smtClean="0"/>
            </a:p>
            <a:p>
              <a:r>
                <a:rPr lang="en-US" altLang="zh-TW" sz="4400" dirty="0" smtClean="0"/>
                <a:t>C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smtClean="0">
                  <a:sym typeface="Symbol" pitchFamily="18" charset="2"/>
                </a:rPr>
                <a:t>d</a:t>
              </a:r>
              <a:endParaRPr lang="en-US" altLang="zh-TW" sz="4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4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9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4400" b="1" dirty="0"/>
                <a:t>G</a:t>
              </a:r>
              <a:r>
                <a:rPr lang="en-US" altLang="zh-TW" sz="4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左大括弧 8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  <a:endParaRPr lang="en-US" altLang="zh-TW" sz="2400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2357422" y="285728"/>
            <a:ext cx="3714776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8215338" y="34948"/>
            <a:ext cx="714380" cy="2142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714348" y="1643050"/>
            <a:ext cx="5214974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左大括弧 18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endParaRPr lang="en-US" altLang="zh-TW" sz="2400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2357422" y="285728"/>
            <a:ext cx="3714776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8215338" y="214290"/>
            <a:ext cx="714380" cy="2142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785786" y="2214554"/>
            <a:ext cx="5214974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左大括弧 14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endParaRPr lang="en-US" altLang="zh-TW" b="1" dirty="0" smtClean="0"/>
          </a:p>
          <a:p>
            <a:endParaRPr lang="en-US" altLang="zh-TW" sz="2400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2357422" y="285728"/>
            <a:ext cx="3714776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8215338" y="428604"/>
            <a:ext cx="714380" cy="2142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785786" y="2714620"/>
            <a:ext cx="5214974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左大括弧 14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2357422" y="285728"/>
            <a:ext cx="3714776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8215338" y="571480"/>
            <a:ext cx="714380" cy="2142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785786" y="3286124"/>
            <a:ext cx="5214974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左大括弧 14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2357422" y="285728"/>
            <a:ext cx="3714776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8215338" y="785794"/>
            <a:ext cx="714380" cy="2142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785786" y="3929066"/>
            <a:ext cx="5214974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左大括弧 14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7615262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)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2357422" y="285728"/>
            <a:ext cx="3714776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8215338" y="1000108"/>
            <a:ext cx="714380" cy="2142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785786" y="4500570"/>
            <a:ext cx="5214974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左大括弧 14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785786" y="1643050"/>
            <a:ext cx="8072494" cy="1500198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7858148" y="214290"/>
            <a:ext cx="1071570" cy="21431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6" name="左大括弧 15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)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)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)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)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)={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)={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)={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)={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829708" cy="3757626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829708" cy="3757626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3714744" y="5715016"/>
          <a:ext cx="519100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285884"/>
                <a:gridCol w="1285884"/>
                <a:gridCol w="491701"/>
                <a:gridCol w="312008"/>
                <a:gridCol w="312008"/>
                <a:gridCol w="365740"/>
                <a:gridCol w="351966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2357422" y="285728"/>
            <a:ext cx="3714776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7858148" y="428604"/>
            <a:ext cx="1071570" cy="21431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785786" y="2928934"/>
            <a:ext cx="7500990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6" name="左大括弧 15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3714744" y="5715016"/>
          <a:ext cx="519100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285884"/>
                <a:gridCol w="1285884"/>
                <a:gridCol w="491701"/>
                <a:gridCol w="312008"/>
                <a:gridCol w="312008"/>
                <a:gridCol w="365740"/>
                <a:gridCol w="351966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3714744" y="5715016"/>
          <a:ext cx="519100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285884"/>
                <a:gridCol w="1285884"/>
                <a:gridCol w="491701"/>
                <a:gridCol w="312008"/>
                <a:gridCol w="312008"/>
                <a:gridCol w="365740"/>
                <a:gridCol w="351966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928925" y="5495948"/>
          <a:ext cx="597682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1857388"/>
                <a:gridCol w="1643074"/>
                <a:gridCol w="500066"/>
                <a:gridCol w="285752"/>
                <a:gridCol w="285752"/>
                <a:gridCol w="285752"/>
                <a:gridCol w="261787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928925" y="5495948"/>
          <a:ext cx="597682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1857388"/>
                <a:gridCol w="1643074"/>
                <a:gridCol w="500066"/>
                <a:gridCol w="285752"/>
                <a:gridCol w="285752"/>
                <a:gridCol w="285752"/>
                <a:gridCol w="261787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928925" y="5495948"/>
          <a:ext cx="597682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1857388"/>
                <a:gridCol w="1643074"/>
                <a:gridCol w="500066"/>
                <a:gridCol w="285752"/>
                <a:gridCol w="285752"/>
                <a:gridCol w="285752"/>
                <a:gridCol w="261787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2928925" y="5495948"/>
          <a:ext cx="597682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1857388"/>
                <a:gridCol w="1643074"/>
                <a:gridCol w="500066"/>
                <a:gridCol w="285752"/>
                <a:gridCol w="285752"/>
                <a:gridCol w="285752"/>
                <a:gridCol w="261787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 = {</a:t>
                      </a:r>
                      <a:r>
                        <a:rPr lang="en-US" altLang="zh-TW" sz="1400" dirty="0" err="1" smtClean="0"/>
                        <a:t>b,c,d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3:</a:t>
            </a:r>
            <a:endParaRPr lang="en-US" altLang="zh-TW" sz="2800" b="1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928925" y="5495948"/>
          <a:ext cx="597682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1857388"/>
                <a:gridCol w="1643074"/>
                <a:gridCol w="500066"/>
                <a:gridCol w="285752"/>
                <a:gridCol w="285752"/>
                <a:gridCol w="285752"/>
                <a:gridCol w="261787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 = {</a:t>
                      </a:r>
                      <a:r>
                        <a:rPr lang="en-US" altLang="zh-TW" sz="1400" dirty="0" err="1" smtClean="0"/>
                        <a:t>b,c,d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3:</a:t>
            </a:r>
            <a:endParaRPr lang="en-US" altLang="zh-TW" sz="2800" b="1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928925" y="5495948"/>
          <a:ext cx="597682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1857388"/>
                <a:gridCol w="1643074"/>
                <a:gridCol w="500066"/>
                <a:gridCol w="285752"/>
                <a:gridCol w="285752"/>
                <a:gridCol w="285752"/>
                <a:gridCol w="261787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 = {</a:t>
                      </a:r>
                      <a:r>
                        <a:rPr lang="en-US" altLang="zh-TW" sz="1400" dirty="0" err="1" smtClean="0"/>
                        <a:t>b,c,d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 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b, 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3:</a:t>
            </a:r>
            <a:endParaRPr lang="en-US" altLang="zh-TW" sz="2800" b="1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928925" y="5495948"/>
          <a:ext cx="597682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1857388"/>
                <a:gridCol w="1643074"/>
                <a:gridCol w="500066"/>
                <a:gridCol w="285752"/>
                <a:gridCol w="285752"/>
                <a:gridCol w="285752"/>
                <a:gridCol w="261787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 = {</a:t>
                      </a:r>
                      <a:r>
                        <a:rPr lang="en-US" altLang="zh-TW" sz="1400" dirty="0" err="1" smtClean="0"/>
                        <a:t>b,c,d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b, 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3:</a:t>
            </a:r>
            <a:endParaRPr lang="en-US" altLang="zh-TW" sz="2800" b="1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928925" y="5495948"/>
          <a:ext cx="597682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1857388"/>
                <a:gridCol w="1643074"/>
                <a:gridCol w="500066"/>
                <a:gridCol w="285752"/>
                <a:gridCol w="285752"/>
                <a:gridCol w="285752"/>
                <a:gridCol w="261787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 </a:t>
                      </a: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 = {</a:t>
                      </a:r>
                      <a:r>
                        <a:rPr lang="en-US" altLang="zh-TW" sz="1400" dirty="0" err="1" smtClean="0"/>
                        <a:t>b,c,d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F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2357422" y="285728"/>
            <a:ext cx="3714776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7858148" y="642918"/>
            <a:ext cx="1071570" cy="21431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785786" y="3500438"/>
            <a:ext cx="7500990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6" name="左大括弧 15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b, 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3:</a:t>
            </a:r>
            <a:endParaRPr lang="en-US" altLang="zh-TW" sz="2800" b="1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928925" y="5214950"/>
          <a:ext cx="597682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3"/>
                <a:gridCol w="2071702"/>
                <a:gridCol w="1643074"/>
                <a:gridCol w="500066"/>
                <a:gridCol w="285752"/>
                <a:gridCol w="285752"/>
                <a:gridCol w="285752"/>
                <a:gridCol w="261787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 = {</a:t>
                      </a:r>
                      <a:r>
                        <a:rPr lang="en-US" altLang="zh-TW" sz="1400" dirty="0" err="1" smtClean="0"/>
                        <a:t>b,c,d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3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r>
                        <a:rPr lang="zh-TW" altLang="en-US" sz="1400" b="0" baseline="0" dirty="0" smtClean="0"/>
                        <a:t> </a:t>
                      </a:r>
                      <a:r>
                        <a:rPr lang="en-US" altLang="zh-TW" sz="1400" b="0" baseline="0" dirty="0" smtClean="0"/>
                        <a:t>= {</a:t>
                      </a:r>
                      <a:r>
                        <a:rPr lang="en-US" altLang="zh-TW" sz="1400" b="0" baseline="0" dirty="0" err="1" smtClean="0"/>
                        <a:t>a,b,c,d</a:t>
                      </a:r>
                      <a:r>
                        <a:rPr lang="en-US" altLang="zh-TW" sz="1400" b="0" baseline="0" dirty="0" smtClean="0"/>
                        <a:t>}</a:t>
                      </a:r>
                      <a:endParaRPr lang="zh-TW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 = {</a:t>
                      </a:r>
                      <a:r>
                        <a:rPr lang="en-US" altLang="zh-TW" sz="1400" dirty="0" err="1" smtClean="0"/>
                        <a:t>b,c,d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72" y="0"/>
            <a:ext cx="1223003" cy="1200588"/>
            <a:chOff x="769" y="2112"/>
            <a:chExt cx="718" cy="1519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431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aSe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S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/>
                <a:t> B</a:t>
              </a:r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bBe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B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200" dirty="0" smtClean="0">
                  <a:sym typeface="Symbol" pitchFamily="18" charset="2"/>
                </a:rPr>
                <a:t> </a:t>
              </a:r>
              <a:r>
                <a:rPr lang="en-US" altLang="zh-TW" sz="1200" dirty="0" smtClean="0"/>
                <a:t>C</a:t>
              </a:r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err="1" smtClean="0"/>
                <a:t>cCe</a:t>
              </a:r>
              <a:endParaRPr lang="en-US" altLang="zh-TW" sz="1200" dirty="0" smtClean="0"/>
            </a:p>
            <a:p>
              <a:r>
                <a:rPr lang="en-US" altLang="zh-TW" sz="1200" dirty="0" smtClean="0"/>
                <a:t>C </a:t>
              </a:r>
              <a:r>
                <a:rPr lang="en-US" altLang="zh-TW" sz="12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200" dirty="0" smtClean="0">
                  <a:sym typeface="Symbol" pitchFamily="18" charset="2"/>
                </a:rPr>
                <a:t>d</a:t>
              </a:r>
              <a:endParaRPr lang="en-US" altLang="zh-TW" sz="1200" dirty="0">
                <a:sym typeface="Symbol" pitchFamily="18" charset="2"/>
              </a:endParaRPr>
            </a:p>
          </p:txBody>
        </p:sp>
        <p:sp>
          <p:nvSpPr>
            <p:cNvPr id="17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9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200" dirty="0"/>
                <a:t>G</a:t>
              </a:r>
              <a:r>
                <a:rPr lang="en-US" altLang="zh-TW" sz="1200" baseline="-25000" dirty="0"/>
                <a:t>0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Se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</a:t>
            </a:r>
            <a:endParaRPr lang="en-US" altLang="zh-TW" sz="2400" b="1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S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b, 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b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c, d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Ce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C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d</a:t>
            </a:r>
            <a:r>
              <a:rPr lang="en-US" altLang="zh-TW" b="1" dirty="0" smtClean="0"/>
              <a:t>}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3:</a:t>
            </a:r>
            <a:endParaRPr lang="en-US" altLang="zh-TW" sz="2800" b="1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142977" y="5214950"/>
          <a:ext cx="77627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063"/>
                <a:gridCol w="2690752"/>
                <a:gridCol w="2134044"/>
                <a:gridCol w="649491"/>
                <a:gridCol w="371138"/>
                <a:gridCol w="371138"/>
                <a:gridCol w="371138"/>
                <a:gridCol w="340012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 = {</a:t>
                      </a:r>
                      <a:r>
                        <a:rPr lang="en-US" altLang="zh-TW" sz="1400" dirty="0" err="1" smtClean="0"/>
                        <a:t>b,c,d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3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r>
                        <a:rPr lang="zh-TW" altLang="en-US" sz="1400" b="0" baseline="0" dirty="0" smtClean="0"/>
                        <a:t> </a:t>
                      </a:r>
                      <a:r>
                        <a:rPr lang="en-US" altLang="zh-TW" sz="1400" b="0" baseline="0" dirty="0" smtClean="0"/>
                        <a:t>= {</a:t>
                      </a:r>
                      <a:r>
                        <a:rPr lang="en-US" altLang="zh-TW" sz="1400" b="0" baseline="0" dirty="0" err="1" smtClean="0"/>
                        <a:t>a,b,c,d</a:t>
                      </a:r>
                      <a:r>
                        <a:rPr lang="en-US" altLang="zh-TW" sz="1400" b="0" baseline="0" dirty="0" smtClean="0"/>
                        <a:t>}</a:t>
                      </a:r>
                      <a:endParaRPr lang="zh-TW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{b}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 = {</a:t>
                      </a:r>
                      <a:r>
                        <a:rPr lang="en-US" altLang="zh-TW" sz="1400" dirty="0" err="1" smtClean="0"/>
                        <a:t>b,c,d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{c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d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{a}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{b}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{c}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{d}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4500562" y="3500438"/>
            <a:ext cx="4556247" cy="15696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chemeClr val="bg1"/>
                </a:solidFill>
                <a:sym typeface="Symbol" pitchFamily="18" charset="2"/>
              </a:rPr>
              <a:t>If no more change…</a:t>
            </a:r>
          </a:p>
          <a:p>
            <a:r>
              <a:rPr lang="en-US" altLang="zh-TW" sz="3200" b="1" dirty="0" smtClean="0">
                <a:solidFill>
                  <a:schemeClr val="bg1"/>
                </a:solidFill>
                <a:sym typeface="Symbol" pitchFamily="18" charset="2"/>
              </a:rPr>
              <a:t>The first set of a terminal </a:t>
            </a:r>
          </a:p>
          <a:p>
            <a:r>
              <a:rPr lang="en-US" altLang="zh-TW" sz="3200" b="1" dirty="0" smtClean="0">
                <a:solidFill>
                  <a:schemeClr val="bg1"/>
                </a:solidFill>
                <a:sym typeface="Symbol" pitchFamily="18" charset="2"/>
              </a:rPr>
              <a:t>symbol is itself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Another Example….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426985" y="2000237"/>
            <a:ext cx="5143536" cy="3571903"/>
            <a:chOff x="769" y="2112"/>
            <a:chExt cx="492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205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4400" dirty="0" smtClean="0"/>
                <a:t>S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err="1" smtClean="0"/>
                <a:t>ABc</a:t>
              </a:r>
              <a:endParaRPr lang="en-US" altLang="zh-TW" sz="4400" dirty="0" smtClean="0"/>
            </a:p>
            <a:p>
              <a:r>
                <a:rPr lang="en-US" altLang="zh-TW" sz="4400" dirty="0" smtClean="0"/>
                <a:t>A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dirty="0" smtClean="0"/>
                <a:t> a</a:t>
              </a:r>
            </a:p>
            <a:p>
              <a:r>
                <a:rPr lang="en-US" altLang="zh-TW" sz="4400" dirty="0" smtClean="0"/>
                <a:t>A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smtClean="0">
                  <a:sym typeface="Symbol" pitchFamily="18" charset="2"/>
                </a:rPr>
                <a:t></a:t>
              </a:r>
              <a:endParaRPr lang="en-US" altLang="zh-TW" sz="4400" dirty="0" smtClean="0"/>
            </a:p>
            <a:p>
              <a:r>
                <a:rPr lang="en-US" altLang="zh-TW" sz="4400" dirty="0" smtClean="0"/>
                <a:t>B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dirty="0" smtClean="0">
                  <a:sym typeface="Symbol" pitchFamily="18" charset="2"/>
                </a:rPr>
                <a:t> </a:t>
              </a:r>
              <a:r>
                <a:rPr lang="en-US" altLang="zh-TW" sz="4400" dirty="0" smtClean="0"/>
                <a:t>b</a:t>
              </a:r>
            </a:p>
            <a:p>
              <a:r>
                <a:rPr lang="en-US" altLang="zh-TW" sz="4400" dirty="0" smtClean="0"/>
                <a:t>B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smtClean="0">
                  <a:sym typeface="Symbol" pitchFamily="18" charset="2"/>
                </a:rPr>
                <a:t></a:t>
              </a:r>
              <a:endParaRPr lang="en-US" altLang="zh-TW" sz="4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4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9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4400" b="1" dirty="0"/>
                <a:t>G</a:t>
              </a:r>
              <a:r>
                <a:rPr lang="en-US" altLang="zh-TW" sz="4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左大括弧 8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2357422" y="285728"/>
            <a:ext cx="3714776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8103505" y="61457"/>
            <a:ext cx="714380" cy="2142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714348" y="1643050"/>
            <a:ext cx="5214974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左大括弧 13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圓角矩形 9"/>
          <p:cNvSpPr/>
          <p:nvPr/>
        </p:nvSpPr>
        <p:spPr>
          <a:xfrm>
            <a:off x="2357422" y="285728"/>
            <a:ext cx="3714776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8103505" y="235628"/>
            <a:ext cx="714380" cy="2142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785786" y="2143116"/>
            <a:ext cx="5214974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左大括弧 13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圓角矩形 9"/>
          <p:cNvSpPr/>
          <p:nvPr/>
        </p:nvSpPr>
        <p:spPr>
          <a:xfrm>
            <a:off x="2357422" y="714356"/>
            <a:ext cx="4857784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8103505" y="488062"/>
            <a:ext cx="714380" cy="2142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785786" y="2714620"/>
            <a:ext cx="5572164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左大括弧 13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圓角矩形 9"/>
          <p:cNvSpPr/>
          <p:nvPr/>
        </p:nvSpPr>
        <p:spPr>
          <a:xfrm>
            <a:off x="2357422" y="285728"/>
            <a:ext cx="4857784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8103505" y="714356"/>
            <a:ext cx="714380" cy="2142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785786" y="3286124"/>
            <a:ext cx="5572164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左大括弧 13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圓角矩形 9"/>
          <p:cNvSpPr/>
          <p:nvPr/>
        </p:nvSpPr>
        <p:spPr>
          <a:xfrm>
            <a:off x="2357422" y="785794"/>
            <a:ext cx="4857784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8103505" y="928670"/>
            <a:ext cx="714380" cy="2142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785786" y="4000504"/>
            <a:ext cx="5572164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左大括弧 13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F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2357422" y="714356"/>
            <a:ext cx="4929222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7858148" y="857232"/>
            <a:ext cx="1071570" cy="21431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785786" y="4143380"/>
            <a:ext cx="7500990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6" name="左大括弧 15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)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829708" cy="3471874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endParaRPr lang="en-US" altLang="zh-TW" b="1" dirty="0" smtClean="0"/>
          </a:p>
          <a:p>
            <a:pPr>
              <a:buNone/>
            </a:pPr>
            <a:endParaRPr lang="en-US" altLang="zh-TW" b="1" dirty="0" smtClean="0"/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3714744" y="5572140"/>
          <a:ext cx="483904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285884"/>
                <a:gridCol w="928694"/>
                <a:gridCol w="848891"/>
                <a:gridCol w="312008"/>
                <a:gridCol w="312008"/>
                <a:gridCol w="365740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 First(</a:t>
                      </a:r>
                      <a:r>
                        <a:rPr lang="en-US" altLang="zh-TW" sz="1100" b="1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TW" sz="1100" b="1" dirty="0" err="1" smtClean="0">
                          <a:solidFill>
                            <a:schemeClr val="accent1"/>
                          </a:solidFill>
                        </a:rPr>
                        <a:t>Bc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{a,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First(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 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a, </a:t>
            </a:r>
            <a:r>
              <a:rPr lang="en-US" altLang="zh-TW" b="1" dirty="0" smtClean="0"/>
              <a:t>} </a:t>
            </a:r>
          </a:p>
          <a:p>
            <a:pPr>
              <a:buNone/>
            </a:pPr>
            <a:r>
              <a:rPr lang="en-US" altLang="zh-TW" b="1" dirty="0" smtClean="0"/>
              <a:t>                              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a, </a:t>
            </a:r>
            <a:r>
              <a:rPr lang="en-US" altLang="zh-TW" b="1" dirty="0" smtClean="0"/>
              <a:t>} -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 First(</a:t>
            </a:r>
            <a:r>
              <a:rPr lang="en-US" altLang="zh-TW" sz="2400" b="1" dirty="0" err="1" smtClean="0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c</a:t>
            </a:r>
            <a:r>
              <a:rPr lang="en-US" altLang="zh-TW" b="1" dirty="0" smtClean="0"/>
              <a:t>)</a:t>
            </a:r>
          </a:p>
          <a:p>
            <a:pPr>
              <a:buNone/>
            </a:pPr>
            <a:r>
              <a:rPr lang="en-US" altLang="zh-TW" b="1" dirty="0" smtClean="0"/>
              <a:t>                              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 First(</a:t>
            </a:r>
            <a:r>
              <a:rPr lang="en-US" altLang="zh-TW" sz="2400" b="1" dirty="0" err="1" smtClean="0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c</a:t>
            </a:r>
            <a:r>
              <a:rPr lang="en-US" altLang="zh-TW" b="1" dirty="0" smtClean="0"/>
              <a:t>)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2:</a:t>
            </a:r>
            <a:endParaRPr lang="en-US" altLang="zh-TW" sz="2800" b="1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4162113" y="5357826"/>
          <a:ext cx="4839043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285884"/>
                <a:gridCol w="928694"/>
                <a:gridCol w="848891"/>
                <a:gridCol w="312008"/>
                <a:gridCol w="312008"/>
                <a:gridCol w="365740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  First(</a:t>
                      </a:r>
                      <a:r>
                        <a:rPr lang="en-US" altLang="zh-TW" sz="1100" b="1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TW" sz="1100" b="1" dirty="0" err="1" smtClean="0">
                          <a:solidFill>
                            <a:schemeClr val="accent1"/>
                          </a:solidFill>
                        </a:rPr>
                        <a:t>Bc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{a,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0" dirty="0" smtClean="0"/>
                        <a:t>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baseline="0" dirty="0" smtClean="0"/>
                        <a:t> 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100" b="1" dirty="0" err="1" smtClean="0">
                          <a:solidFill>
                            <a:schemeClr val="accent1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{a,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 lnSpcReduction="10000"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 First(</a:t>
            </a:r>
            <a:r>
              <a:rPr lang="en-US" altLang="zh-TW" sz="2400" b="1" dirty="0" err="1" smtClean="0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c</a:t>
            </a:r>
            <a:r>
              <a:rPr lang="en-US" altLang="zh-TW" b="1" dirty="0" smtClean="0"/>
              <a:t>) </a:t>
            </a:r>
          </a:p>
          <a:p>
            <a:pPr>
              <a:buNone/>
            </a:pPr>
            <a:r>
              <a:rPr lang="en-US" altLang="zh-TW" b="1" dirty="0" smtClean="0"/>
              <a:t>                              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{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b,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 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/>
              <a:t>                              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{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b,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 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r>
              <a:rPr lang="en-US" altLang="zh-TW" b="1" dirty="0" smtClean="0"/>
              <a:t> -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lang="en-US" altLang="zh-TW" b="1" dirty="0" smtClean="0"/>
              <a:t>) </a:t>
            </a:r>
          </a:p>
          <a:p>
            <a:pPr>
              <a:buNone/>
            </a:pPr>
            <a:r>
              <a:rPr lang="en-US" altLang="zh-TW" b="1" dirty="0" smtClean="0"/>
              <a:t>                              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{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b,c</a:t>
            </a:r>
            <a:r>
              <a:rPr lang="en-US" altLang="zh-TW" b="1" dirty="0" smtClean="0"/>
              <a:t>} = {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a,b,c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endParaRPr lang="en-US" altLang="zh-TW" b="1" dirty="0" smtClean="0"/>
          </a:p>
          <a:p>
            <a:endParaRPr lang="en-US" altLang="zh-TW" b="1" dirty="0" smtClean="0"/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3:</a:t>
            </a:r>
            <a:endParaRPr lang="en-US" altLang="zh-TW" sz="2800" b="1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4162113" y="5357826"/>
          <a:ext cx="4839043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285884"/>
                <a:gridCol w="928694"/>
                <a:gridCol w="848891"/>
                <a:gridCol w="312008"/>
                <a:gridCol w="312008"/>
                <a:gridCol w="365740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  First(</a:t>
                      </a:r>
                      <a:r>
                        <a:rPr lang="en-US" altLang="zh-TW" sz="1100" b="1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TW" sz="1100" b="1" dirty="0" err="1" smtClean="0">
                          <a:solidFill>
                            <a:schemeClr val="accent1"/>
                          </a:solidFill>
                        </a:rPr>
                        <a:t>Bc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{a,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0" dirty="0" smtClean="0"/>
                        <a:t>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baseline="0" dirty="0" smtClean="0"/>
                        <a:t> 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100" b="1" dirty="0" err="1" smtClean="0">
                          <a:solidFill>
                            <a:schemeClr val="accent1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{a,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 lnSpcReduction="10000"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 First(</a:t>
            </a:r>
            <a:r>
              <a:rPr lang="en-US" altLang="zh-TW" sz="2400" b="1" dirty="0" err="1" smtClean="0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altLang="zh-TW" sz="2400" b="1" dirty="0" err="1" smtClean="0">
                <a:solidFill>
                  <a:srgbClr val="0070C0"/>
                </a:solidFill>
                <a:sym typeface="Symbol" pitchFamily="18" charset="2"/>
              </a:rPr>
              <a:t>c</a:t>
            </a:r>
            <a:r>
              <a:rPr lang="en-US" altLang="zh-TW" b="1" dirty="0" smtClean="0"/>
              <a:t>) </a:t>
            </a:r>
          </a:p>
          <a:p>
            <a:pPr>
              <a:buNone/>
            </a:pPr>
            <a:r>
              <a:rPr lang="en-US" altLang="zh-TW" b="1" dirty="0" smtClean="0"/>
              <a:t>                              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{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b,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 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/>
              <a:t>                              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{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b,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 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r>
              <a:rPr lang="en-US" altLang="zh-TW" b="1" dirty="0" smtClean="0"/>
              <a:t> -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lang="en-US" altLang="zh-TW" b="1" dirty="0" smtClean="0"/>
              <a:t>) </a:t>
            </a:r>
          </a:p>
          <a:p>
            <a:pPr>
              <a:buNone/>
            </a:pPr>
            <a:r>
              <a:rPr lang="en-US" altLang="zh-TW" b="1" dirty="0" smtClean="0"/>
              <a:t>                              = {</a:t>
            </a:r>
            <a:r>
              <a:rPr lang="en-US" altLang="zh-TW" sz="2400" b="1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{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b,c</a:t>
            </a:r>
            <a:r>
              <a:rPr lang="en-US" altLang="zh-TW" b="1" dirty="0" smtClean="0"/>
              <a:t>} = {</a:t>
            </a:r>
            <a:r>
              <a:rPr lang="en-US" altLang="zh-TW" sz="2400" b="1" dirty="0" err="1" smtClean="0">
                <a:solidFill>
                  <a:srgbClr val="FF0000"/>
                </a:solidFill>
              </a:rPr>
              <a:t>a,b,c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</p:txBody>
      </p:sp>
      <p:sp>
        <p:nvSpPr>
          <p:cNvPr id="10" name="左大括弧 9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3:</a:t>
            </a:r>
            <a:endParaRPr lang="en-US" altLang="zh-TW" sz="2800" b="1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4143371" y="5191148"/>
          <a:ext cx="485778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162"/>
                <a:gridCol w="1543855"/>
                <a:gridCol w="714380"/>
                <a:gridCol w="544615"/>
                <a:gridCol w="443127"/>
                <a:gridCol w="443127"/>
                <a:gridCol w="426520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  First(</a:t>
                      </a:r>
                      <a:r>
                        <a:rPr lang="en-US" altLang="zh-TW" sz="1100" b="1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TW" sz="1100" b="1" dirty="0" err="1" smtClean="0">
                          <a:solidFill>
                            <a:schemeClr val="accent1"/>
                          </a:solidFill>
                        </a:rPr>
                        <a:t>Bc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{a,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0" dirty="0" smtClean="0"/>
                        <a:t>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baseline="0" dirty="0" smtClean="0"/>
                        <a:t> 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100" b="1" dirty="0" err="1" smtClean="0">
                          <a:solidFill>
                            <a:schemeClr val="accent1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{a,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3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0" dirty="0" smtClean="0"/>
                        <a:t>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baseline="0" dirty="0" smtClean="0"/>
                        <a:t> </a:t>
                      </a:r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altLang="zh-TW" sz="1400" b="0" dirty="0" smtClean="0"/>
                        <a:t>}= {</a:t>
                      </a:r>
                      <a:r>
                        <a:rPr lang="en-US" altLang="zh-TW" sz="1400" b="0" dirty="0" err="1" smtClean="0"/>
                        <a:t>a,b,c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{a,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00883" y="-1"/>
            <a:ext cx="1569175" cy="1348701"/>
            <a:chOff x="769" y="2112"/>
            <a:chExt cx="590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303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ABc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a</a:t>
              </a:r>
            </a:p>
            <a:p>
              <a:r>
                <a:rPr lang="en-US" altLang="zh-TW" sz="1400" dirty="0" smtClean="0"/>
                <a:t>A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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135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829708" cy="3043246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S</a:t>
            </a:r>
            <a:r>
              <a:rPr lang="en-US" altLang="zh-TW" sz="24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100" b="1" dirty="0" err="1" smtClean="0">
                <a:solidFill>
                  <a:srgbClr val="0070C0"/>
                </a:solidFill>
                <a:sym typeface="Symbol" pitchFamily="18" charset="2"/>
              </a:rPr>
              <a:t>Bc</a:t>
            </a:r>
            <a:r>
              <a:rPr lang="en-US" altLang="zh-TW" b="1" dirty="0" smtClean="0"/>
              <a:t>)	= {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a,b,c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400" dirty="0" err="1" smtClean="0"/>
              <a:t>A</a:t>
            </a:r>
            <a:r>
              <a:rPr lang="en-US" altLang="zh-TW" sz="2000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a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a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A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b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000" dirty="0" smtClean="0"/>
              <a:t>B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 </a:t>
            </a:r>
            <a:r>
              <a:rPr lang="en-US" altLang="zh-TW" sz="21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{</a:t>
            </a:r>
            <a:r>
              <a:rPr lang="en-US" altLang="zh-TW" sz="21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</a:p>
          <a:p>
            <a:endParaRPr lang="en-US" altLang="zh-TW" b="1" dirty="0" smtClean="0"/>
          </a:p>
        </p:txBody>
      </p:sp>
      <p:sp>
        <p:nvSpPr>
          <p:cNvPr id="15" name="左大括弧 14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3:</a:t>
            </a:r>
            <a:endParaRPr lang="en-US" altLang="zh-TW" sz="2800" b="1" dirty="0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3590610" y="5119710"/>
          <a:ext cx="548198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1"/>
                <a:gridCol w="1704019"/>
                <a:gridCol w="867749"/>
                <a:gridCol w="785818"/>
                <a:gridCol w="500066"/>
                <a:gridCol w="500066"/>
                <a:gridCol w="481325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First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  First(</a:t>
                      </a:r>
                      <a:r>
                        <a:rPr lang="en-US" altLang="zh-TW" sz="1100" b="1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TW" sz="1100" b="1" dirty="0" err="1" smtClean="0">
                          <a:solidFill>
                            <a:schemeClr val="accent1"/>
                          </a:solidFill>
                        </a:rPr>
                        <a:t>Bc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{a,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0" dirty="0" smtClean="0"/>
                        <a:t>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baseline="0" dirty="0" smtClean="0"/>
                        <a:t> </a:t>
                      </a:r>
                      <a:r>
                        <a:rPr lang="en-US" altLang="zh-TW" sz="1400" b="1" dirty="0" smtClean="0"/>
                        <a:t>First(</a:t>
                      </a:r>
                      <a:r>
                        <a:rPr lang="en-US" altLang="zh-TW" sz="1100" b="1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sz="1100" b="1" dirty="0" err="1" smtClean="0">
                          <a:solidFill>
                            <a:schemeClr val="accent1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</a:t>
                      </a:r>
                      <a:endParaRPr lang="zh-TW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{a,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3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 smtClean="0"/>
                        <a:t>{a}</a:t>
                      </a:r>
                      <a:r>
                        <a:rPr lang="zh-TW" altLang="en-US" sz="1400" b="0" dirty="0" smtClean="0"/>
                        <a:t>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baseline="0" dirty="0" smtClean="0"/>
                        <a:t> </a:t>
                      </a:r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altLang="zh-TW" sz="1400" b="0" dirty="0" smtClean="0"/>
                        <a:t>}= {</a:t>
                      </a:r>
                      <a:r>
                        <a:rPr lang="en-US" altLang="zh-TW" sz="1400" b="0" dirty="0" err="1" smtClean="0"/>
                        <a:t>a,b,c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  </a:t>
                      </a:r>
                      <a:r>
                        <a:rPr lang="en-US" altLang="zh-TW" sz="1400" b="0" dirty="0" smtClean="0"/>
                        <a:t>{a,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{b,</a:t>
                      </a:r>
                      <a:r>
                        <a:rPr lang="en-US" altLang="zh-TW" sz="1400" b="1" dirty="0" smtClean="0">
                          <a:solidFill>
                            <a:srgbClr val="0070C0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b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{a}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{b}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{c}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矩形 18"/>
          <p:cNvSpPr/>
          <p:nvPr/>
        </p:nvSpPr>
        <p:spPr>
          <a:xfrm>
            <a:off x="4500562" y="3529622"/>
            <a:ext cx="4556247" cy="15696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chemeClr val="bg1"/>
                </a:solidFill>
                <a:sym typeface="Symbol" pitchFamily="18" charset="2"/>
              </a:rPr>
              <a:t>If no more change…</a:t>
            </a:r>
          </a:p>
          <a:p>
            <a:r>
              <a:rPr lang="en-US" altLang="zh-TW" sz="3200" b="1" dirty="0" smtClean="0">
                <a:solidFill>
                  <a:schemeClr val="bg1"/>
                </a:solidFill>
                <a:sym typeface="Symbol" pitchFamily="18" charset="2"/>
              </a:rPr>
              <a:t>The first set of a terminal </a:t>
            </a:r>
          </a:p>
          <a:p>
            <a:r>
              <a:rPr lang="en-US" altLang="zh-TW" sz="3200" b="1" dirty="0" smtClean="0">
                <a:solidFill>
                  <a:schemeClr val="bg1"/>
                </a:solidFill>
                <a:sym typeface="Symbol" pitchFamily="18" charset="2"/>
              </a:rPr>
              <a:t>symbol is itself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F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+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785786" y="4714884"/>
            <a:ext cx="7500990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2357422" y="285728"/>
            <a:ext cx="3714776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7858148" y="1071546"/>
            <a:ext cx="1071570" cy="21431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5" name="左大括弧 14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Follow 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2" y="1814514"/>
            <a:ext cx="9429784" cy="3186122"/>
          </a:xfrm>
        </p:spPr>
        <p:txBody>
          <a:bodyPr/>
          <a:lstStyle/>
          <a:p>
            <a:r>
              <a:rPr lang="en-US" altLang="zh-TW" sz="2400" b="1" dirty="0" smtClean="0"/>
              <a:t>Follow 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altLang="zh-TW" sz="2400" b="1" dirty="0" smtClean="0"/>
              <a:t>) =</a:t>
            </a:r>
            <a:r>
              <a:rPr lang="zh-TW" altLang="en-US" sz="2400" b="1" dirty="0" smtClean="0"/>
              <a:t>    </a:t>
            </a:r>
            <a:r>
              <a:rPr lang="en-US" altLang="zh-TW" sz="2400" b="1" dirty="0" smtClean="0"/>
              <a:t>Follow(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altLang="zh-TW" sz="2400" b="1" dirty="0" smtClean="0"/>
              <a:t>) </a:t>
            </a:r>
            <a:r>
              <a:rPr lang="zh-TW" altLang="en-US" sz="2400" b="1" dirty="0" smtClean="0"/>
              <a:t>∪ </a:t>
            </a:r>
            <a:r>
              <a:rPr lang="en-US" altLang="zh-TW" sz="2400" b="1" dirty="0" smtClean="0"/>
              <a:t>First(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</a:t>
            </a:r>
            <a:r>
              <a:rPr lang="en-US" altLang="zh-TW" sz="2400" b="1" dirty="0" smtClean="0"/>
              <a:t>) , if </a:t>
            </a:r>
            <a:r>
              <a:rPr lang="zh-TW" altLang="en-US" sz="2400" b="1" dirty="0" smtClean="0"/>
              <a:t> 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zh-TW" altLang="en-US" sz="2400" dirty="0" smtClean="0">
                <a:sym typeface="Symbol" pitchFamily="18" charset="2"/>
              </a:rPr>
              <a:t> </a:t>
            </a:r>
            <a:r>
              <a:rPr lang="zh-TW" altLang="en-US" sz="2400" dirty="0" smtClean="0"/>
              <a:t>∉ </a:t>
            </a:r>
            <a:r>
              <a:rPr lang="en-US" altLang="zh-TW" sz="2400" b="1" dirty="0" smtClean="0"/>
              <a:t>First(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</a:t>
            </a:r>
            <a:r>
              <a:rPr lang="en-US" altLang="zh-TW" sz="2400" b="1" dirty="0" smtClean="0">
                <a:sym typeface="Symbol" pitchFamily="18" charset="2"/>
              </a:rPr>
              <a:t>)</a:t>
            </a:r>
          </a:p>
          <a:p>
            <a:pPr>
              <a:buNone/>
            </a:pPr>
            <a:r>
              <a:rPr lang="en-US" altLang="zh-TW" sz="2400" b="1" dirty="0" smtClean="0">
                <a:sym typeface="Symbol" pitchFamily="18" charset="2"/>
              </a:rPr>
              <a:t>			    </a:t>
            </a:r>
            <a:r>
              <a:rPr lang="en-US" altLang="zh-TW" sz="2400" b="1" dirty="0" smtClean="0"/>
              <a:t>Follow(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altLang="zh-TW" sz="2400" b="1" dirty="0" smtClean="0"/>
              <a:t>) </a:t>
            </a:r>
            <a:r>
              <a:rPr lang="zh-TW" altLang="en-US" sz="2400" b="1" dirty="0" smtClean="0"/>
              <a:t>∪</a:t>
            </a:r>
            <a:r>
              <a:rPr lang="en-US" altLang="zh-TW" sz="2400" b="1" dirty="0" smtClean="0"/>
              <a:t>First(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</a:t>
            </a:r>
            <a:r>
              <a:rPr lang="en-US" altLang="zh-TW" sz="2400" b="1" dirty="0" smtClean="0">
                <a:sym typeface="Symbol" pitchFamily="18" charset="2"/>
              </a:rPr>
              <a:t>)</a:t>
            </a:r>
            <a:r>
              <a:rPr lang="en-US" altLang="zh-TW" sz="2400" b="1" dirty="0" smtClean="0"/>
              <a:t> – {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400" b="1" dirty="0" smtClean="0"/>
              <a:t>}</a:t>
            </a:r>
            <a:r>
              <a:rPr lang="zh-TW" altLang="en-US" sz="2400" b="1" dirty="0" smtClean="0"/>
              <a:t> ∪</a:t>
            </a:r>
            <a:r>
              <a:rPr lang="en-US" altLang="zh-TW" sz="2400" b="1" dirty="0" smtClean="0"/>
              <a:t>Follow(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E</a:t>
            </a:r>
            <a:r>
              <a:rPr lang="en-US" altLang="zh-TW" sz="2400" b="1" dirty="0" smtClean="0">
                <a:sym typeface="Symbol" pitchFamily="18" charset="2"/>
              </a:rPr>
              <a:t>)</a:t>
            </a:r>
            <a:r>
              <a:rPr lang="en-US" altLang="zh-TW" sz="2400" b="1" dirty="0" smtClean="0"/>
              <a:t> </a:t>
            </a:r>
            <a:r>
              <a:rPr lang="en-US" altLang="zh-TW" sz="2400" b="1" dirty="0" smtClean="0">
                <a:sym typeface="Symbol" pitchFamily="18" charset="2"/>
              </a:rPr>
              <a:t>, if 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400" b="1" dirty="0" smtClean="0">
                <a:sym typeface="Symbol" pitchFamily="18" charset="2"/>
              </a:rPr>
              <a:t> </a:t>
            </a:r>
            <a:r>
              <a:rPr lang="zh-TW" altLang="en-US" sz="2400" dirty="0" smtClean="0"/>
              <a:t>∈ </a:t>
            </a:r>
            <a:r>
              <a:rPr lang="en-US" altLang="zh-TW" sz="2400" b="1" dirty="0" smtClean="0">
                <a:sym typeface="Symbol" pitchFamily="18" charset="2"/>
              </a:rPr>
              <a:t>First(</a:t>
            </a:r>
            <a:r>
              <a:rPr lang="en-US" altLang="zh-TW" sz="2400" b="1" dirty="0" smtClean="0">
                <a:solidFill>
                  <a:srgbClr val="C00000"/>
                </a:solidFill>
                <a:sym typeface="Symbol" pitchFamily="18" charset="2"/>
              </a:rPr>
              <a:t></a:t>
            </a:r>
            <a:r>
              <a:rPr lang="en-US" altLang="zh-TW" sz="2400" b="1" dirty="0" smtClean="0">
                <a:sym typeface="Symbol" pitchFamily="18" charset="2"/>
              </a:rPr>
              <a:t>)</a:t>
            </a:r>
          </a:p>
          <a:p>
            <a:pPr>
              <a:buNone/>
            </a:pPr>
            <a:endParaRPr lang="en-US" altLang="zh-TW" sz="2400" b="1" dirty="0" smtClean="0">
              <a:sym typeface="Symbol" pitchFamily="18" charset="2"/>
            </a:endParaRPr>
          </a:p>
          <a:p>
            <a:pPr>
              <a:buNone/>
            </a:pPr>
            <a:endParaRPr lang="en-US" altLang="zh-TW" sz="2400" b="1" dirty="0" smtClean="0">
              <a:sym typeface="Symbol" pitchFamily="18" charset="2"/>
            </a:endParaRPr>
          </a:p>
          <a:p>
            <a:pPr>
              <a:buNone/>
            </a:pPr>
            <a:endParaRPr lang="en-US" altLang="zh-TW" sz="2400" b="1" dirty="0" smtClean="0">
              <a:sym typeface="Symbol" pitchFamily="18" charset="2"/>
            </a:endParaRPr>
          </a:p>
          <a:p>
            <a:r>
              <a:rPr lang="en-US" altLang="zh-TW" sz="2400" b="1" dirty="0" smtClean="0">
                <a:sym typeface="Symbol" pitchFamily="18" charset="2"/>
              </a:rPr>
              <a:t>We will use some examples for this operation…</a:t>
            </a:r>
            <a:endParaRPr lang="en-US" altLang="zh-TW" sz="2400" b="1" dirty="0" smtClean="0"/>
          </a:p>
          <a:p>
            <a:pPr>
              <a:buNone/>
            </a:pPr>
            <a:endParaRPr lang="en-US" altLang="zh-TW" sz="2400" b="1" dirty="0" smtClean="0"/>
          </a:p>
        </p:txBody>
      </p:sp>
      <p:sp>
        <p:nvSpPr>
          <p:cNvPr id="6" name="左大括弧 5"/>
          <p:cNvSpPr/>
          <p:nvPr/>
        </p:nvSpPr>
        <p:spPr>
          <a:xfrm>
            <a:off x="1928794" y="1857364"/>
            <a:ext cx="285752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34381" y="1262706"/>
            <a:ext cx="1522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rgbClr val="C00000"/>
                </a:solidFill>
                <a:sym typeface="Symbol" pitchFamily="18" charset="2"/>
              </a:rPr>
              <a:t>E</a:t>
            </a:r>
            <a:r>
              <a:rPr lang="en-US" altLang="zh-TW" sz="2800" b="1" dirty="0" smtClean="0">
                <a:solidFill>
                  <a:srgbClr val="C00000"/>
                </a:solidFill>
                <a:sym typeface="Symbol"/>
              </a:rPr>
              <a:t>…</a:t>
            </a:r>
            <a:r>
              <a:rPr lang="en-US" altLang="zh-TW" sz="2800" b="1" dirty="0" smtClean="0">
                <a:solidFill>
                  <a:srgbClr val="C00000"/>
                </a:solidFill>
                <a:sym typeface="Symbol" pitchFamily="18" charset="2"/>
              </a:rPr>
              <a:t>A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2"/>
          <p:cNvSpPr txBox="1">
            <a:spLocks/>
          </p:cNvSpPr>
          <p:nvPr/>
        </p:nvSpPr>
        <p:spPr>
          <a:xfrm>
            <a:off x="142844" y="385754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Step 0: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73950" y="142852"/>
            <a:ext cx="1670050" cy="1384300"/>
            <a:chOff x="694" y="2112"/>
            <a:chExt cx="1251" cy="1267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sp>
        <p:nvSpPr>
          <p:cNvPr id="12" name="左大括弧 11"/>
          <p:cNvSpPr/>
          <p:nvPr/>
        </p:nvSpPr>
        <p:spPr>
          <a:xfrm>
            <a:off x="1500166" y="756610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038264" y="2928934"/>
          <a:ext cx="389105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900579"/>
                <a:gridCol w="617406"/>
                <a:gridCol w="587255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Follow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Prefix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Tail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0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2"/>
          <p:cNvSpPr txBox="1">
            <a:spLocks/>
          </p:cNvSpPr>
          <p:nvPr/>
        </p:nvSpPr>
        <p:spPr>
          <a:xfrm>
            <a:off x="142844" y="142852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14422"/>
            <a:ext cx="7758138" cy="378621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b="1" dirty="0" smtClean="0"/>
              <a:t>Step 1:</a:t>
            </a:r>
          </a:p>
          <a:p>
            <a:r>
              <a:rPr lang="en-US" altLang="zh-TW" sz="2000" b="1" dirty="0" smtClean="0">
                <a:solidFill>
                  <a:srgbClr val="C00000"/>
                </a:solidFill>
              </a:rPr>
              <a:t>From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“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E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(E) “, 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We can get…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Prefix</a:t>
            </a:r>
            <a:r>
              <a:rPr lang="en-US" altLang="zh-TW" sz="2000" b="1" dirty="0" smtClean="0"/>
              <a:t>)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Prefix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First(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(</a:t>
            </a:r>
            <a:r>
              <a:rPr lang="en-US" altLang="zh-TW" sz="2000" b="1" dirty="0" smtClean="0"/>
              <a:t>)</a:t>
            </a:r>
            <a:r>
              <a:rPr lang="en-US" altLang="zh-TW" sz="2000" b="1" dirty="0" smtClean="0"/>
              <a:t>  </a:t>
            </a:r>
          </a:p>
          <a:p>
            <a:pPr marL="800100" lvl="1" indent="-342900">
              <a:buNone/>
            </a:pP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                                 = </a:t>
            </a: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Prefix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(</a:t>
            </a:r>
            <a:r>
              <a:rPr lang="en-US" altLang="zh-TW" sz="2000" b="1" dirty="0" smtClean="0"/>
              <a:t>}</a:t>
            </a: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and</a:t>
            </a:r>
            <a:endParaRPr lang="en-US" altLang="zh-TW" sz="20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First(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)</a:t>
            </a:r>
            <a:r>
              <a:rPr lang="en-US" altLang="zh-TW" sz="2000" b="1" dirty="0" smtClean="0"/>
              <a:t>) = </a:t>
            </a: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)</a:t>
            </a:r>
            <a:r>
              <a:rPr lang="en-US" altLang="zh-TW" sz="2000" b="1" dirty="0" smtClean="0"/>
              <a:t>}</a:t>
            </a:r>
            <a:r>
              <a:rPr lang="en-US" altLang="zh-TW" sz="2000" b="1" dirty="0" smtClean="0"/>
              <a:t> </a:t>
            </a:r>
            <a:endParaRPr lang="en-US" altLang="zh-TW" sz="2000" b="1" dirty="0" smtClean="0"/>
          </a:p>
          <a:p>
            <a:r>
              <a:rPr lang="en-US" altLang="zh-TW" sz="2000" b="1" dirty="0" smtClean="0">
                <a:solidFill>
                  <a:srgbClr val="C00000"/>
                </a:solidFill>
              </a:rPr>
              <a:t>From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“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E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VTail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 “, 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We can get…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Tail</a:t>
            </a:r>
            <a:r>
              <a:rPr lang="en-US" altLang="zh-TW" sz="2000" b="1" dirty="0" smtClean="0"/>
              <a:t>) = </a:t>
            </a: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Tail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First(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/>
              <a:t>) </a:t>
            </a:r>
          </a:p>
          <a:p>
            <a:pPr marL="800100" lvl="1" indent="-342900">
              <a:buNone/>
            </a:pP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                             </a:t>
            </a:r>
            <a:r>
              <a:rPr lang="en-US" altLang="zh-TW" sz="2000" b="1" dirty="0" smtClean="0"/>
              <a:t>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Tail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{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ym typeface="Symbol" pitchFamily="18" charset="2"/>
              </a:rPr>
              <a:t>}</a:t>
            </a:r>
            <a:r>
              <a:rPr lang="en-US" altLang="zh-TW" sz="2000" b="1" dirty="0" smtClean="0"/>
              <a:t>  = Follow </a:t>
            </a:r>
            <a:r>
              <a:rPr lang="en-US" altLang="zh-TW" sz="2000" b="1" dirty="0" smtClean="0"/>
              <a:t>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Tail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</a:t>
            </a:r>
          </a:p>
          <a:p>
            <a:r>
              <a:rPr lang="en-US" altLang="zh-TW" sz="2000" b="1" dirty="0" smtClean="0">
                <a:solidFill>
                  <a:srgbClr val="C00000"/>
                </a:solidFill>
              </a:rPr>
              <a:t>From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“Tail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+E “, 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We can get…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 = </a:t>
            </a:r>
            <a:r>
              <a:rPr lang="en-US" altLang="zh-TW" sz="2000" b="1" dirty="0" smtClean="0"/>
              <a:t>Follow </a:t>
            </a:r>
            <a:r>
              <a:rPr lang="en-US" altLang="zh-TW" sz="2000" b="1" dirty="0" smtClean="0"/>
              <a:t>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First(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/>
              <a:t>) </a:t>
            </a:r>
            <a:endParaRPr lang="en-US" altLang="zh-TW" sz="2000" b="1" dirty="0" smtClean="0"/>
          </a:p>
          <a:p>
            <a:pPr marL="800100" lvl="1" indent="-342900">
              <a:buNone/>
            </a:pP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                         = Follow </a:t>
            </a:r>
            <a:r>
              <a:rPr lang="en-US" altLang="zh-TW" sz="2000" b="1" dirty="0" smtClean="0"/>
              <a:t>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{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/>
              <a:t>} 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Tail</a:t>
            </a:r>
            <a:r>
              <a:rPr lang="en-US" altLang="zh-TW" sz="2000" b="1" dirty="0" smtClean="0"/>
              <a:t>)</a:t>
            </a:r>
          </a:p>
          <a:p>
            <a:pPr>
              <a:buNone/>
            </a:pPr>
            <a:endParaRPr lang="en-US" altLang="zh-TW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73950" y="142852"/>
            <a:ext cx="1670050" cy="1384300"/>
            <a:chOff x="694" y="2112"/>
            <a:chExt cx="1251" cy="1267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sp>
        <p:nvSpPr>
          <p:cNvPr id="12" name="左大括弧 11"/>
          <p:cNvSpPr/>
          <p:nvPr/>
        </p:nvSpPr>
        <p:spPr>
          <a:xfrm>
            <a:off x="1500166" y="500042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142976" y="5143512"/>
          <a:ext cx="7429552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571768"/>
                <a:gridCol w="1857388"/>
                <a:gridCol w="2214578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Follow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Prefix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Tail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0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en-US" altLang="zh-TW" sz="1400" b="1" dirty="0" smtClean="0"/>
                        <a:t>}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)}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Prefix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zh-TW" sz="1400" b="1" dirty="0" smtClean="0"/>
                        <a:t>} 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</a:t>
                      </a:r>
                      <a:r>
                        <a:rPr lang="en-US" altLang="zh-TW" sz="1400" dirty="0" smtClean="0">
                          <a:sym typeface="Symbol"/>
                        </a:rPr>
                        <a:t>{(}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)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sym typeface="Symbol"/>
                        </a:rPr>
                        <a:t>=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2"/>
          <p:cNvSpPr txBox="1">
            <a:spLocks/>
          </p:cNvSpPr>
          <p:nvPr/>
        </p:nvSpPr>
        <p:spPr>
          <a:xfrm>
            <a:off x="142844" y="100002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73950" y="142852"/>
            <a:ext cx="1670050" cy="1384300"/>
            <a:chOff x="694" y="2112"/>
            <a:chExt cx="1251" cy="1267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sp>
        <p:nvSpPr>
          <p:cNvPr id="12" name="左大括弧 11"/>
          <p:cNvSpPr/>
          <p:nvPr/>
        </p:nvSpPr>
        <p:spPr>
          <a:xfrm>
            <a:off x="1500166" y="500042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142976" y="4786322"/>
          <a:ext cx="7429552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571768"/>
                <a:gridCol w="1857388"/>
                <a:gridCol w="2214578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Follow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Prefix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Tail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0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en-US" altLang="zh-TW" sz="1400" b="1" dirty="0" smtClean="0"/>
                        <a:t>}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)}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Prefix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zh-TW" sz="1400" b="1" dirty="0" smtClean="0"/>
                        <a:t>} 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</a:t>
                      </a:r>
                      <a:r>
                        <a:rPr lang="en-US" altLang="zh-TW" sz="1400" dirty="0" smtClean="0">
                          <a:sym typeface="Symbol"/>
                        </a:rPr>
                        <a:t>{(}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)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sym typeface="Symbol"/>
                        </a:rPr>
                        <a:t>=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en-US" altLang="zh-TW" sz="1400" b="1" dirty="0" smtClean="0"/>
                        <a:t>}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)}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Prefix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zh-TW" sz="1400" b="1" dirty="0" smtClean="0"/>
                        <a:t>} 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</a:t>
                      </a:r>
                      <a:r>
                        <a:rPr lang="en-US" altLang="zh-TW" sz="1400" dirty="0" smtClean="0">
                          <a:sym typeface="Symbol"/>
                        </a:rPr>
                        <a:t>{(}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)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sym typeface="Symbol"/>
                        </a:rPr>
                        <a:t>=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, }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內容版面配置區 2"/>
          <p:cNvSpPr>
            <a:spLocks noGrp="1"/>
          </p:cNvSpPr>
          <p:nvPr>
            <p:ph idx="1"/>
          </p:nvPr>
        </p:nvSpPr>
        <p:spPr>
          <a:xfrm>
            <a:off x="457200" y="1071546"/>
            <a:ext cx="7758138" cy="378621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b="1" dirty="0" smtClean="0"/>
              <a:t>Step </a:t>
            </a:r>
            <a:r>
              <a:rPr lang="en-US" altLang="zh-TW" b="1" dirty="0" smtClean="0"/>
              <a:t>2:</a:t>
            </a:r>
            <a:endParaRPr lang="en-US" altLang="zh-TW" b="1" dirty="0" smtClean="0"/>
          </a:p>
          <a:p>
            <a:r>
              <a:rPr lang="en-US" altLang="zh-TW" sz="2000" b="1" dirty="0" smtClean="0">
                <a:solidFill>
                  <a:srgbClr val="C00000"/>
                </a:solidFill>
              </a:rPr>
              <a:t>From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“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E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(E) “, 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We can get…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Prefix</a:t>
            </a:r>
            <a:r>
              <a:rPr lang="en-US" altLang="zh-TW" sz="2000" b="1" dirty="0" smtClean="0"/>
              <a:t>)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Prefix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First(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(</a:t>
            </a:r>
            <a:r>
              <a:rPr lang="en-US" altLang="zh-TW" sz="2000" b="1" dirty="0" smtClean="0"/>
              <a:t>)</a:t>
            </a:r>
            <a:r>
              <a:rPr lang="en-US" altLang="zh-TW" sz="2000" b="1" dirty="0" smtClean="0"/>
              <a:t>  </a:t>
            </a:r>
          </a:p>
          <a:p>
            <a:pPr marL="800100" lvl="1" indent="-342900">
              <a:buNone/>
            </a:pP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                                 = </a:t>
            </a: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Prefix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(</a:t>
            </a:r>
            <a:r>
              <a:rPr lang="en-US" altLang="zh-TW" sz="2000" b="1" dirty="0" smtClean="0"/>
              <a:t>}</a:t>
            </a: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and</a:t>
            </a:r>
            <a:endParaRPr lang="en-US" altLang="zh-TW" sz="20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First(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)</a:t>
            </a:r>
            <a:r>
              <a:rPr lang="en-US" altLang="zh-TW" sz="2000" b="1" dirty="0" smtClean="0"/>
              <a:t>) = </a:t>
            </a: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)</a:t>
            </a:r>
            <a:r>
              <a:rPr lang="en-US" altLang="zh-TW" sz="2000" b="1" dirty="0" smtClean="0"/>
              <a:t>}</a:t>
            </a:r>
            <a:r>
              <a:rPr lang="en-US" altLang="zh-TW" sz="2000" b="1" dirty="0" smtClean="0"/>
              <a:t> </a:t>
            </a:r>
            <a:endParaRPr lang="en-US" altLang="zh-TW" sz="2000" b="1" dirty="0" smtClean="0"/>
          </a:p>
          <a:p>
            <a:r>
              <a:rPr lang="en-US" altLang="zh-TW" sz="2000" b="1" dirty="0" smtClean="0">
                <a:solidFill>
                  <a:srgbClr val="C00000"/>
                </a:solidFill>
              </a:rPr>
              <a:t>From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“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E</a:t>
            </a:r>
            <a:r>
              <a:rPr lang="en-US" altLang="zh-TW" sz="2000" b="1" dirty="0" err="1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VTail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 “, 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We can get…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Tail</a:t>
            </a:r>
            <a:r>
              <a:rPr lang="en-US" altLang="zh-TW" sz="2000" b="1" dirty="0" smtClean="0"/>
              <a:t>) = </a:t>
            </a: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Tail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First(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/>
              <a:t>) </a:t>
            </a:r>
          </a:p>
          <a:p>
            <a:pPr marL="800100" lvl="1" indent="-342900">
              <a:buNone/>
            </a:pP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                             </a:t>
            </a:r>
            <a:r>
              <a:rPr lang="en-US" altLang="zh-TW" sz="2000" b="1" dirty="0" smtClean="0"/>
              <a:t>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Tail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{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ym typeface="Symbol" pitchFamily="18" charset="2"/>
              </a:rPr>
              <a:t>}</a:t>
            </a:r>
            <a:r>
              <a:rPr lang="en-US" altLang="zh-TW" sz="2000" b="1" dirty="0" smtClean="0"/>
              <a:t>  = Follow </a:t>
            </a:r>
            <a:r>
              <a:rPr lang="en-US" altLang="zh-TW" sz="2000" b="1" dirty="0" smtClean="0"/>
              <a:t>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Tail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</a:t>
            </a:r>
          </a:p>
          <a:p>
            <a:r>
              <a:rPr lang="en-US" altLang="zh-TW" sz="2000" b="1" dirty="0" smtClean="0">
                <a:solidFill>
                  <a:srgbClr val="C00000"/>
                </a:solidFill>
              </a:rPr>
              <a:t>From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“Tail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+E “, 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We can get…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 = </a:t>
            </a:r>
            <a:r>
              <a:rPr lang="en-US" altLang="zh-TW" sz="2000" b="1" dirty="0" smtClean="0"/>
              <a:t>Follow </a:t>
            </a:r>
            <a:r>
              <a:rPr lang="en-US" altLang="zh-TW" sz="2000" b="1" dirty="0" smtClean="0"/>
              <a:t>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First(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/>
              <a:t>) </a:t>
            </a:r>
            <a:endParaRPr lang="en-US" altLang="zh-TW" sz="2000" b="1" dirty="0" smtClean="0"/>
          </a:p>
          <a:p>
            <a:pPr marL="800100" lvl="1" indent="-342900">
              <a:buNone/>
            </a:pPr>
            <a:r>
              <a:rPr lang="en-US" altLang="zh-TW" sz="2000" b="1" dirty="0" smtClean="0"/>
              <a:t> </a:t>
            </a:r>
            <a:r>
              <a:rPr lang="en-US" altLang="zh-TW" sz="2000" b="1" dirty="0" smtClean="0"/>
              <a:t>                         = Follow </a:t>
            </a:r>
            <a:r>
              <a:rPr lang="en-US" altLang="zh-TW" sz="2000" b="1" dirty="0" smtClean="0"/>
              <a:t>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{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/>
              <a:t>} 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Tail</a:t>
            </a:r>
            <a:r>
              <a:rPr lang="en-US" altLang="zh-TW" sz="2000" b="1" dirty="0" smtClean="0"/>
              <a:t>)</a:t>
            </a:r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2"/>
          <p:cNvSpPr txBox="1">
            <a:spLocks/>
          </p:cNvSpPr>
          <p:nvPr/>
        </p:nvSpPr>
        <p:spPr>
          <a:xfrm>
            <a:off x="142844" y="385754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7758138" cy="1042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 smtClean="0"/>
              <a:t>Step 3:</a:t>
            </a:r>
          </a:p>
          <a:p>
            <a:endParaRPr lang="en-US" altLang="zh-TW" sz="2000" b="1" dirty="0" smtClean="0"/>
          </a:p>
          <a:p>
            <a:pPr>
              <a:buNone/>
            </a:pPr>
            <a:endParaRPr lang="en-US" altLang="zh-TW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73950" y="142852"/>
            <a:ext cx="1670050" cy="1384300"/>
            <a:chOff x="694" y="2112"/>
            <a:chExt cx="1251" cy="1267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sp>
        <p:nvSpPr>
          <p:cNvPr id="12" name="左大括弧 11"/>
          <p:cNvSpPr/>
          <p:nvPr/>
        </p:nvSpPr>
        <p:spPr>
          <a:xfrm>
            <a:off x="1500166" y="756610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714348" y="2786058"/>
          <a:ext cx="7429552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571768"/>
                <a:gridCol w="1857388"/>
                <a:gridCol w="2214578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Follow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Prefix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Tail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0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en-US" altLang="zh-TW" sz="1400" b="1" dirty="0" smtClean="0"/>
                        <a:t>}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)}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Prefix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zh-TW" sz="1400" b="1" dirty="0" smtClean="0"/>
                        <a:t>} 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</a:t>
                      </a:r>
                      <a:r>
                        <a:rPr lang="en-US" altLang="zh-TW" sz="1400" dirty="0" smtClean="0">
                          <a:sym typeface="Symbol"/>
                        </a:rPr>
                        <a:t>{(}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)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sym typeface="Symbol"/>
                        </a:rPr>
                        <a:t>=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en-US" altLang="zh-TW" sz="1400" b="1" dirty="0" smtClean="0"/>
                        <a:t>}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)}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Prefix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zh-TW" sz="1400" b="1" dirty="0" smtClean="0"/>
                        <a:t>} 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</a:t>
                      </a:r>
                      <a:r>
                        <a:rPr lang="en-US" altLang="zh-TW" sz="1400" dirty="0" smtClean="0">
                          <a:sym typeface="Symbol"/>
                        </a:rPr>
                        <a:t>{(}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)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sym typeface="Symbol"/>
                        </a:rPr>
                        <a:t>=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, }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3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en-US" altLang="zh-TW" sz="1400" b="1" dirty="0" smtClean="0"/>
                        <a:t>}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)}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Prefix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zh-TW" sz="1400" b="1" dirty="0" smtClean="0"/>
                        <a:t>} 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</a:t>
                      </a:r>
                      <a:r>
                        <a:rPr lang="en-US" altLang="zh-TW" sz="1400" dirty="0" smtClean="0">
                          <a:sym typeface="Symbol"/>
                        </a:rPr>
                        <a:t>{(}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Tail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)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sym typeface="Symbol"/>
                        </a:rPr>
                        <a:t>=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, }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Another Example….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26985" y="2000238"/>
            <a:ext cx="5195808" cy="4154877"/>
            <a:chOff x="769" y="2112"/>
            <a:chExt cx="497" cy="1229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210" cy="1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4400" dirty="0" smtClean="0"/>
                <a:t>S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err="1" smtClean="0"/>
                <a:t>aSe</a:t>
              </a:r>
              <a:endParaRPr lang="en-US" altLang="zh-TW" sz="4400" dirty="0" smtClean="0"/>
            </a:p>
            <a:p>
              <a:r>
                <a:rPr lang="en-US" altLang="zh-TW" sz="4400" dirty="0" smtClean="0"/>
                <a:t>S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dirty="0" smtClean="0"/>
                <a:t> B</a:t>
              </a:r>
            </a:p>
            <a:p>
              <a:r>
                <a:rPr lang="en-US" altLang="zh-TW" sz="4400" dirty="0" smtClean="0"/>
                <a:t>B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err="1" smtClean="0"/>
                <a:t>bBe</a:t>
              </a:r>
              <a:endParaRPr lang="en-US" altLang="zh-TW" sz="4400" dirty="0" smtClean="0"/>
            </a:p>
            <a:p>
              <a:r>
                <a:rPr lang="en-US" altLang="zh-TW" sz="4400" dirty="0" smtClean="0"/>
                <a:t>B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dirty="0" smtClean="0">
                  <a:sym typeface="Symbol" pitchFamily="18" charset="2"/>
                </a:rPr>
                <a:t> </a:t>
              </a:r>
              <a:r>
                <a:rPr lang="en-US" altLang="zh-TW" sz="4400" dirty="0" smtClean="0"/>
                <a:t>C</a:t>
              </a:r>
            </a:p>
            <a:p>
              <a:r>
                <a:rPr lang="en-US" altLang="zh-TW" sz="4400" dirty="0" smtClean="0"/>
                <a:t>C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err="1" smtClean="0"/>
                <a:t>cCe</a:t>
              </a:r>
              <a:endParaRPr lang="en-US" altLang="zh-TW" sz="4400" dirty="0" smtClean="0"/>
            </a:p>
            <a:p>
              <a:r>
                <a:rPr lang="en-US" altLang="zh-TW" sz="4400" dirty="0" smtClean="0"/>
                <a:t>C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smtClean="0">
                  <a:sym typeface="Symbol" pitchFamily="18" charset="2"/>
                </a:rPr>
                <a:t>d</a:t>
              </a:r>
              <a:endParaRPr lang="en-US" altLang="zh-TW" sz="4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4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9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4400" b="1" dirty="0"/>
                <a:t>G</a:t>
              </a:r>
              <a:r>
                <a:rPr lang="en-US" altLang="zh-TW" sz="4400" b="1" baseline="-25000" dirty="0"/>
                <a:t>0</a:t>
              </a:r>
            </a:p>
          </p:txBody>
        </p:sp>
      </p:grpSp>
      <p:sp>
        <p:nvSpPr>
          <p:cNvPr id="10" name="內容版面配置區 2"/>
          <p:cNvSpPr txBox="1">
            <a:spLocks/>
          </p:cNvSpPr>
          <p:nvPr/>
        </p:nvSpPr>
        <p:spPr>
          <a:xfrm>
            <a:off x="142844" y="385754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11" name="左大括弧 10"/>
          <p:cNvSpPr/>
          <p:nvPr/>
        </p:nvSpPr>
        <p:spPr>
          <a:xfrm>
            <a:off x="1500166" y="756610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b="1" dirty="0" smtClean="0"/>
              <a:t>Step 0: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73950" y="142853"/>
            <a:ext cx="1310943" cy="1385393"/>
            <a:chOff x="694" y="2112"/>
            <a:chExt cx="982" cy="1268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620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aSe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bBe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C</a:t>
              </a:r>
            </a:p>
            <a:p>
              <a:r>
                <a:rPr lang="en-US" altLang="zh-TW" sz="1400" dirty="0" smtClean="0"/>
                <a:t>C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cCe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C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d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sp>
        <p:nvSpPr>
          <p:cNvPr id="12" name="內容版面配置區 2"/>
          <p:cNvSpPr txBox="1">
            <a:spLocks/>
          </p:cNvSpPr>
          <p:nvPr/>
        </p:nvSpPr>
        <p:spPr>
          <a:xfrm>
            <a:off x="142844" y="285728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13" name="左大括弧 12"/>
          <p:cNvSpPr/>
          <p:nvPr/>
        </p:nvSpPr>
        <p:spPr>
          <a:xfrm>
            <a:off x="1500166" y="656584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038264" y="2928934"/>
          <a:ext cx="389105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900579"/>
                <a:gridCol w="617406"/>
                <a:gridCol w="587255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Follow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0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285860"/>
            <a:ext cx="1500198" cy="5000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b="1" dirty="0" smtClean="0"/>
              <a:t>Step 1: 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73950" y="142853"/>
            <a:ext cx="1310943" cy="1385393"/>
            <a:chOff x="694" y="2112"/>
            <a:chExt cx="982" cy="1268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620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aSe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bBe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C</a:t>
              </a:r>
            </a:p>
            <a:p>
              <a:r>
                <a:rPr lang="en-US" altLang="zh-TW" sz="1400" dirty="0" smtClean="0"/>
                <a:t>C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cCe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C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d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357158" y="1714488"/>
            <a:ext cx="8643998" cy="2714644"/>
          </a:xfrm>
          <a:prstGeom prst="rect">
            <a:avLst/>
          </a:prstGeom>
          <a:ln>
            <a:noFill/>
          </a:ln>
        </p:spPr>
        <p:txBody>
          <a:bodyPr wrap="square" numCol="2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S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aSe</a:t>
            </a: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S</a:t>
            </a:r>
            <a:r>
              <a:rPr lang="en-US" altLang="zh-TW" sz="2000" b="1" dirty="0" smtClean="0"/>
              <a:t>)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S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}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S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 B</a:t>
            </a: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B</a:t>
            </a:r>
            <a:r>
              <a:rPr lang="zh-TW" altLang="en-US" sz="20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altLang="zh-TW" sz="2000" b="1" dirty="0" smtClean="0"/>
              <a:t>)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/>
              <a:t>      = Follow (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B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S</a:t>
            </a:r>
            <a:r>
              <a:rPr lang="en-US" altLang="zh-TW" sz="2000" b="1" dirty="0" smtClean="0"/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B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bBe</a:t>
            </a:r>
            <a:r>
              <a:rPr lang="en-US" altLang="zh-TW" sz="2000" b="1" dirty="0" smtClean="0"/>
              <a:t>	</a:t>
            </a: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B</a:t>
            </a:r>
            <a:r>
              <a:rPr lang="en-US" altLang="zh-TW" sz="2000" b="1" dirty="0" smtClean="0"/>
              <a:t>)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B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}</a:t>
            </a: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B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C</a:t>
            </a: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C</a:t>
            </a:r>
            <a:r>
              <a:rPr lang="en-US" altLang="zh-TW" sz="2000" b="1" dirty="0" smtClean="0"/>
              <a:t>) </a:t>
            </a: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C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B</a:t>
            </a:r>
            <a:r>
              <a:rPr lang="en-US" altLang="zh-TW" sz="2000" b="1" dirty="0" smtClean="0"/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C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cCe</a:t>
            </a:r>
            <a:endParaRPr lang="en-US" altLang="zh-TW" sz="2000" b="1" dirty="0" smtClean="0">
              <a:sym typeface="Symbol" pitchFamily="18" charset="2"/>
            </a:endParaRP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C</a:t>
            </a:r>
            <a:r>
              <a:rPr lang="en-US" altLang="zh-TW" sz="2000" b="1" dirty="0" smtClean="0"/>
              <a:t>) = </a:t>
            </a: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C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}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C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d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>
                <a:sym typeface="Symbol" pitchFamily="18" charset="2"/>
              </a:rPr>
              <a:t>=&gt; No Non-Terminal</a:t>
            </a:r>
            <a:endParaRPr lang="en-US" altLang="zh-TW" sz="2000" b="1" dirty="0" smtClean="0"/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142844" y="285728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13" name="左大括弧 12"/>
          <p:cNvSpPr/>
          <p:nvPr/>
        </p:nvSpPr>
        <p:spPr>
          <a:xfrm>
            <a:off x="1500166" y="656584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785786" y="4643446"/>
          <a:ext cx="7429552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643074"/>
                <a:gridCol w="2357454"/>
                <a:gridCol w="2643206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Follow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0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sym typeface="Symbol"/>
                        </a:rPr>
                        <a:t>=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e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285860"/>
            <a:ext cx="1500198" cy="5000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b="1" dirty="0" smtClean="0"/>
              <a:t>Step 2: 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73950" y="142853"/>
            <a:ext cx="1310943" cy="1385393"/>
            <a:chOff x="694" y="2112"/>
            <a:chExt cx="982" cy="1268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620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aSe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bBe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C</a:t>
              </a:r>
            </a:p>
            <a:p>
              <a:r>
                <a:rPr lang="en-US" altLang="zh-TW" sz="1400" dirty="0" smtClean="0"/>
                <a:t>C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cCe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C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d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357158" y="1714488"/>
            <a:ext cx="8643998" cy="2714644"/>
          </a:xfrm>
          <a:prstGeom prst="rect">
            <a:avLst/>
          </a:prstGeom>
          <a:ln>
            <a:noFill/>
          </a:ln>
        </p:spPr>
        <p:txBody>
          <a:bodyPr wrap="square" numCol="2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S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aSe</a:t>
            </a: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S</a:t>
            </a:r>
            <a:r>
              <a:rPr lang="en-US" altLang="zh-TW" sz="2000" b="1" dirty="0" smtClean="0"/>
              <a:t>)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S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}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S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 B</a:t>
            </a: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B</a:t>
            </a:r>
            <a:r>
              <a:rPr lang="zh-TW" altLang="en-US" sz="2000" b="1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altLang="zh-TW" sz="2000" b="1" dirty="0" smtClean="0"/>
              <a:t>)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/>
              <a:t>      = Follow (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B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S</a:t>
            </a:r>
            <a:r>
              <a:rPr lang="en-US" altLang="zh-TW" sz="2000" b="1" dirty="0" smtClean="0"/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B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bBe</a:t>
            </a:r>
            <a:r>
              <a:rPr lang="en-US" altLang="zh-TW" sz="2000" b="1" dirty="0" smtClean="0"/>
              <a:t>	</a:t>
            </a: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B</a:t>
            </a:r>
            <a:r>
              <a:rPr lang="en-US" altLang="zh-TW" sz="2000" b="1" dirty="0" smtClean="0"/>
              <a:t>)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B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}</a:t>
            </a: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B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C</a:t>
            </a: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  <a:sym typeface="Symbol" pitchFamily="18" charset="2"/>
              </a:rPr>
              <a:t>C</a:t>
            </a:r>
            <a:r>
              <a:rPr lang="en-US" altLang="zh-TW" sz="2000" b="1" dirty="0" smtClean="0"/>
              <a:t>) </a:t>
            </a: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C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B</a:t>
            </a:r>
            <a:r>
              <a:rPr lang="en-US" altLang="zh-TW" sz="2000" b="1" dirty="0" smtClean="0"/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C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cCe</a:t>
            </a:r>
            <a:endParaRPr lang="en-US" altLang="zh-TW" sz="2000" b="1" dirty="0" smtClean="0">
              <a:sym typeface="Symbol" pitchFamily="18" charset="2"/>
            </a:endParaRP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C</a:t>
            </a:r>
            <a:r>
              <a:rPr lang="en-US" altLang="zh-TW" sz="2000" b="1" dirty="0" smtClean="0"/>
              <a:t>) </a:t>
            </a:r>
            <a:r>
              <a:rPr lang="en-US" altLang="zh-TW" sz="2000" b="1" dirty="0" smtClean="0"/>
              <a:t>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C</a:t>
            </a:r>
            <a:r>
              <a:rPr lang="en-US" altLang="zh-TW" sz="2000" b="1" dirty="0" smtClean="0"/>
              <a:t>)</a:t>
            </a:r>
            <a:r>
              <a:rPr lang="zh-TW" altLang="en-US" sz="2000" b="1" dirty="0" smtClean="0"/>
              <a:t> ∪</a:t>
            </a:r>
            <a:r>
              <a:rPr lang="en-US" altLang="zh-TW" sz="2000" b="1" dirty="0" smtClean="0"/>
              <a:t> 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e</a:t>
            </a:r>
            <a:r>
              <a:rPr lang="en-US" altLang="zh-TW" sz="2000" b="1" dirty="0" smtClean="0"/>
              <a:t>}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C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d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>
                <a:sym typeface="Symbol" pitchFamily="18" charset="2"/>
              </a:rPr>
              <a:t>=&gt; No Non-Terminal</a:t>
            </a:r>
            <a:endParaRPr lang="en-US" altLang="zh-TW" sz="2000" b="1" dirty="0" smtClean="0"/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142844" y="285728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13" name="左大括弧 12"/>
          <p:cNvSpPr/>
          <p:nvPr/>
        </p:nvSpPr>
        <p:spPr>
          <a:xfrm>
            <a:off x="1500166" y="656584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785786" y="4643446"/>
          <a:ext cx="7429552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643074"/>
                <a:gridCol w="2357454"/>
                <a:gridCol w="2643206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Follow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0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sym typeface="Symbol"/>
                        </a:rPr>
                        <a:t>=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e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F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+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785786" y="5286388"/>
            <a:ext cx="7500990" cy="57150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2357422" y="714356"/>
            <a:ext cx="4929222" cy="357190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7858148" y="1285860"/>
            <a:ext cx="1071570" cy="214314"/>
          </a:xfrm>
          <a:prstGeom prst="round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5" name="左大括弧 14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285860"/>
            <a:ext cx="1500198" cy="5000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b="1" dirty="0" smtClean="0"/>
              <a:t>Step 3: 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73950" y="142853"/>
            <a:ext cx="1310943" cy="1385393"/>
            <a:chOff x="694" y="2112"/>
            <a:chExt cx="982" cy="1268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620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aSe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S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/>
                <a:t> B</a:t>
              </a:r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bBe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B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dirty="0" smtClean="0">
                  <a:sym typeface="Symbol" pitchFamily="18" charset="2"/>
                </a:rPr>
                <a:t> </a:t>
              </a:r>
              <a:r>
                <a:rPr lang="en-US" altLang="zh-TW" sz="1400" dirty="0" smtClean="0"/>
                <a:t>C</a:t>
              </a:r>
            </a:p>
            <a:p>
              <a:r>
                <a:rPr lang="en-US" altLang="zh-TW" sz="1400" dirty="0" smtClean="0"/>
                <a:t>C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err="1" smtClean="0"/>
                <a:t>cCe</a:t>
              </a:r>
              <a:endParaRPr lang="en-US" altLang="zh-TW" sz="1400" dirty="0" smtClean="0"/>
            </a:p>
            <a:p>
              <a:r>
                <a:rPr lang="en-US" altLang="zh-TW" sz="1400" dirty="0" smtClean="0"/>
                <a:t>C </a:t>
              </a:r>
              <a:r>
                <a:rPr lang="en-US" altLang="zh-TW" sz="1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dirty="0" smtClean="0">
                  <a:sym typeface="Symbol" pitchFamily="18" charset="2"/>
                </a:rPr>
                <a:t>d</a:t>
              </a:r>
              <a:endParaRPr lang="en-US" altLang="zh-TW" sz="1400" dirty="0">
                <a:sym typeface="Symbol" pitchFamily="18" charset="2"/>
              </a:endParaRPr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/>
                <a:t>G</a:t>
              </a:r>
              <a:r>
                <a:rPr lang="en-US" altLang="zh-TW" sz="1400" b="1" baseline="-25000" dirty="0"/>
                <a:t>0</a:t>
              </a:r>
            </a:p>
          </p:txBody>
        </p:sp>
      </p:grpSp>
      <p:sp>
        <p:nvSpPr>
          <p:cNvPr id="12" name="內容版面配置區 2"/>
          <p:cNvSpPr txBox="1">
            <a:spLocks/>
          </p:cNvSpPr>
          <p:nvPr/>
        </p:nvSpPr>
        <p:spPr>
          <a:xfrm>
            <a:off x="142844" y="285728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13" name="左大括弧 12"/>
          <p:cNvSpPr/>
          <p:nvPr/>
        </p:nvSpPr>
        <p:spPr>
          <a:xfrm>
            <a:off x="1500166" y="656584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714348" y="2571744"/>
          <a:ext cx="7429552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643074"/>
                <a:gridCol w="2357454"/>
                <a:gridCol w="2643206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Follow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0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>
                          <a:sym typeface="Symbol"/>
                        </a:rPr>
                        <a:t>=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e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3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= 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Follow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dirty="0" smtClean="0"/>
                        <a:t>)</a:t>
                      </a:r>
                      <a:r>
                        <a:rPr lang="zh-TW" altLang="en-US" sz="1400" b="1" dirty="0" smtClean="0"/>
                        <a:t> 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altLang="zh-TW" sz="1400" b="1" dirty="0" smtClean="0"/>
                        <a:t>}</a:t>
                      </a:r>
                    </a:p>
                    <a:p>
                      <a:pPr algn="ctr"/>
                      <a:r>
                        <a:rPr lang="en-US" altLang="zh-TW" sz="1400" b="1" dirty="0" smtClean="0"/>
                        <a:t>={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, e}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Another Example….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26984" y="2000237"/>
            <a:ext cx="5143536" cy="3571903"/>
            <a:chOff x="769" y="2112"/>
            <a:chExt cx="492" cy="117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205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4400" dirty="0" smtClean="0"/>
                <a:t>S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err="1" smtClean="0"/>
                <a:t>ABc</a:t>
              </a:r>
              <a:endParaRPr lang="en-US" altLang="zh-TW" sz="4400" dirty="0" smtClean="0"/>
            </a:p>
            <a:p>
              <a:r>
                <a:rPr lang="en-US" altLang="zh-TW" sz="4400" dirty="0" smtClean="0"/>
                <a:t>A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dirty="0" smtClean="0"/>
                <a:t> a</a:t>
              </a:r>
            </a:p>
            <a:p>
              <a:r>
                <a:rPr lang="en-US" altLang="zh-TW" sz="4400" dirty="0" smtClean="0"/>
                <a:t>A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smtClean="0">
                  <a:sym typeface="Symbol" pitchFamily="18" charset="2"/>
                </a:rPr>
                <a:t></a:t>
              </a:r>
              <a:endParaRPr lang="en-US" altLang="zh-TW" sz="4400" dirty="0" smtClean="0"/>
            </a:p>
            <a:p>
              <a:r>
                <a:rPr lang="en-US" altLang="zh-TW" sz="4400" dirty="0" smtClean="0"/>
                <a:t>B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4400" dirty="0" smtClean="0">
                  <a:sym typeface="Symbol" pitchFamily="18" charset="2"/>
                </a:rPr>
                <a:t> </a:t>
              </a:r>
              <a:r>
                <a:rPr lang="en-US" altLang="zh-TW" sz="4400" dirty="0" smtClean="0"/>
                <a:t>b</a:t>
              </a:r>
            </a:p>
            <a:p>
              <a:r>
                <a:rPr lang="en-US" altLang="zh-TW" sz="4400" dirty="0" smtClean="0"/>
                <a:t>B </a:t>
              </a:r>
              <a:r>
                <a:rPr lang="en-US" altLang="zh-TW" sz="44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4400" dirty="0" smtClean="0">
                  <a:sym typeface="Symbol" pitchFamily="18" charset="2"/>
                </a:rPr>
                <a:t></a:t>
              </a:r>
              <a:endParaRPr lang="en-US" altLang="zh-TW" sz="4400" dirty="0">
                <a:sym typeface="Symbol" pitchFamily="18" charset="2"/>
              </a:endParaRPr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4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9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4400" b="1" dirty="0"/>
                <a:t>G</a:t>
              </a:r>
              <a:r>
                <a:rPr lang="en-US" altLang="zh-TW" sz="4400" b="1" baseline="-25000" dirty="0"/>
                <a:t>0</a:t>
              </a:r>
            </a:p>
          </p:txBody>
        </p:sp>
      </p:grpSp>
      <p:sp>
        <p:nvSpPr>
          <p:cNvPr id="12" name="內容版面配置區 2"/>
          <p:cNvSpPr txBox="1">
            <a:spLocks/>
          </p:cNvSpPr>
          <p:nvPr/>
        </p:nvSpPr>
        <p:spPr>
          <a:xfrm>
            <a:off x="142844" y="385754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13" name="左大括弧 12"/>
          <p:cNvSpPr/>
          <p:nvPr/>
        </p:nvSpPr>
        <p:spPr>
          <a:xfrm>
            <a:off x="1500166" y="756610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b="1" dirty="0" smtClean="0"/>
              <a:t>Step 0: 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72396" y="285728"/>
            <a:ext cx="1126515" cy="1323092"/>
            <a:chOff x="769" y="2112"/>
            <a:chExt cx="474" cy="1209"/>
          </a:xfrm>
        </p:grpSpPr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187" cy="1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 dirty="0" smtClean="0"/>
                <a:t>S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600" dirty="0" err="1" smtClean="0"/>
                <a:t>ABc</a:t>
              </a:r>
              <a:endParaRPr lang="en-US" altLang="zh-TW" sz="1600" dirty="0" smtClean="0"/>
            </a:p>
            <a:p>
              <a:r>
                <a:rPr lang="en-US" altLang="zh-TW" sz="1600" dirty="0" smtClean="0"/>
                <a:t>A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600" dirty="0" smtClean="0"/>
                <a:t> a</a:t>
              </a:r>
            </a:p>
            <a:p>
              <a:r>
                <a:rPr lang="en-US" altLang="zh-TW" sz="1600" dirty="0" smtClean="0"/>
                <a:t>A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600" dirty="0" smtClean="0">
                  <a:sym typeface="Symbol" pitchFamily="18" charset="2"/>
                </a:rPr>
                <a:t></a:t>
              </a:r>
              <a:endParaRPr lang="en-US" altLang="zh-TW" sz="1600" dirty="0" smtClean="0"/>
            </a:p>
            <a:p>
              <a:r>
                <a:rPr lang="en-US" altLang="zh-TW" sz="1600" dirty="0" smtClean="0"/>
                <a:t>B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600" dirty="0" smtClean="0">
                  <a:sym typeface="Symbol" pitchFamily="18" charset="2"/>
                </a:rPr>
                <a:t> </a:t>
              </a:r>
              <a:r>
                <a:rPr lang="en-US" altLang="zh-TW" sz="1600" dirty="0" smtClean="0"/>
                <a:t>b</a:t>
              </a:r>
            </a:p>
            <a:p>
              <a:r>
                <a:rPr lang="en-US" altLang="zh-TW" sz="1600" dirty="0" smtClean="0"/>
                <a:t>B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600" dirty="0" smtClean="0">
                  <a:sym typeface="Symbol" pitchFamily="18" charset="2"/>
                </a:rPr>
                <a:t></a:t>
              </a:r>
              <a:endParaRPr lang="en-US" altLang="zh-TW" sz="1600" dirty="0">
                <a:sym typeface="Symbol" pitchFamily="18" charset="2"/>
              </a:endParaRPr>
            </a:p>
          </p:txBody>
        </p:sp>
        <p:sp>
          <p:nvSpPr>
            <p:cNvPr id="12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600" b="1"/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8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 b="1" dirty="0"/>
                <a:t>G</a:t>
              </a:r>
              <a:r>
                <a:rPr lang="en-US" altLang="zh-TW" sz="1600" b="1" baseline="-25000" dirty="0"/>
                <a:t>0</a:t>
              </a:r>
            </a:p>
          </p:txBody>
        </p:sp>
      </p:grpSp>
      <p:sp>
        <p:nvSpPr>
          <p:cNvPr id="14" name="內容版面配置區 2"/>
          <p:cNvSpPr txBox="1">
            <a:spLocks/>
          </p:cNvSpPr>
          <p:nvPr/>
        </p:nvSpPr>
        <p:spPr>
          <a:xfrm>
            <a:off x="142844" y="214290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15" name="左大括弧 14"/>
          <p:cNvSpPr/>
          <p:nvPr/>
        </p:nvSpPr>
        <p:spPr>
          <a:xfrm>
            <a:off x="1500166" y="585146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2038264" y="2928934"/>
          <a:ext cx="389105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900579"/>
                <a:gridCol w="617406"/>
                <a:gridCol w="587255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Follow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0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85860"/>
            <a:ext cx="1614470" cy="542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b="1" dirty="0" smtClean="0"/>
              <a:t>Step 1: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285720" y="1857364"/>
            <a:ext cx="8715436" cy="2786082"/>
          </a:xfrm>
          <a:prstGeom prst="rect">
            <a:avLst/>
          </a:prstGeom>
          <a:ln>
            <a:noFill/>
          </a:ln>
        </p:spPr>
        <p:txBody>
          <a:bodyPr wrap="square" numCol="2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S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ABc</a:t>
            </a: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A</a:t>
            </a:r>
            <a:r>
              <a:rPr lang="en-US" altLang="zh-TW" sz="2000" b="1" dirty="0" smtClean="0"/>
              <a:t>)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/>
              <a:t>     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A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 </a:t>
            </a:r>
            <a:r>
              <a:rPr lang="en-US" altLang="zh-TW" sz="2000" b="1" dirty="0" smtClean="0"/>
              <a:t>First (</a:t>
            </a:r>
            <a:r>
              <a:rPr lang="en-US" altLang="zh-TW" sz="2000" b="1" dirty="0" err="1" smtClean="0">
                <a:solidFill>
                  <a:srgbClr val="C00000"/>
                </a:solidFill>
              </a:rPr>
              <a:t>Bc</a:t>
            </a:r>
            <a:r>
              <a:rPr lang="en-US" altLang="zh-TW" sz="2000" b="1" dirty="0" smtClean="0"/>
              <a:t>)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/>
              <a:t>     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A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 </a:t>
            </a:r>
            <a:r>
              <a:rPr lang="en-US" altLang="zh-TW" sz="2000" b="1" dirty="0" smtClean="0"/>
              <a:t>{</a:t>
            </a:r>
            <a:r>
              <a:rPr lang="en-US" altLang="zh-TW" sz="2000" b="1" dirty="0" err="1" smtClean="0">
                <a:solidFill>
                  <a:srgbClr val="C00000"/>
                </a:solidFill>
              </a:rPr>
              <a:t>b,c</a:t>
            </a:r>
            <a:r>
              <a:rPr lang="en-US" altLang="zh-TW" sz="2000" b="1" dirty="0" smtClean="0"/>
              <a:t>}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S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ABc</a:t>
            </a: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B</a:t>
            </a:r>
            <a:r>
              <a:rPr lang="en-US" altLang="zh-TW" sz="2000" b="1" dirty="0" smtClean="0"/>
              <a:t>)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B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c</a:t>
            </a:r>
            <a:r>
              <a:rPr lang="en-US" altLang="zh-TW" sz="2000" b="1" dirty="0" smtClean="0"/>
              <a:t>}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A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 a</a:t>
            </a:r>
          </a:p>
          <a:p>
            <a:pPr marL="800100" lvl="1" indent="-342900">
              <a:spcBef>
                <a:spcPct val="20000"/>
              </a:spcBef>
              <a:buFont typeface="Symbol"/>
              <a:buChar char="Þ"/>
            </a:pPr>
            <a:r>
              <a:rPr lang="en-US" altLang="zh-TW" sz="2000" b="1" dirty="0" smtClean="0">
                <a:sym typeface="Symbol" pitchFamily="18" charset="2"/>
              </a:rPr>
              <a:t>No Non-Terminal</a:t>
            </a:r>
            <a:endParaRPr lang="en-US" altLang="zh-TW" sz="2000" b="1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A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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	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>
                <a:sym typeface="Symbol" pitchFamily="18" charset="2"/>
              </a:rPr>
              <a:t>=&gt; No Non-Terminal</a:t>
            </a: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B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b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>
                <a:sym typeface="Symbol" pitchFamily="18" charset="2"/>
              </a:rPr>
              <a:t>=&gt; No Non-Terminal</a:t>
            </a:r>
            <a:endParaRPr lang="en-US" altLang="zh-TW" sz="2000" b="1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 </a:t>
            </a:r>
            <a:endParaRPr lang="en-US" altLang="zh-TW" sz="2000" b="1" dirty="0" smtClean="0">
              <a:sym typeface="Symbol" pitchFamily="18" charset="2"/>
            </a:endParaRP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>
                <a:sym typeface="Symbol" pitchFamily="18" charset="2"/>
              </a:rPr>
              <a:t>=&gt; No Non-Terminal</a:t>
            </a:r>
            <a:endParaRPr lang="en-US" altLang="zh-TW" sz="2000" b="1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72396" y="285728"/>
            <a:ext cx="1126515" cy="1323092"/>
            <a:chOff x="769" y="2112"/>
            <a:chExt cx="474" cy="1209"/>
          </a:xfrm>
        </p:grpSpPr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187" cy="1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 dirty="0" smtClean="0"/>
                <a:t>S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600" dirty="0" err="1" smtClean="0"/>
                <a:t>ABc</a:t>
              </a:r>
              <a:endParaRPr lang="en-US" altLang="zh-TW" sz="1600" dirty="0" smtClean="0"/>
            </a:p>
            <a:p>
              <a:r>
                <a:rPr lang="en-US" altLang="zh-TW" sz="1600" dirty="0" smtClean="0"/>
                <a:t>A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600" dirty="0" smtClean="0"/>
                <a:t> a</a:t>
              </a:r>
            </a:p>
            <a:p>
              <a:r>
                <a:rPr lang="en-US" altLang="zh-TW" sz="1600" dirty="0" smtClean="0"/>
                <a:t>A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600" dirty="0" smtClean="0">
                  <a:sym typeface="Symbol" pitchFamily="18" charset="2"/>
                </a:rPr>
                <a:t></a:t>
              </a:r>
              <a:endParaRPr lang="en-US" altLang="zh-TW" sz="1600" dirty="0" smtClean="0"/>
            </a:p>
            <a:p>
              <a:r>
                <a:rPr lang="en-US" altLang="zh-TW" sz="1600" dirty="0" smtClean="0"/>
                <a:t>B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600" dirty="0" smtClean="0">
                  <a:sym typeface="Symbol" pitchFamily="18" charset="2"/>
                </a:rPr>
                <a:t> </a:t>
              </a:r>
              <a:r>
                <a:rPr lang="en-US" altLang="zh-TW" sz="1600" dirty="0" smtClean="0"/>
                <a:t>b</a:t>
              </a:r>
            </a:p>
            <a:p>
              <a:r>
                <a:rPr lang="en-US" altLang="zh-TW" sz="1600" dirty="0" smtClean="0"/>
                <a:t>B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600" dirty="0" smtClean="0">
                  <a:sym typeface="Symbol" pitchFamily="18" charset="2"/>
                </a:rPr>
                <a:t></a:t>
              </a:r>
              <a:endParaRPr lang="en-US" altLang="zh-TW" sz="1600" dirty="0">
                <a:sym typeface="Symbol" pitchFamily="18" charset="2"/>
              </a:endParaRPr>
            </a:p>
          </p:txBody>
        </p:sp>
        <p:sp>
          <p:nvSpPr>
            <p:cNvPr id="12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600" b="1"/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8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 b="1" dirty="0"/>
                <a:t>G</a:t>
              </a:r>
              <a:r>
                <a:rPr lang="en-US" altLang="zh-TW" sz="1600" b="1" baseline="-25000" dirty="0"/>
                <a:t>0</a:t>
              </a:r>
            </a:p>
          </p:txBody>
        </p:sp>
      </p:grpSp>
      <p:sp>
        <p:nvSpPr>
          <p:cNvPr id="14" name="內容版面配置區 2"/>
          <p:cNvSpPr txBox="1">
            <a:spLocks/>
          </p:cNvSpPr>
          <p:nvPr/>
        </p:nvSpPr>
        <p:spPr>
          <a:xfrm>
            <a:off x="142844" y="214290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15" name="左大括弧 14"/>
          <p:cNvSpPr/>
          <p:nvPr/>
        </p:nvSpPr>
        <p:spPr>
          <a:xfrm>
            <a:off x="1500166" y="585146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2071670" y="5067320"/>
          <a:ext cx="528641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2000264"/>
                <a:gridCol w="1714511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Follow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0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1" dirty="0" err="1" smtClean="0">
                          <a:solidFill>
                            <a:srgbClr val="C00000"/>
                          </a:solidFill>
                        </a:rPr>
                        <a:t>b,c</a:t>
                      </a:r>
                      <a:r>
                        <a:rPr lang="en-US" altLang="zh-TW" sz="1400" b="1" dirty="0" smtClean="0"/>
                        <a:t>}</a:t>
                      </a:r>
                      <a:r>
                        <a:rPr lang="en-US" altLang="zh-TW" sz="1400" b="1" baseline="0" dirty="0" smtClean="0"/>
                        <a:t> = {</a:t>
                      </a:r>
                      <a:r>
                        <a:rPr lang="en-US" altLang="zh-TW" sz="1400" b="1" baseline="0" dirty="0" err="1" smtClean="0"/>
                        <a:t>b,c</a:t>
                      </a:r>
                      <a:r>
                        <a:rPr lang="en-US" altLang="zh-TW" sz="1400" b="1" baseline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} = {c}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85860"/>
            <a:ext cx="1614470" cy="542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b="1" dirty="0" smtClean="0"/>
              <a:t>Step 2: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285720" y="1857364"/>
            <a:ext cx="8715436" cy="2786082"/>
          </a:xfrm>
          <a:prstGeom prst="rect">
            <a:avLst/>
          </a:prstGeom>
          <a:ln>
            <a:noFill/>
          </a:ln>
        </p:spPr>
        <p:txBody>
          <a:bodyPr wrap="square" numCol="2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S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ABc</a:t>
            </a: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A</a:t>
            </a:r>
            <a:r>
              <a:rPr lang="en-US" altLang="zh-TW" sz="2000" b="1" dirty="0" smtClean="0"/>
              <a:t>)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/>
              <a:t>     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A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 </a:t>
            </a:r>
            <a:r>
              <a:rPr lang="en-US" altLang="zh-TW" sz="2000" b="1" dirty="0" smtClean="0"/>
              <a:t>First (</a:t>
            </a:r>
            <a:r>
              <a:rPr lang="en-US" altLang="zh-TW" sz="2000" b="1" dirty="0" err="1" smtClean="0">
                <a:solidFill>
                  <a:srgbClr val="C00000"/>
                </a:solidFill>
              </a:rPr>
              <a:t>Bc</a:t>
            </a:r>
            <a:r>
              <a:rPr lang="en-US" altLang="zh-TW" sz="2000" b="1" dirty="0" smtClean="0"/>
              <a:t>)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/>
              <a:t>     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A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 </a:t>
            </a:r>
            <a:r>
              <a:rPr lang="en-US" altLang="zh-TW" sz="2000" b="1" dirty="0" smtClean="0"/>
              <a:t>{</a:t>
            </a:r>
            <a:r>
              <a:rPr lang="en-US" altLang="zh-TW" sz="2000" b="1" dirty="0" err="1" smtClean="0">
                <a:solidFill>
                  <a:srgbClr val="C00000"/>
                </a:solidFill>
              </a:rPr>
              <a:t>b,c</a:t>
            </a:r>
            <a:r>
              <a:rPr lang="en-US" altLang="zh-TW" sz="2000" b="1" dirty="0" smtClean="0"/>
              <a:t>}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S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err="1" smtClean="0">
                <a:solidFill>
                  <a:srgbClr val="0070C0"/>
                </a:solidFill>
              </a:rPr>
              <a:t>ABc</a:t>
            </a: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800100" lvl="1" indent="-342900">
              <a:spcBef>
                <a:spcPct val="20000"/>
              </a:spcBef>
              <a:buFont typeface="Symbol" pitchFamily="18" charset="2"/>
              <a:buChar char="Þ"/>
            </a:pPr>
            <a:r>
              <a:rPr lang="en-US" altLang="zh-TW" sz="2000" b="1" dirty="0" smtClean="0"/>
              <a:t>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B</a:t>
            </a:r>
            <a:r>
              <a:rPr lang="en-US" altLang="zh-TW" sz="2000" b="1" dirty="0" smtClean="0"/>
              <a:t>) = Follow (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B</a:t>
            </a:r>
            <a:r>
              <a:rPr lang="en-US" altLang="zh-TW" sz="2000" b="1" dirty="0" smtClean="0"/>
              <a:t>) </a:t>
            </a:r>
            <a:r>
              <a:rPr lang="zh-TW" altLang="en-US" sz="2000" b="1" dirty="0" smtClean="0"/>
              <a:t>∪</a:t>
            </a:r>
            <a:r>
              <a:rPr lang="en-US" altLang="zh-TW" sz="2000" b="1" dirty="0" smtClean="0"/>
              <a:t> {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c</a:t>
            </a:r>
            <a:r>
              <a:rPr lang="en-US" altLang="zh-TW" sz="2000" b="1" dirty="0" smtClean="0"/>
              <a:t>}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A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 a</a:t>
            </a:r>
          </a:p>
          <a:p>
            <a:pPr marL="800100" lvl="1" indent="-342900">
              <a:spcBef>
                <a:spcPct val="20000"/>
              </a:spcBef>
              <a:buFont typeface="Symbol"/>
              <a:buChar char="Þ"/>
            </a:pPr>
            <a:r>
              <a:rPr lang="en-US" altLang="zh-TW" sz="2000" b="1" dirty="0" smtClean="0">
                <a:sym typeface="Symbol" pitchFamily="18" charset="2"/>
              </a:rPr>
              <a:t>No Non-Terminal</a:t>
            </a:r>
            <a:endParaRPr lang="en-US" altLang="zh-TW" sz="2000" b="1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A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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	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>
                <a:sym typeface="Symbol" pitchFamily="18" charset="2"/>
              </a:rPr>
              <a:t>=&gt; No Non-Terminal</a:t>
            </a:r>
            <a:endParaRPr lang="en-US" altLang="zh-TW" sz="2000" b="1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B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b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>
                <a:sym typeface="Symbol" pitchFamily="18" charset="2"/>
              </a:rPr>
              <a:t>=&gt; No Non-Terminal</a:t>
            </a:r>
            <a:endParaRPr lang="en-US" altLang="zh-TW" sz="2000" b="1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2000" b="1" dirty="0" smtClean="0">
                <a:solidFill>
                  <a:srgbClr val="0070C0"/>
                </a:solidFill>
              </a:rPr>
              <a:t>B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  </a:t>
            </a:r>
            <a:endParaRPr lang="en-US" altLang="zh-TW" sz="2000" b="1" dirty="0" smtClean="0">
              <a:sym typeface="Symbol" pitchFamily="18" charset="2"/>
            </a:endParaRPr>
          </a:p>
          <a:p>
            <a:pPr marL="800100" lvl="1" indent="-342900">
              <a:spcBef>
                <a:spcPct val="20000"/>
              </a:spcBef>
            </a:pPr>
            <a:r>
              <a:rPr lang="en-US" altLang="zh-TW" sz="2000" b="1" dirty="0" smtClean="0">
                <a:sym typeface="Symbol" pitchFamily="18" charset="2"/>
              </a:rPr>
              <a:t>=&gt; No Non-Terminal</a:t>
            </a:r>
            <a:endParaRPr lang="en-US" altLang="zh-TW" sz="2000" b="1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72396" y="285728"/>
            <a:ext cx="1126515" cy="1323092"/>
            <a:chOff x="769" y="2112"/>
            <a:chExt cx="474" cy="1209"/>
          </a:xfrm>
        </p:grpSpPr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187" cy="1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 dirty="0" smtClean="0"/>
                <a:t>S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600" dirty="0" err="1" smtClean="0"/>
                <a:t>ABc</a:t>
              </a:r>
              <a:endParaRPr lang="en-US" altLang="zh-TW" sz="1600" dirty="0" smtClean="0"/>
            </a:p>
            <a:p>
              <a:r>
                <a:rPr lang="en-US" altLang="zh-TW" sz="1600" dirty="0" smtClean="0"/>
                <a:t>A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600" dirty="0" smtClean="0"/>
                <a:t> a</a:t>
              </a:r>
            </a:p>
            <a:p>
              <a:r>
                <a:rPr lang="en-US" altLang="zh-TW" sz="1600" dirty="0" smtClean="0"/>
                <a:t>A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600" dirty="0" smtClean="0">
                  <a:sym typeface="Symbol" pitchFamily="18" charset="2"/>
                </a:rPr>
                <a:t></a:t>
              </a:r>
              <a:endParaRPr lang="en-US" altLang="zh-TW" sz="1600" dirty="0" smtClean="0"/>
            </a:p>
            <a:p>
              <a:r>
                <a:rPr lang="en-US" altLang="zh-TW" sz="1600" dirty="0" smtClean="0"/>
                <a:t>B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600" dirty="0" smtClean="0">
                  <a:sym typeface="Symbol" pitchFamily="18" charset="2"/>
                </a:rPr>
                <a:t> </a:t>
              </a:r>
              <a:r>
                <a:rPr lang="en-US" altLang="zh-TW" sz="1600" dirty="0" smtClean="0"/>
                <a:t>b</a:t>
              </a:r>
            </a:p>
            <a:p>
              <a:r>
                <a:rPr lang="en-US" altLang="zh-TW" sz="1600" dirty="0" smtClean="0"/>
                <a:t>B </a:t>
              </a:r>
              <a:r>
                <a:rPr lang="en-US" altLang="zh-TW" sz="1600" dirty="0" smtClean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600" dirty="0" smtClean="0">
                  <a:sym typeface="Symbol" pitchFamily="18" charset="2"/>
                </a:rPr>
                <a:t></a:t>
              </a:r>
              <a:endParaRPr lang="en-US" altLang="zh-TW" sz="1600" dirty="0">
                <a:sym typeface="Symbol" pitchFamily="18" charset="2"/>
              </a:endParaRPr>
            </a:p>
          </p:txBody>
        </p:sp>
        <p:sp>
          <p:nvSpPr>
            <p:cNvPr id="12" name="AutoShape 4"/>
            <p:cNvSpPr>
              <a:spLocks/>
            </p:cNvSpPr>
            <p:nvPr/>
          </p:nvSpPr>
          <p:spPr bwMode="auto">
            <a:xfrm>
              <a:off x="913" y="2175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600" b="1"/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769" y="2577"/>
              <a:ext cx="8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 b="1" dirty="0"/>
                <a:t>G</a:t>
              </a:r>
              <a:r>
                <a:rPr lang="en-US" altLang="zh-TW" sz="1600" b="1" baseline="-25000" dirty="0"/>
                <a:t>0</a:t>
              </a:r>
            </a:p>
          </p:txBody>
        </p:sp>
      </p:grpSp>
      <p:sp>
        <p:nvSpPr>
          <p:cNvPr id="14" name="內容版面配置區 2"/>
          <p:cNvSpPr txBox="1">
            <a:spLocks/>
          </p:cNvSpPr>
          <p:nvPr/>
        </p:nvSpPr>
        <p:spPr>
          <a:xfrm>
            <a:off x="142844" y="214290"/>
            <a:ext cx="7358114" cy="1114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…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A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, if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∉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	                    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{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∪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if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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∈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First(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</p:txBody>
      </p:sp>
      <p:sp>
        <p:nvSpPr>
          <p:cNvPr id="15" name="左大括弧 14"/>
          <p:cNvSpPr/>
          <p:nvPr/>
        </p:nvSpPr>
        <p:spPr>
          <a:xfrm>
            <a:off x="1500166" y="585146"/>
            <a:ext cx="285752" cy="642942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2071670" y="5067320"/>
          <a:ext cx="528641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2000264"/>
                <a:gridCol w="1714511"/>
              </a:tblGrid>
              <a:tr h="150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Follow Set</a:t>
                      </a:r>
                      <a:endParaRPr lang="zh-TW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06227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A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B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0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ym typeface="Symbol"/>
                        </a:rPr>
                        <a:t>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1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1" dirty="0" err="1" smtClean="0">
                          <a:solidFill>
                            <a:srgbClr val="C00000"/>
                          </a:solidFill>
                        </a:rPr>
                        <a:t>b,c</a:t>
                      </a:r>
                      <a:r>
                        <a:rPr lang="en-US" altLang="zh-TW" sz="1400" b="1" dirty="0" smtClean="0"/>
                        <a:t>}</a:t>
                      </a:r>
                      <a:r>
                        <a:rPr lang="en-US" altLang="zh-TW" sz="1400" b="1" baseline="0" dirty="0" smtClean="0"/>
                        <a:t> = {</a:t>
                      </a:r>
                      <a:r>
                        <a:rPr lang="en-US" altLang="zh-TW" sz="1400" b="1" baseline="0" dirty="0" err="1" smtClean="0"/>
                        <a:t>b,c</a:t>
                      </a:r>
                      <a:r>
                        <a:rPr lang="en-US" altLang="zh-TW" sz="1400" b="1" baseline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} = {c}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Step 2</a:t>
                      </a:r>
                      <a:endParaRPr kumimoji="0" lang="zh-TW" altLang="en-US" sz="1400" b="0" i="0" u="none" strike="noStrike" kern="1200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{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</a:t>
                      </a:r>
                      <a:r>
                        <a:rPr lang="en-US" altLang="zh-TW" sz="140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 </a:t>
                      </a:r>
                      <a:r>
                        <a:rPr lang="en-US" altLang="zh-TW" sz="1400" b="1" dirty="0" smtClean="0"/>
                        <a:t>{</a:t>
                      </a:r>
                      <a:r>
                        <a:rPr lang="en-US" altLang="zh-TW" sz="1400" b="1" dirty="0" err="1" smtClean="0">
                          <a:solidFill>
                            <a:srgbClr val="C00000"/>
                          </a:solidFill>
                        </a:rPr>
                        <a:t>b,c</a:t>
                      </a:r>
                      <a:r>
                        <a:rPr lang="en-US" altLang="zh-TW" sz="1400" b="1" dirty="0" smtClean="0"/>
                        <a:t>}</a:t>
                      </a:r>
                      <a:r>
                        <a:rPr lang="en-US" altLang="zh-TW" sz="1400" b="1" baseline="0" dirty="0" smtClean="0"/>
                        <a:t> = {</a:t>
                      </a:r>
                      <a:r>
                        <a:rPr lang="en-US" altLang="zh-TW" sz="1400" b="1" baseline="0" dirty="0" err="1" smtClean="0"/>
                        <a:t>b,c</a:t>
                      </a:r>
                      <a:r>
                        <a:rPr lang="en-US" altLang="zh-TW" sz="1400" b="1" baseline="0" dirty="0" smtClean="0"/>
                        <a:t>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Follow (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altLang="zh-TW" sz="1400" b="1" dirty="0" smtClean="0"/>
                        <a:t>) </a:t>
                      </a:r>
                      <a:r>
                        <a:rPr lang="zh-TW" altLang="en-US" sz="1400" b="1" dirty="0" smtClean="0"/>
                        <a:t>∪</a:t>
                      </a:r>
                      <a:r>
                        <a:rPr lang="en-US" altLang="zh-TW" sz="1400" b="1" dirty="0" smtClean="0"/>
                        <a:t> {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altLang="zh-TW" sz="1400" b="1" dirty="0" smtClean="0"/>
                        <a:t>} = {c}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First Set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E</a:t>
            </a:r>
            <a:r>
              <a:rPr lang="en-US" altLang="zh-TW" sz="2200" b="1" dirty="0" err="1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)=First(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Prefix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(E)</a:t>
            </a:r>
            <a:r>
              <a:rPr lang="en-US" altLang="zh-TW" b="1" dirty="0" smtClean="0"/>
              <a:t>)</a:t>
            </a:r>
            <a:r>
              <a:rPr lang="en-US" altLang="zh-TW" sz="2400" b="1" dirty="0" smtClean="0"/>
              <a:t> ?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Waiting operation</a:t>
            </a:r>
            <a:r>
              <a:rPr lang="en-US" altLang="zh-TW" sz="2400" b="1" dirty="0" smtClean="0"/>
              <a:t>}</a:t>
            </a:r>
          </a:p>
          <a:p>
            <a:pPr lvl="1"/>
            <a:r>
              <a:rPr lang="en-US" altLang="zh-TW" sz="2000" b="1" dirty="0" smtClean="0"/>
              <a:t>We don’t know </a:t>
            </a:r>
            <a:r>
              <a:rPr lang="en-US" altLang="zh-TW" sz="2000" b="1" dirty="0" smtClean="0">
                <a:sym typeface="Symbol" pitchFamily="18" charset="2"/>
              </a:rPr>
              <a:t>First(Prefix)</a:t>
            </a:r>
            <a:r>
              <a:rPr lang="en-US" altLang="zh-TW" sz="2000" b="1" dirty="0" smtClean="0"/>
              <a:t> at this moment.</a:t>
            </a:r>
          </a:p>
          <a:p>
            <a:pPr lvl="1"/>
            <a:r>
              <a:rPr lang="en-US" altLang="zh-TW" sz="2000" b="1" dirty="0" smtClean="0">
                <a:sym typeface="Symbol" pitchFamily="18" charset="2"/>
              </a:rPr>
              <a:t>So we keep the operation of First(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Prefix</a:t>
            </a:r>
            <a:r>
              <a:rPr lang="en-US" altLang="zh-TW" sz="2000" b="1" dirty="0" smtClean="0">
                <a:solidFill>
                  <a:schemeClr val="accent1"/>
                </a:solidFill>
                <a:sym typeface="Symbol" pitchFamily="18" charset="2"/>
              </a:rPr>
              <a:t>(E)</a:t>
            </a:r>
            <a:r>
              <a:rPr lang="en-US" altLang="zh-TW" sz="2000" b="1" dirty="0" smtClean="0">
                <a:sym typeface="Symbol" pitchFamily="18" charset="2"/>
              </a:rPr>
              <a:t>) until we know First(Prefix).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E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Tail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V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r>
              <a:rPr lang="en-US" altLang="zh-TW" b="1" dirty="0" smtClean="0"/>
              <a:t>}</a:t>
            </a: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err="1" smtClean="0"/>
              <a:t>Prefix</a:t>
            </a:r>
            <a:r>
              <a:rPr lang="en-US" altLang="zh-TW" sz="2200" b="1" dirty="0" err="1" smtClean="0">
                <a:sym typeface="Symbol" pitchFamily="18" charset="2"/>
              </a:rPr>
              <a:t></a:t>
            </a:r>
            <a:r>
              <a:rPr lang="en-US" altLang="zh-TW" sz="2200" b="1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F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/>
              <a:t>Prefix</a:t>
            </a:r>
            <a:r>
              <a:rPr lang="en-US" altLang="zh-TW" sz="2200" b="1" dirty="0" smtClean="0">
                <a:sym typeface="Symbol" pitchFamily="18" charset="2"/>
              </a:rPr>
              <a:t>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 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+</a:t>
            </a:r>
            <a:r>
              <a:rPr lang="en-US" altLang="zh-TW" b="1" dirty="0" smtClean="0"/>
              <a:t>) =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zh-TW" b="1" dirty="0" smtClean="0"/>
              <a:t>}</a:t>
            </a:r>
            <a:endParaRPr lang="en-US" altLang="zh-TW" b="1" dirty="0" smtClean="0">
              <a:sym typeface="Symbol" pitchFamily="18" charset="2"/>
            </a:endParaRPr>
          </a:p>
          <a:p>
            <a:r>
              <a:rPr lang="en-US" altLang="zh-TW" b="1" dirty="0" smtClean="0"/>
              <a:t>First (</a:t>
            </a:r>
            <a:r>
              <a:rPr lang="en-US" altLang="zh-TW" sz="2200" b="1" dirty="0" smtClean="0">
                <a:sym typeface="Symbol" pitchFamily="18" charset="2"/>
              </a:rPr>
              <a:t>Tail</a:t>
            </a:r>
            <a:r>
              <a:rPr lang="en-US" altLang="zh-TW" sz="20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altLang="zh-TW" b="1" dirty="0" smtClean="0"/>
              <a:t>)	= First(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) - {</a:t>
            </a:r>
            <a:r>
              <a:rPr lang="en-US" altLang="zh-TW" sz="2200" b="1" dirty="0" smtClean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en-US" altLang="zh-TW" b="1" dirty="0" smtClean="0"/>
              <a:t>} </a:t>
            </a:r>
            <a:r>
              <a:rPr lang="zh-TW" altLang="en-US" b="1" dirty="0" smtClean="0"/>
              <a:t>∪</a:t>
            </a:r>
            <a:r>
              <a:rPr lang="en-US" altLang="zh-TW" b="1" dirty="0" smtClean="0"/>
              <a:t>First(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) = {</a:t>
            </a:r>
            <a:r>
              <a:rPr lang="en-US" altLang="zh-TW" sz="2000" b="1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zh-TW" b="1" dirty="0" smtClean="0">
                <a:sym typeface="Symbol" pitchFamily="18" charset="2"/>
              </a:rPr>
              <a:t>}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58063" y="142875"/>
            <a:ext cx="1670050" cy="1384300"/>
            <a:chOff x="694" y="2112"/>
            <a:chExt cx="1251" cy="126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56" y="2112"/>
              <a:ext cx="889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 dirty="0" err="1"/>
                <a:t>E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Prefix</a:t>
              </a:r>
              <a:r>
                <a:rPr lang="en-US" altLang="zh-TW" sz="1400" b="1" dirty="0"/>
                <a:t>(E)</a:t>
              </a:r>
            </a:p>
            <a:p>
              <a:r>
                <a:rPr lang="en-US" altLang="zh-TW" sz="1400" b="1" dirty="0"/>
                <a:t>E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/>
                <a:t>V Tail</a:t>
              </a:r>
            </a:p>
            <a:p>
              <a:r>
                <a:rPr lang="en-US" altLang="zh-TW" sz="1400" b="1" dirty="0" err="1"/>
                <a:t>Prefix</a:t>
              </a:r>
              <a:r>
                <a:rPr lang="en-US" altLang="zh-TW" sz="1400" b="1" dirty="0" err="1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 err="1"/>
                <a:t>F</a:t>
              </a:r>
              <a:endParaRPr lang="en-US" altLang="zh-TW" sz="1400" b="1" dirty="0"/>
            </a:p>
            <a:p>
              <a:r>
                <a:rPr lang="en-US" altLang="zh-TW" sz="1400" b="1" dirty="0"/>
                <a:t>Prefix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+E</a:t>
              </a:r>
              <a:endParaRPr lang="en-US" altLang="zh-TW" sz="1400" b="1" dirty="0"/>
            </a:p>
            <a:p>
              <a:r>
                <a:rPr lang="en-US" altLang="zh-TW" sz="1400" b="1" dirty="0"/>
                <a:t>Tail</a:t>
              </a:r>
              <a:r>
                <a:rPr lang="en-US" altLang="zh-TW" sz="1400" b="1" dirty="0">
                  <a:latin typeface="Symbol" pitchFamily="18" charset="2"/>
                  <a:sym typeface="Symbol" pitchFamily="18" charset="2"/>
                </a:rPr>
                <a:t> </a:t>
              </a:r>
              <a:r>
                <a:rPr lang="en-US" altLang="zh-TW" sz="1400" b="1" dirty="0">
                  <a:sym typeface="Symbol" pitchFamily="18" charset="2"/>
                </a:rPr>
                <a:t></a:t>
              </a:r>
              <a:endParaRPr lang="en-US" altLang="zh-TW" sz="1400" b="1" dirty="0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sz="1400" b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94" y="2570"/>
              <a:ext cx="28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/>
                <a:t>G</a:t>
              </a:r>
              <a:r>
                <a:rPr lang="en-US" altLang="zh-TW" sz="1400" b="1" baseline="-25000"/>
                <a:t>0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000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142844" y="928670"/>
            <a:ext cx="173938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  <a:sym typeface="Symbol" pitchFamily="18" charset="2"/>
              </a:rPr>
              <a:t>Red : A   </a:t>
            </a:r>
            <a:r>
              <a:rPr lang="en-US" altLang="zh-TW" b="1" dirty="0" smtClean="0">
                <a:solidFill>
                  <a:srgbClr val="0070C0"/>
                </a:solidFill>
                <a:sym typeface="Symbol" pitchFamily="18" charset="2"/>
              </a:rPr>
              <a:t>Blue : 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1212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Step 1:</a:t>
            </a:r>
            <a:endParaRPr lang="en-US" altLang="zh-TW" sz="2800" b="1" dirty="0"/>
          </a:p>
        </p:txBody>
      </p:sp>
      <p:sp>
        <p:nvSpPr>
          <p:cNvPr id="11" name="左大括弧 10"/>
          <p:cNvSpPr/>
          <p:nvPr/>
        </p:nvSpPr>
        <p:spPr>
          <a:xfrm>
            <a:off x="2039144" y="324640"/>
            <a:ext cx="428628" cy="785818"/>
          </a:xfrm>
          <a:prstGeom prst="leftBrace">
            <a:avLst>
              <a:gd name="adj1" fmla="val 8333"/>
              <a:gd name="adj2" fmla="val 19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6311</Words>
  <PresentationFormat>如螢幕大小 (4:3)</PresentationFormat>
  <Paragraphs>1944</Paragraphs>
  <Slides>85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85</vt:i4>
      </vt:variant>
    </vt:vector>
  </HeadingPairs>
  <TitlesOfParts>
    <vt:vector size="86" baseType="lpstr">
      <vt:lpstr>Office 佈景主題</vt:lpstr>
      <vt:lpstr>First Set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Another Example….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Another Example….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First Set (2)</vt:lpstr>
      <vt:lpstr>Follow Set</vt:lpstr>
      <vt:lpstr>投影片 71</vt:lpstr>
      <vt:lpstr>投影片 72</vt:lpstr>
      <vt:lpstr>投影片 73</vt:lpstr>
      <vt:lpstr>投影片 74</vt:lpstr>
      <vt:lpstr>Another Example….</vt:lpstr>
      <vt:lpstr>投影片 76</vt:lpstr>
      <vt:lpstr>投影片 77</vt:lpstr>
      <vt:lpstr>投影片 78</vt:lpstr>
      <vt:lpstr>投影片 79</vt:lpstr>
      <vt:lpstr>投影片 80</vt:lpstr>
      <vt:lpstr>Another Example….</vt:lpstr>
      <vt:lpstr>投影片 82</vt:lpstr>
      <vt:lpstr>投影片 83</vt:lpstr>
      <vt:lpstr>投影片 84</vt:lpstr>
      <vt:lpstr>投影片 85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example  for First Set &amp; Follow Set</dc:title>
  <dc:creator>Yeh-Ching Chung</dc:creator>
  <cp:lastModifiedBy>Yeh-Ching Chung</cp:lastModifiedBy>
  <cp:revision>112</cp:revision>
  <dcterms:modified xsi:type="dcterms:W3CDTF">2009-04-16T00:55:45Z</dcterms:modified>
</cp:coreProperties>
</file>