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2" r:id="rId3"/>
    <p:sldId id="353" r:id="rId4"/>
    <p:sldId id="354" r:id="rId5"/>
    <p:sldId id="359" r:id="rId6"/>
    <p:sldId id="356" r:id="rId7"/>
    <p:sldId id="357" r:id="rId8"/>
    <p:sldId id="35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04" y="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2024/12/26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b.cuhk.edu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469" y="812219"/>
            <a:ext cx="7195511" cy="37678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Instructor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Dr. Yeh-Ching Chung (ychung@cuhk.edu.hk)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Course TA</a:t>
            </a:r>
            <a:endParaRPr lang="en-US" altLang="zh-CN" sz="1600" dirty="0">
              <a:solidFill>
                <a:schemeClr val="bg2">
                  <a:lumMod val="10000"/>
                </a:schemeClr>
              </a:solidFill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zh-CN" altLang="en-US" sz="1600" dirty="0">
                <a:ea typeface="楷体" panose="02010609060101010101" pitchFamily="49" charset="-122"/>
                <a:cs typeface="Calibri" panose="020F0502020204030204" pitchFamily="34" charset="0"/>
              </a:rPr>
              <a:t>刘宇轩</a:t>
            </a:r>
            <a:r>
              <a:rPr lang="zh-CN" altLang="en-US" sz="1600" dirty="0">
                <a:cs typeface="Calibri" panose="020F0502020204030204" pitchFamily="34" charset="0"/>
              </a:rPr>
              <a:t> </a:t>
            </a:r>
            <a:endParaRPr lang="en-US" altLang="zh-CN" sz="1600" dirty="0">
              <a:solidFill>
                <a:schemeClr val="bg2">
                  <a:lumMod val="10000"/>
                </a:schemeClr>
              </a:solidFill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Lectures</a:t>
            </a:r>
          </a:p>
          <a:p>
            <a:pPr lvl="1">
              <a:spcBef>
                <a:spcPts val="0"/>
              </a:spcBef>
            </a:pP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Tuesday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	13: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3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0pm – 14: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5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0pm	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TA 201</a:t>
            </a:r>
            <a:endParaRPr lang="en-US" sz="1600" dirty="0">
              <a:solidFill>
                <a:schemeClr val="bg2">
                  <a:lumMod val="10000"/>
                </a:schemeClr>
              </a:solidFill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Thursday	13: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3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0pm – 14: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5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0pm	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TA 201</a:t>
            </a:r>
            <a:endParaRPr lang="en-US" sz="1600" dirty="0">
              <a:solidFill>
                <a:schemeClr val="bg2">
                  <a:lumMod val="10000"/>
                </a:schemeClr>
              </a:solidFill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Tutorials</a:t>
            </a:r>
          </a:p>
          <a:p>
            <a:pPr lvl="1">
              <a:spcBef>
                <a:spcPts val="0"/>
              </a:spcBef>
            </a:pP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1 session (TA will announce the time and classrooms)</a:t>
            </a:r>
            <a:endParaRPr lang="en-US" sz="1600" dirty="0">
              <a:solidFill>
                <a:schemeClr val="bg2">
                  <a:lumMod val="10000"/>
                </a:schemeClr>
              </a:solidFill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WeChat Group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CSC4180 Spring 2025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Online Platform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Blackboard (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  <a:hlinkClick r:id="rId2"/>
              </a:rPr>
              <a:t>https://bb.cuhk.edu.cn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Website</a:t>
            </a:r>
          </a:p>
          <a:p>
            <a:pPr lvl="1">
              <a:spcBef>
                <a:spcPts val="0"/>
              </a:spcBef>
            </a:pP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http://www.cs.nthu.edu.tw/~ychung/syllabus/CSC4180-2025-Spring.htm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Information</a:t>
            </a:r>
          </a:p>
        </p:txBody>
      </p:sp>
    </p:spTree>
    <p:extLst>
      <p:ext uri="{BB962C8B-B14F-4D97-AF65-F5344CB8AC3E}">
        <p14:creationId xmlns:p14="http://schemas.microsoft.com/office/powerpoint/2010/main" val="410408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38" y="108349"/>
            <a:ext cx="7683652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Reference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16929" y="3283696"/>
            <a:ext cx="2278733" cy="77863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300" b="1" dirty="0"/>
              <a:t>(Textbook)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300" dirty="0"/>
              <a:t>Crafting a Compiler with C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300" dirty="0"/>
              <a:t>C. Fisher and R. Leblanc, 1991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23680" y="3306180"/>
            <a:ext cx="3200399" cy="82361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300" b="1" dirty="0"/>
              <a:t>(Reference)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300" dirty="0"/>
              <a:t>Compilers, Principles, Techniques, and Tools,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300" dirty="0"/>
              <a:t>A. </a:t>
            </a:r>
            <a:r>
              <a:rPr lang="en-US" altLang="zh-CN" sz="1300" dirty="0" err="1"/>
              <a:t>Aho</a:t>
            </a:r>
            <a:r>
              <a:rPr lang="en-US" altLang="zh-CN" sz="1300" dirty="0"/>
              <a:t>, R. </a:t>
            </a:r>
            <a:r>
              <a:rPr lang="en-US" altLang="zh-CN" sz="1300" dirty="0" err="1"/>
              <a:t>Sethi</a:t>
            </a:r>
            <a:r>
              <a:rPr lang="en-US" altLang="zh-CN" sz="1300" dirty="0"/>
              <a:t>, J. </a:t>
            </a:r>
            <a:r>
              <a:rPr lang="en-US" altLang="zh-CN" sz="1300" dirty="0" err="1"/>
              <a:t>Ullmman</a:t>
            </a:r>
            <a:r>
              <a:rPr lang="en-US" altLang="zh-CN" sz="1300" dirty="0"/>
              <a:t>, 2007</a:t>
            </a:r>
            <a:endParaRPr lang="en-US" sz="13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47B908A-820D-458D-8065-FBD4AF43B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126" y="1131758"/>
            <a:ext cx="1656657" cy="215686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75F6E2C-958C-42E2-9C02-3BB646ECE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217" y="1139505"/>
            <a:ext cx="1614383" cy="2105865"/>
          </a:xfrm>
          <a:prstGeom prst="rect">
            <a:avLst/>
          </a:prstGeom>
        </p:spPr>
      </p:pic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1C904C3B-586F-419E-B5FE-E6AD2F8BBA27}"/>
              </a:ext>
            </a:extLst>
          </p:cNvPr>
          <p:cNvSpPr txBox="1">
            <a:spLocks/>
          </p:cNvSpPr>
          <p:nvPr/>
        </p:nvSpPr>
        <p:spPr bwMode="auto">
          <a:xfrm>
            <a:off x="3342466" y="3263707"/>
            <a:ext cx="2143929" cy="112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51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51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51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5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300" b="1" kern="0" dirty="0"/>
              <a:t>(Textbook)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300" kern="0" dirty="0"/>
              <a:t>Crafting a Compiler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1300" dirty="0"/>
              <a:t>C. Fisher, Ron K. </a:t>
            </a:r>
            <a:r>
              <a:rPr lang="en-US" altLang="zh-CN" sz="1300" dirty="0" err="1"/>
              <a:t>Cytron</a:t>
            </a:r>
            <a:r>
              <a:rPr lang="en-US" altLang="zh-CN" sz="1300" dirty="0"/>
              <a:t>, and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1300" dirty="0"/>
              <a:t>R. Leblanc, 2010</a:t>
            </a:r>
            <a:endParaRPr lang="en-US" altLang="zh-CN" sz="13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45CCB2A-4620-4110-A092-3C4446336B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3222" y="1146747"/>
            <a:ext cx="1693889" cy="214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4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313" y="108349"/>
            <a:ext cx="7768378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81" y="798022"/>
            <a:ext cx="7109460" cy="37407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sz="2000" dirty="0"/>
              <a:t>Goals</a:t>
            </a:r>
          </a:p>
          <a:p>
            <a:pPr lvl="1">
              <a:spcBef>
                <a:spcPts val="0"/>
              </a:spcBef>
            </a:pPr>
            <a:r>
              <a:rPr lang="en-US" altLang="zh-CN" sz="1600" dirty="0"/>
              <a:t>Understand the components of </a:t>
            </a:r>
            <a:r>
              <a:rPr lang="en-US" sz="1600" dirty="0"/>
              <a:t>compilers and the theories behind them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Design a simplified C compiler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Co</a:t>
            </a:r>
            <a:r>
              <a:rPr lang="en-US" altLang="zh-CN" sz="2000" dirty="0"/>
              <a:t>ntents </a:t>
            </a:r>
            <a:endParaRPr lang="en-US" sz="2000" dirty="0"/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Introduction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A Simple Compiler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Scanning - Theory and Practice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Grammar and Parsing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Top-Down Parsing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Bottom-Up Parsing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Syntax-Directed Translation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Symbol Table and Declaration Processing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/>
              <a:t>Semantics Analysis</a:t>
            </a:r>
            <a:r>
              <a:rPr lang="en-US" altLang="zh-CN" sz="1600" dirty="0">
                <a:effectLst/>
              </a:rPr>
              <a:t>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600" dirty="0">
                <a:effectLst/>
              </a:rPr>
              <a:t>Code Generation</a:t>
            </a:r>
          </a:p>
        </p:txBody>
      </p:sp>
    </p:spTree>
    <p:extLst>
      <p:ext uri="{BB962C8B-B14F-4D97-AF65-F5344CB8AC3E}">
        <p14:creationId xmlns:p14="http://schemas.microsoft.com/office/powerpoint/2010/main" val="199612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313" y="108349"/>
            <a:ext cx="7768378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 (2)</a:t>
            </a:r>
          </a:p>
        </p:txBody>
      </p:sp>
      <p:grpSp>
        <p:nvGrpSpPr>
          <p:cNvPr id="5" name="组合 1">
            <a:extLst>
              <a:ext uri="{FF2B5EF4-FFF2-40B4-BE49-F238E27FC236}">
                <a16:creationId xmlns:a16="http://schemas.microsoft.com/office/drawing/2014/main" id="{C476B8B4-39A8-4632-91DF-257DF1B42D74}"/>
              </a:ext>
            </a:extLst>
          </p:cNvPr>
          <p:cNvGrpSpPr/>
          <p:nvPr/>
        </p:nvGrpSpPr>
        <p:grpSpPr>
          <a:xfrm>
            <a:off x="1170595" y="897719"/>
            <a:ext cx="6884399" cy="3631601"/>
            <a:chOff x="958119" y="852908"/>
            <a:chExt cx="7325807" cy="3777446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5F8B99C-B7B0-4129-9B43-62F1CAE9A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Scanner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B88432E-9E75-4200-B0DF-8065751C4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Parser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4864C0E-C4C4-4FA1-9E7C-7F95A6CC5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Routines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367E43-172A-4A97-A9C4-0B3BF6EE2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365880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Generator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407575-EC8E-4D0D-8953-E1E0DA05A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2401502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Optimizer</a:t>
              </a: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3A47537A-20E9-4B88-9D48-F90996639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2913" y="1201361"/>
              <a:ext cx="1691724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A19D8C08-9EC6-4067-A2EC-75BF29974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20136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852DBBEA-3BFB-4E93-A1E2-97E37B9D6B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8" y="1197780"/>
              <a:ext cx="1173261" cy="35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C4D7B621-9B04-47A5-85C7-5DECD3C89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18" y="1487112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BDBA59E0-83E1-47E9-A3C7-30F67B600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20" y="291586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5B2E4D39-3746-41BC-9FDF-9F2B65C95A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2447" y="852908"/>
              <a:ext cx="1717311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Source</a:t>
              </a:r>
              <a:r>
                <a:rPr lang="zh-TW" altLang="en-US" sz="1400" b="1" dirty="0">
                  <a:latin typeface="Arial Unicode MS" pitchFamily="34" charset="-120"/>
                  <a:ea typeface="Arial Unicode MS" pitchFamily="34" charset="-120"/>
                </a:rPr>
                <a:t> </a:t>
              </a: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Program</a:t>
              </a: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A351FB31-7651-4F5F-8F9C-13F705AF4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915612"/>
              <a:ext cx="847569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>
                  <a:latin typeface="Arial Unicode MS" pitchFamily="34" charset="-120"/>
                  <a:ea typeface="Arial Unicode MS" pitchFamily="34" charset="-120"/>
                </a:rPr>
                <a:t>Tokens</a:t>
              </a:r>
            </a:p>
          </p:txBody>
        </p: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F42E000A-26AB-414A-AAEB-261ED7131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0186" y="872935"/>
              <a:ext cx="1042573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Syntactic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D0455F9F-5305-44BF-B526-524934C77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5349" y="1219309"/>
              <a:ext cx="1044280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Structure</a:t>
              </a:r>
            </a:p>
          </p:txBody>
        </p:sp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C6CD1C8B-CDA8-4892-999C-1D2AAE131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5367" y="2230062"/>
              <a:ext cx="7429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2D33461B-AE41-445F-BFBF-D720B6797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5367" y="2230062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2" name="Line 25">
              <a:extLst>
                <a:ext uri="{FF2B5EF4-FFF2-40B4-BE49-F238E27FC236}">
                  <a16:creationId xmlns:a16="http://schemas.microsoft.com/office/drawing/2014/main" id="{9DC39279-1A6D-48F8-9516-262BBCBAA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5367" y="3315912"/>
              <a:ext cx="7429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E4AF4B55-B6C5-4CC2-82EF-80F0F76B8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68" y="2458653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Tables</a:t>
              </a:r>
            </a:p>
          </p:txBody>
        </p:sp>
        <p:sp>
          <p:nvSpPr>
            <p:cNvPr id="24" name="Text Box 28">
              <a:extLst>
                <a:ext uri="{FF2B5EF4-FFF2-40B4-BE49-F238E27FC236}">
                  <a16:creationId xmlns:a16="http://schemas.microsoft.com/office/drawing/2014/main" id="{A072DFE9-0FFC-4AE3-A0D2-B169D72695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5021" y="3304002"/>
              <a:ext cx="3547941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(Used By All</a:t>
              </a:r>
              <a:r>
                <a:rPr lang="zh-TW" altLang="en-US" sz="1400" b="1" dirty="0">
                  <a:latin typeface="Arial Unicode MS" pitchFamily="34" charset="-120"/>
                  <a:ea typeface="Arial Unicode MS" pitchFamily="34" charset="-120"/>
                </a:rPr>
                <a:t> </a:t>
              </a: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Phases of The Compiler)</a:t>
              </a:r>
            </a:p>
          </p:txBody>
        </p:sp>
        <p:sp>
          <p:nvSpPr>
            <p:cNvPr id="25" name="Text Box 17">
              <a:extLst>
                <a:ext uri="{FF2B5EF4-FFF2-40B4-BE49-F238E27FC236}">
                  <a16:creationId xmlns:a16="http://schemas.microsoft.com/office/drawing/2014/main" id="{E73F01B2-173E-464C-B569-70C2CF1AB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8119" y="1260355"/>
              <a:ext cx="1925969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(Character Stream)</a:t>
              </a:r>
            </a:p>
          </p:txBody>
        </p:sp>
        <p:sp>
          <p:nvSpPr>
            <p:cNvPr id="26" name="Text Box 22">
              <a:extLst>
                <a:ext uri="{FF2B5EF4-FFF2-40B4-BE49-F238E27FC236}">
                  <a16:creationId xmlns:a16="http://schemas.microsoft.com/office/drawing/2014/main" id="{3B232C5F-79EF-4B3D-9761-39A067D86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5384" y="1597840"/>
              <a:ext cx="1581601" cy="544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>
                  <a:latin typeface="Arial Unicode MS" pitchFamily="34" charset="-120"/>
                  <a:ea typeface="Arial Unicode MS" pitchFamily="34" charset="-120"/>
                </a:rPr>
                <a:t>Intermediate</a:t>
              </a:r>
            </a:p>
            <a:p>
              <a:pPr eaLnBrk="1" hangingPunct="1"/>
              <a:r>
                <a:rPr lang="en-US" altLang="zh-TW" sz="1400" b="1">
                  <a:latin typeface="Arial Unicode MS" pitchFamily="34" charset="-120"/>
                  <a:ea typeface="Arial Unicode MS" pitchFamily="34" charset="-120"/>
                </a:rPr>
                <a:t>Representation</a:t>
              </a:r>
            </a:p>
          </p:txBody>
        </p:sp>
        <p:sp>
          <p:nvSpPr>
            <p:cNvPr id="27" name="矩形 25">
              <a:extLst>
                <a:ext uri="{FF2B5EF4-FFF2-40B4-BE49-F238E27FC236}">
                  <a16:creationId xmlns:a16="http://schemas.microsoft.com/office/drawing/2014/main" id="{5A864441-9E87-4C5E-ABFA-EABBD5A4E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7489" y="4310217"/>
              <a:ext cx="2106437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Target Machine Code</a:t>
              </a:r>
            </a:p>
          </p:txBody>
        </p:sp>
        <p:sp>
          <p:nvSpPr>
            <p:cNvPr id="28" name="Line 14">
              <a:extLst>
                <a:ext uri="{FF2B5EF4-FFF2-40B4-BE49-F238E27FC236}">
                  <a16:creationId xmlns:a16="http://schemas.microsoft.com/office/drawing/2014/main" id="{7E0D2224-08CA-41C2-9A0C-BD0FB03EB9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20" y="4116013"/>
              <a:ext cx="0" cy="264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422531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108349"/>
            <a:ext cx="7752664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980" y="822959"/>
            <a:ext cx="7208520" cy="3486574"/>
          </a:xfrm>
        </p:spPr>
        <p:txBody>
          <a:bodyPr>
            <a:noAutofit/>
          </a:bodyPr>
          <a:lstStyle/>
          <a:p>
            <a:r>
              <a:rPr lang="en-US" sz="2000" dirty="0"/>
              <a:t>Class</a:t>
            </a:r>
            <a:r>
              <a:rPr lang="zh-TW" altLang="en-US" sz="2000" dirty="0"/>
              <a:t> </a:t>
            </a:r>
            <a:r>
              <a:rPr lang="en-US" altLang="zh-TW" sz="2000" dirty="0"/>
              <a:t>participation</a:t>
            </a:r>
            <a:r>
              <a:rPr lang="en-US" sz="2000" dirty="0"/>
              <a:t> (5%)</a:t>
            </a:r>
          </a:p>
          <a:p>
            <a:r>
              <a:rPr lang="en-US" sz="2000" dirty="0"/>
              <a:t>Programming Projects (70%)</a:t>
            </a:r>
          </a:p>
          <a:p>
            <a:r>
              <a:rPr lang="en-US" sz="2000" dirty="0"/>
              <a:t>Final Exam (25%)</a:t>
            </a:r>
          </a:p>
          <a:p>
            <a:r>
              <a:rPr lang="en-US" sz="2000" dirty="0"/>
              <a:t>If you need to apply for a leave for the roll call, send an email to me beforehand</a:t>
            </a:r>
          </a:p>
          <a:p>
            <a:r>
              <a:rPr lang="en-US" sz="2000" dirty="0"/>
              <a:t>If you are sick </a:t>
            </a:r>
            <a:r>
              <a:rPr lang="en-US" altLang="zh-CN" sz="2000" dirty="0"/>
              <a:t>(at the </a:t>
            </a:r>
            <a:r>
              <a:rPr lang="en-US" altLang="zh-CN" sz="2000"/>
              <a:t>hospital) </a:t>
            </a:r>
            <a:r>
              <a:rPr lang="en-US" sz="2000"/>
              <a:t>and </a:t>
            </a:r>
            <a:r>
              <a:rPr lang="en-US" sz="2000" dirty="0"/>
              <a:t>cannot attend the final exam, obtain a medical diagnostic record and email it to me no later than three days after your absence</a:t>
            </a:r>
          </a:p>
          <a:p>
            <a:r>
              <a:rPr lang="en-US" sz="2000" dirty="0"/>
              <a:t>Students are responsible for keeping track of their marks</a:t>
            </a:r>
          </a:p>
        </p:txBody>
      </p:sp>
    </p:spTree>
    <p:extLst>
      <p:ext uri="{BB962C8B-B14F-4D97-AF65-F5344CB8AC3E}">
        <p14:creationId xmlns:p14="http://schemas.microsoft.com/office/powerpoint/2010/main" val="82181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142" y="108349"/>
            <a:ext cx="7734548" cy="519113"/>
          </a:xfrm>
        </p:spPr>
        <p:txBody>
          <a:bodyPr/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142" y="845821"/>
            <a:ext cx="7608498" cy="2077261"/>
          </a:xfrm>
        </p:spPr>
        <p:txBody>
          <a:bodyPr/>
          <a:lstStyle/>
          <a:p>
            <a:r>
              <a:rPr lang="en-US" sz="2400" dirty="0"/>
              <a:t>Upon completing this course, students will be able to</a:t>
            </a:r>
            <a:endParaRPr lang="en-US" dirty="0"/>
          </a:p>
          <a:p>
            <a:pPr lvl="1"/>
            <a:r>
              <a:rPr lang="en-US" altLang="zh-CN" sz="2000" dirty="0"/>
              <a:t>Understand the theories of scanner and parser</a:t>
            </a:r>
          </a:p>
          <a:p>
            <a:pPr lvl="1"/>
            <a:r>
              <a:rPr lang="en-US" altLang="zh-CN" sz="2000" dirty="0"/>
              <a:t>Understand the contents of code generation</a:t>
            </a:r>
          </a:p>
          <a:p>
            <a:pPr lvl="1"/>
            <a:r>
              <a:rPr lang="en-US" sz="2000" dirty="0"/>
              <a:t>Use Lex and </a:t>
            </a:r>
            <a:r>
              <a:rPr lang="en-US" altLang="zh-CN" sz="2000" dirty="0" err="1"/>
              <a:t>Yacc</a:t>
            </a:r>
            <a:r>
              <a:rPr lang="en-US" altLang="zh-CN" sz="2000" dirty="0"/>
              <a:t> to design a scanner and a parser</a:t>
            </a:r>
          </a:p>
          <a:p>
            <a:pPr lvl="1"/>
            <a:r>
              <a:rPr lang="en-US" sz="2000" dirty="0"/>
              <a:t>Design a simplified C compiler</a:t>
            </a:r>
          </a:p>
        </p:txBody>
      </p:sp>
    </p:spTree>
    <p:extLst>
      <p:ext uri="{BB962C8B-B14F-4D97-AF65-F5344CB8AC3E}">
        <p14:creationId xmlns:p14="http://schemas.microsoft.com/office/powerpoint/2010/main" val="373098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38" y="108349"/>
            <a:ext cx="7683652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038" y="844153"/>
            <a:ext cx="7443302" cy="36718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Zero Tolerance</a:t>
            </a:r>
          </a:p>
          <a:p>
            <a:pPr lvl="1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Plagiarism, cheating, misconduct in test/exam will be reported to the School for handing.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Consequences</a:t>
            </a:r>
          </a:p>
          <a:p>
            <a:pPr lvl="1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Zero marks for the concerned assignments/test/exam/whole course, reviewable demerits, non-reviewable demerits, suspension of study, dismissal from University.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University Policy to Academic Honesty</a:t>
            </a:r>
          </a:p>
          <a:p>
            <a:pPr marL="457189" lvl="1" indent="0"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http://www.cuhk.edu.cn/departsite/ar/en/Academic.html</a:t>
            </a:r>
          </a:p>
        </p:txBody>
      </p:sp>
    </p:spTree>
    <p:extLst>
      <p:ext uri="{BB962C8B-B14F-4D97-AF65-F5344CB8AC3E}">
        <p14:creationId xmlns:p14="http://schemas.microsoft.com/office/powerpoint/2010/main" val="2385786242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2472</TotalTime>
  <Words>457</Words>
  <Application>Microsoft Office PowerPoint</Application>
  <PresentationFormat>全屏显示(16:9)</PresentationFormat>
  <Paragraphs>87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 Unicode MS</vt:lpstr>
      <vt:lpstr>MS Sans Serif</vt:lpstr>
      <vt:lpstr>楷体</vt:lpstr>
      <vt:lpstr>Arial</vt:lpstr>
      <vt:lpstr>Calibri</vt:lpstr>
      <vt:lpstr>Times New Roman</vt:lpstr>
      <vt:lpstr>Wingdings</vt:lpstr>
      <vt:lpstr>NTHU UniCloud</vt:lpstr>
      <vt:lpstr>CSC4180 – Compiler Construction</vt:lpstr>
      <vt:lpstr>PowerPoint 演示文稿</vt:lpstr>
      <vt:lpstr>Textbook &amp; Reference</vt:lpstr>
      <vt:lpstr>Course Syllabus (1)</vt:lpstr>
      <vt:lpstr>Course Syllabus (2)</vt:lpstr>
      <vt:lpstr>Course Assessment</vt:lpstr>
      <vt:lpstr>Learning Outcome</vt:lpstr>
      <vt:lpstr>Academic Honesty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 鍾葉青）</cp:lastModifiedBy>
  <cp:revision>287</cp:revision>
  <dcterms:created xsi:type="dcterms:W3CDTF">2015-06-05T07:23:35Z</dcterms:created>
  <dcterms:modified xsi:type="dcterms:W3CDTF">2024-12-26T02:29:59Z</dcterms:modified>
</cp:coreProperties>
</file>