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9"/>
  </p:notesMasterIdLst>
  <p:handoutMasterIdLst>
    <p:handoutMasterId r:id="rId70"/>
  </p:handoutMasterIdLst>
  <p:sldIdLst>
    <p:sldId id="256" r:id="rId2"/>
    <p:sldId id="257" r:id="rId3"/>
    <p:sldId id="258" r:id="rId4"/>
    <p:sldId id="324" r:id="rId5"/>
    <p:sldId id="263" r:id="rId6"/>
    <p:sldId id="264" r:id="rId7"/>
    <p:sldId id="291" r:id="rId8"/>
    <p:sldId id="293" r:id="rId9"/>
    <p:sldId id="379" r:id="rId10"/>
    <p:sldId id="327" r:id="rId11"/>
    <p:sldId id="297" r:id="rId12"/>
    <p:sldId id="326" r:id="rId13"/>
    <p:sldId id="295" r:id="rId14"/>
    <p:sldId id="300" r:id="rId15"/>
    <p:sldId id="380" r:id="rId16"/>
    <p:sldId id="301" r:id="rId17"/>
    <p:sldId id="302" r:id="rId18"/>
    <p:sldId id="307" r:id="rId19"/>
    <p:sldId id="308" r:id="rId20"/>
    <p:sldId id="310" r:id="rId21"/>
    <p:sldId id="322" r:id="rId22"/>
    <p:sldId id="312" r:id="rId23"/>
    <p:sldId id="378" r:id="rId24"/>
    <p:sldId id="328" r:id="rId25"/>
    <p:sldId id="331" r:id="rId26"/>
    <p:sldId id="332" r:id="rId27"/>
    <p:sldId id="333" r:id="rId28"/>
    <p:sldId id="335" r:id="rId29"/>
    <p:sldId id="336" r:id="rId30"/>
    <p:sldId id="337" r:id="rId31"/>
    <p:sldId id="338" r:id="rId32"/>
    <p:sldId id="339" r:id="rId33"/>
    <p:sldId id="340" r:id="rId34"/>
    <p:sldId id="341" r:id="rId35"/>
    <p:sldId id="342" r:id="rId36"/>
    <p:sldId id="343" r:id="rId37"/>
    <p:sldId id="344" r:id="rId38"/>
    <p:sldId id="345" r:id="rId39"/>
    <p:sldId id="346" r:id="rId40"/>
    <p:sldId id="347" r:id="rId41"/>
    <p:sldId id="348" r:id="rId42"/>
    <p:sldId id="349" r:id="rId43"/>
    <p:sldId id="350" r:id="rId44"/>
    <p:sldId id="351" r:id="rId45"/>
    <p:sldId id="352" r:id="rId46"/>
    <p:sldId id="353" r:id="rId47"/>
    <p:sldId id="354" r:id="rId48"/>
    <p:sldId id="365" r:id="rId49"/>
    <p:sldId id="366" r:id="rId50"/>
    <p:sldId id="367" r:id="rId51"/>
    <p:sldId id="368" r:id="rId52"/>
    <p:sldId id="369" r:id="rId53"/>
    <p:sldId id="370" r:id="rId54"/>
    <p:sldId id="329" r:id="rId55"/>
    <p:sldId id="374" r:id="rId56"/>
    <p:sldId id="375" r:id="rId57"/>
    <p:sldId id="376" r:id="rId58"/>
    <p:sldId id="377" r:id="rId59"/>
    <p:sldId id="325" r:id="rId60"/>
    <p:sldId id="359" r:id="rId61"/>
    <p:sldId id="360" r:id="rId62"/>
    <p:sldId id="361" r:id="rId63"/>
    <p:sldId id="372" r:id="rId64"/>
    <p:sldId id="373" r:id="rId65"/>
    <p:sldId id="358" r:id="rId66"/>
    <p:sldId id="321" r:id="rId67"/>
    <p:sldId id="320" r:id="rId68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F81BD"/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857" autoAdjust="0"/>
  </p:normalViewPr>
  <p:slideViewPr>
    <p:cSldViewPr snapToGrid="0">
      <p:cViewPr varScale="1">
        <p:scale>
          <a:sx n="77" d="100"/>
          <a:sy n="77" d="100"/>
        </p:scale>
        <p:origin x="248" y="40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2532"/>
    </p:cViewPr>
  </p:sorter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BDCE37-E9BE-4280-8D68-34E43D66CEDB}" type="datetimeFigureOut">
              <a:rPr lang="zh-TW" altLang="en-US" smtClean="0"/>
              <a:pPr/>
              <a:t>2023/2/22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ED679-6CF9-4493-8C9A-6F31F985AAE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8682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BA883-381C-409E-9635-BB54B21745E4}" type="datetimeFigureOut">
              <a:rPr lang="zh-TW" altLang="en-US" smtClean="0"/>
              <a:pPr/>
              <a:t>2023/2/22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C40E4-B9C8-417B-AB00-3BF7F8038A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815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投影片圖像版面配置區 1">
            <a:extLst>
              <a:ext uri="{FF2B5EF4-FFF2-40B4-BE49-F238E27FC236}">
                <a16:creationId xmlns:a16="http://schemas.microsoft.com/office/drawing/2014/main" id="{9584F02F-547C-486E-A0DE-FEB0086FD9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備忘稿版面配置區 2">
            <a:extLst>
              <a:ext uri="{FF2B5EF4-FFF2-40B4-BE49-F238E27FC236}">
                <a16:creationId xmlns:a16="http://schemas.microsoft.com/office/drawing/2014/main" id="{85120C1A-BFDC-48FF-9CF5-82BC955CB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7412" name="投影片編號版面配置區 3">
            <a:extLst>
              <a:ext uri="{FF2B5EF4-FFF2-40B4-BE49-F238E27FC236}">
                <a16:creationId xmlns:a16="http://schemas.microsoft.com/office/drawing/2014/main" id="{107537F6-6E76-47B3-A0C0-225F24565F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F2082B3-ED89-4488-AB25-7D2F8EEDF69E}" type="slidenum">
              <a:rPr lang="zh-TW" altLang="en-US" smtClean="0"/>
              <a:pPr>
                <a:spcBef>
                  <a:spcPct val="0"/>
                </a:spcBef>
              </a:pPr>
              <a:t>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6C40E4-B9C8-417B-AB00-3BF7F8038A2D}" type="slidenum">
              <a:rPr lang="zh-TW" altLang="en-US" smtClean="0"/>
              <a:pPr/>
              <a:t>58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62848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投影片圖像版面配置區 1">
            <a:extLst>
              <a:ext uri="{FF2B5EF4-FFF2-40B4-BE49-F238E27FC236}">
                <a16:creationId xmlns:a16="http://schemas.microsoft.com/office/drawing/2014/main" id="{A798DBF5-A06E-4350-A109-D8BE530C29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備忘稿版面配置區 2">
            <a:extLst>
              <a:ext uri="{FF2B5EF4-FFF2-40B4-BE49-F238E27FC236}">
                <a16:creationId xmlns:a16="http://schemas.microsoft.com/office/drawing/2014/main" id="{41447C6F-A6B2-4890-887B-03CFCCD52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2948" name="投影片編號版面配置區 3">
            <a:extLst>
              <a:ext uri="{FF2B5EF4-FFF2-40B4-BE49-F238E27FC236}">
                <a16:creationId xmlns:a16="http://schemas.microsoft.com/office/drawing/2014/main" id="{5544E273-BB70-4AF5-A48E-BE34C3A6B8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6571259-B729-4F8F-A4AB-50327B12328A}" type="slidenum">
              <a:rPr lang="zh-TW" altLang="en-US" smtClean="0"/>
              <a:pPr>
                <a:spcBef>
                  <a:spcPct val="0"/>
                </a:spcBef>
              </a:pPr>
              <a:t>59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投影片圖像版面配置區 1">
            <a:extLst>
              <a:ext uri="{FF2B5EF4-FFF2-40B4-BE49-F238E27FC236}">
                <a16:creationId xmlns:a16="http://schemas.microsoft.com/office/drawing/2014/main" id="{00854274-8AEC-46CB-8425-EE23EB1BF6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備忘稿版面配置區 2">
            <a:extLst>
              <a:ext uri="{FF2B5EF4-FFF2-40B4-BE49-F238E27FC236}">
                <a16:creationId xmlns:a16="http://schemas.microsoft.com/office/drawing/2014/main" id="{EC035C0F-EB06-474E-8DDF-C3C99B0DA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4996" name="投影片編號版面配置區 3">
            <a:extLst>
              <a:ext uri="{FF2B5EF4-FFF2-40B4-BE49-F238E27FC236}">
                <a16:creationId xmlns:a16="http://schemas.microsoft.com/office/drawing/2014/main" id="{772A1761-D1BA-4AF6-B5A7-74EED6F7B7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C7510A4-90C4-410A-8C22-90A1922DC60F}" type="slidenum">
              <a:rPr lang="zh-TW" altLang="en-US" smtClean="0"/>
              <a:pPr>
                <a:spcBef>
                  <a:spcPct val="0"/>
                </a:spcBef>
              </a:pPr>
              <a:t>60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投影片圖像版面配置區 1">
            <a:extLst>
              <a:ext uri="{FF2B5EF4-FFF2-40B4-BE49-F238E27FC236}">
                <a16:creationId xmlns:a16="http://schemas.microsoft.com/office/drawing/2014/main" id="{CE856FD7-0958-4355-8A30-6DCC74ED68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備忘稿版面配置區 2">
            <a:extLst>
              <a:ext uri="{FF2B5EF4-FFF2-40B4-BE49-F238E27FC236}">
                <a16:creationId xmlns:a16="http://schemas.microsoft.com/office/drawing/2014/main" id="{2936DF38-1918-468C-9128-90C0B6A96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7044" name="投影片編號版面配置區 3">
            <a:extLst>
              <a:ext uri="{FF2B5EF4-FFF2-40B4-BE49-F238E27FC236}">
                <a16:creationId xmlns:a16="http://schemas.microsoft.com/office/drawing/2014/main" id="{B19A2C72-1C24-402D-8BE4-C565ACF8E5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E105DFE-AE2B-4759-9AE8-59F929326471}" type="slidenum">
              <a:rPr lang="zh-TW" altLang="en-US" smtClean="0"/>
              <a:pPr>
                <a:spcBef>
                  <a:spcPct val="0"/>
                </a:spcBef>
              </a:pPr>
              <a:t>61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投影片圖像版面配置區 1">
            <a:extLst>
              <a:ext uri="{FF2B5EF4-FFF2-40B4-BE49-F238E27FC236}">
                <a16:creationId xmlns:a16="http://schemas.microsoft.com/office/drawing/2014/main" id="{C6486D17-E6A7-4A19-AAE4-D4607E5E20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備忘稿版面配置區 2">
            <a:extLst>
              <a:ext uri="{FF2B5EF4-FFF2-40B4-BE49-F238E27FC236}">
                <a16:creationId xmlns:a16="http://schemas.microsoft.com/office/drawing/2014/main" id="{31A63F66-543E-47DB-A8A0-819C1391C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9092" name="投影片編號版面配置區 3">
            <a:extLst>
              <a:ext uri="{FF2B5EF4-FFF2-40B4-BE49-F238E27FC236}">
                <a16:creationId xmlns:a16="http://schemas.microsoft.com/office/drawing/2014/main" id="{E2BA5DC3-F658-42FB-9930-BC8CC56163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37434CE5-71E9-47B4-ABF6-28BBCA2FF7AA}" type="slidenum">
              <a:rPr lang="zh-TW" altLang="en-US" smtClean="0"/>
              <a:pPr>
                <a:spcBef>
                  <a:spcPct val="0"/>
                </a:spcBef>
              </a:pPr>
              <a:t>62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投影片圖像版面配置區 1">
            <a:extLst>
              <a:ext uri="{FF2B5EF4-FFF2-40B4-BE49-F238E27FC236}">
                <a16:creationId xmlns:a16="http://schemas.microsoft.com/office/drawing/2014/main" id="{061D34D0-3215-42B7-88BE-8B01363711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備忘稿版面配置區 2">
            <a:extLst>
              <a:ext uri="{FF2B5EF4-FFF2-40B4-BE49-F238E27FC236}">
                <a16:creationId xmlns:a16="http://schemas.microsoft.com/office/drawing/2014/main" id="{E5B4D7BD-66A7-41A8-9E7C-2F582F879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1140" name="投影片編號版面配置區 3">
            <a:extLst>
              <a:ext uri="{FF2B5EF4-FFF2-40B4-BE49-F238E27FC236}">
                <a16:creationId xmlns:a16="http://schemas.microsoft.com/office/drawing/2014/main" id="{FA75D4DB-2463-4558-A5B1-79FFAE5D7EEF}"/>
              </a:ext>
            </a:extLst>
          </p:cNvPr>
          <p:cNvSpPr txBox="1">
            <a:spLocks noGrp="1"/>
          </p:cNvSpPr>
          <p:nvPr/>
        </p:nvSpPr>
        <p:spPr bwMode="auto">
          <a:xfrm>
            <a:off x="5613400" y="6429375"/>
            <a:ext cx="42926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75" tIns="45437" rIns="90875" bIns="45437"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D25C06C-9AB0-4A61-A3BD-6C035C6444DE}" type="slidenum">
              <a:rPr lang="zh-TW" altLang="en-US"/>
              <a:pPr algn="r" eaLnBrk="1" hangingPunct="1">
                <a:spcBef>
                  <a:spcPct val="0"/>
                </a:spcBef>
              </a:pPr>
              <a:t>63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投影片圖像版面配置區 1">
            <a:extLst>
              <a:ext uri="{FF2B5EF4-FFF2-40B4-BE49-F238E27FC236}">
                <a16:creationId xmlns:a16="http://schemas.microsoft.com/office/drawing/2014/main" id="{33F62ACC-6499-4D48-921E-A95EDA6EA8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備忘稿版面配置區 2">
            <a:extLst>
              <a:ext uri="{FF2B5EF4-FFF2-40B4-BE49-F238E27FC236}">
                <a16:creationId xmlns:a16="http://schemas.microsoft.com/office/drawing/2014/main" id="{C79F9C7D-B997-4528-9B7C-59E2622BA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3188" name="投影片編號版面配置區 3">
            <a:extLst>
              <a:ext uri="{FF2B5EF4-FFF2-40B4-BE49-F238E27FC236}">
                <a16:creationId xmlns:a16="http://schemas.microsoft.com/office/drawing/2014/main" id="{CE577D86-C5D2-4E07-94F8-825D119EB590}"/>
              </a:ext>
            </a:extLst>
          </p:cNvPr>
          <p:cNvSpPr txBox="1">
            <a:spLocks noGrp="1"/>
          </p:cNvSpPr>
          <p:nvPr/>
        </p:nvSpPr>
        <p:spPr bwMode="auto">
          <a:xfrm>
            <a:off x="5613400" y="6429375"/>
            <a:ext cx="42926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75" tIns="45437" rIns="90875" bIns="45437"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F7F269B-9AB9-434E-92A2-86D341FD7E47}" type="slidenum">
              <a:rPr lang="zh-TW" altLang="en-US"/>
              <a:pPr algn="r" eaLnBrk="1" hangingPunct="1">
                <a:spcBef>
                  <a:spcPct val="0"/>
                </a:spcBef>
              </a:pPr>
              <a:t>64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投影片圖像版面配置區 1">
            <a:extLst>
              <a:ext uri="{FF2B5EF4-FFF2-40B4-BE49-F238E27FC236}">
                <a16:creationId xmlns:a16="http://schemas.microsoft.com/office/drawing/2014/main" id="{CE555F17-DAD2-4E43-B9E4-48F5741E10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備忘稿版面配置區 2">
            <a:extLst>
              <a:ext uri="{FF2B5EF4-FFF2-40B4-BE49-F238E27FC236}">
                <a16:creationId xmlns:a16="http://schemas.microsoft.com/office/drawing/2014/main" id="{0CB30E16-283B-40DB-BF64-61E6EF4DB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5236" name="投影片編號版面配置區 3">
            <a:extLst>
              <a:ext uri="{FF2B5EF4-FFF2-40B4-BE49-F238E27FC236}">
                <a16:creationId xmlns:a16="http://schemas.microsoft.com/office/drawing/2014/main" id="{B8BFC6AD-F7F5-4485-AC2B-34409D469D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D0AF8D5-992F-4ED9-9D1D-E783699AF5A6}" type="slidenum">
              <a:rPr lang="zh-TW" altLang="en-US" smtClean="0"/>
              <a:pPr>
                <a:spcBef>
                  <a:spcPct val="0"/>
                </a:spcBef>
              </a:pPr>
              <a:t>65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投影片圖像版面配置區 1">
            <a:extLst>
              <a:ext uri="{FF2B5EF4-FFF2-40B4-BE49-F238E27FC236}">
                <a16:creationId xmlns:a16="http://schemas.microsoft.com/office/drawing/2014/main" id="{032293F0-6E74-4F6E-A0CC-CD1C606834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備忘稿版面配置區 2">
            <a:extLst>
              <a:ext uri="{FF2B5EF4-FFF2-40B4-BE49-F238E27FC236}">
                <a16:creationId xmlns:a16="http://schemas.microsoft.com/office/drawing/2014/main" id="{01D26447-E169-4C53-9DD1-CCA6A67D0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4580" name="投影片編號版面配置區 3">
            <a:extLst>
              <a:ext uri="{FF2B5EF4-FFF2-40B4-BE49-F238E27FC236}">
                <a16:creationId xmlns:a16="http://schemas.microsoft.com/office/drawing/2014/main" id="{A58BDA27-5E6B-4D88-B1B7-541AAABAC2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3182EFA7-F8E9-4F3A-9284-D9AB3ABD447E}" type="slidenum">
              <a:rPr lang="zh-TW" altLang="en-US" smtClean="0"/>
              <a:pPr>
                <a:spcBef>
                  <a:spcPct val="0"/>
                </a:spcBef>
              </a:pPr>
              <a:t>8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投影片圖像版面配置區 1">
            <a:extLst>
              <a:ext uri="{FF2B5EF4-FFF2-40B4-BE49-F238E27FC236}">
                <a16:creationId xmlns:a16="http://schemas.microsoft.com/office/drawing/2014/main" id="{76CCB594-8852-4675-9F57-732FB3962E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備忘稿版面配置區 2">
            <a:extLst>
              <a:ext uri="{FF2B5EF4-FFF2-40B4-BE49-F238E27FC236}">
                <a16:creationId xmlns:a16="http://schemas.microsoft.com/office/drawing/2014/main" id="{679ED9FC-6147-4425-B8F6-B718C43CA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28" name="投影片編號版面配置區 3">
            <a:extLst>
              <a:ext uri="{FF2B5EF4-FFF2-40B4-BE49-F238E27FC236}">
                <a16:creationId xmlns:a16="http://schemas.microsoft.com/office/drawing/2014/main" id="{83C59015-2216-4A41-A5E0-6A09EAB5FA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DA59B49-1D62-4B78-B050-7F75690A7A19}" type="slidenum">
              <a:rPr lang="zh-TW" altLang="en-US" smtClean="0"/>
              <a:pPr>
                <a:spcBef>
                  <a:spcPct val="0"/>
                </a:spcBef>
              </a:pPr>
              <a:t>9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投影片圖像版面配置區 1">
            <a:extLst>
              <a:ext uri="{FF2B5EF4-FFF2-40B4-BE49-F238E27FC236}">
                <a16:creationId xmlns:a16="http://schemas.microsoft.com/office/drawing/2014/main" id="{984F9989-AB51-4546-BFA7-ACC7F46960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備忘稿版面配置區 2">
            <a:extLst>
              <a:ext uri="{FF2B5EF4-FFF2-40B4-BE49-F238E27FC236}">
                <a16:creationId xmlns:a16="http://schemas.microsoft.com/office/drawing/2014/main" id="{0389B27D-F127-4996-890E-396014854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748" name="投影片編號版面配置區 3">
            <a:extLst>
              <a:ext uri="{FF2B5EF4-FFF2-40B4-BE49-F238E27FC236}">
                <a16:creationId xmlns:a16="http://schemas.microsoft.com/office/drawing/2014/main" id="{AACD1352-13E0-41F4-AF1F-2683F3A4AC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B369CEE9-C4E8-498E-8CB3-468F9F12B7DD}" type="slidenum">
              <a:rPr lang="zh-TW" altLang="en-US" smtClean="0"/>
              <a:pPr>
                <a:spcBef>
                  <a:spcPct val="0"/>
                </a:spcBef>
              </a:pPr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投影片圖像版面配置區 1">
            <a:extLst>
              <a:ext uri="{FF2B5EF4-FFF2-40B4-BE49-F238E27FC236}">
                <a16:creationId xmlns:a16="http://schemas.microsoft.com/office/drawing/2014/main" id="{C9197679-2C18-49A0-A41C-ABFE53CDEF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備忘稿版面配置區 2">
            <a:extLst>
              <a:ext uri="{FF2B5EF4-FFF2-40B4-BE49-F238E27FC236}">
                <a16:creationId xmlns:a16="http://schemas.microsoft.com/office/drawing/2014/main" id="{A35F4AB2-1027-425C-ACBF-54BB5B53A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796" name="投影片編號版面配置區 3">
            <a:extLst>
              <a:ext uri="{FF2B5EF4-FFF2-40B4-BE49-F238E27FC236}">
                <a16:creationId xmlns:a16="http://schemas.microsoft.com/office/drawing/2014/main" id="{C82A7C59-C234-4F40-B5E4-FC91FDEC1F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03CAA62-2316-4F8F-A024-CFB1270FFE4D}" type="slidenum">
              <a:rPr lang="zh-TW" altLang="en-US" smtClean="0"/>
              <a:pPr>
                <a:spcBef>
                  <a:spcPct val="0"/>
                </a:spcBef>
              </a:pPr>
              <a:t>14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投影片圖像版面配置區 1">
            <a:extLst>
              <a:ext uri="{FF2B5EF4-FFF2-40B4-BE49-F238E27FC236}">
                <a16:creationId xmlns:a16="http://schemas.microsoft.com/office/drawing/2014/main" id="{C9197679-2C18-49A0-A41C-ABFE53CDEF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備忘稿版面配置區 2">
            <a:extLst>
              <a:ext uri="{FF2B5EF4-FFF2-40B4-BE49-F238E27FC236}">
                <a16:creationId xmlns:a16="http://schemas.microsoft.com/office/drawing/2014/main" id="{A35F4AB2-1027-425C-ACBF-54BB5B53A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796" name="投影片編號版面配置區 3">
            <a:extLst>
              <a:ext uri="{FF2B5EF4-FFF2-40B4-BE49-F238E27FC236}">
                <a16:creationId xmlns:a16="http://schemas.microsoft.com/office/drawing/2014/main" id="{C82A7C59-C234-4F40-B5E4-FC91FDEC1F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03CAA62-2316-4F8F-A024-CFB1270FFE4D}" type="slidenum">
              <a:rPr lang="zh-TW" altLang="en-US" smtClean="0"/>
              <a:pPr>
                <a:spcBef>
                  <a:spcPct val="0"/>
                </a:spcBef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0300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投影片圖像版面配置區 1">
            <a:extLst>
              <a:ext uri="{FF2B5EF4-FFF2-40B4-BE49-F238E27FC236}">
                <a16:creationId xmlns:a16="http://schemas.microsoft.com/office/drawing/2014/main" id="{5F737E5E-43CD-45DF-AE9E-04F90684F6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備忘稿版面配置區 2">
            <a:extLst>
              <a:ext uri="{FF2B5EF4-FFF2-40B4-BE49-F238E27FC236}">
                <a16:creationId xmlns:a16="http://schemas.microsoft.com/office/drawing/2014/main" id="{09BF8E0A-D95E-4906-858B-675221808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9940" name="投影片編號版面配置區 3">
            <a:extLst>
              <a:ext uri="{FF2B5EF4-FFF2-40B4-BE49-F238E27FC236}">
                <a16:creationId xmlns:a16="http://schemas.microsoft.com/office/drawing/2014/main" id="{8E723EF5-A53F-4BFF-9DB2-00D970EA1E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6B41CDA-F348-453F-ACF9-AB437E838CC2}" type="slidenum">
              <a:rPr lang="zh-TW" altLang="en-US" smtClean="0"/>
              <a:pPr>
                <a:spcBef>
                  <a:spcPct val="0"/>
                </a:spcBef>
              </a:pPr>
              <a:t>20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投影片圖像版面配置區 1">
            <a:extLst>
              <a:ext uri="{FF2B5EF4-FFF2-40B4-BE49-F238E27FC236}">
                <a16:creationId xmlns:a16="http://schemas.microsoft.com/office/drawing/2014/main" id="{E1BB5823-9507-4DBE-91CF-6FC1ADE2E4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備忘稿版面配置區 2">
            <a:extLst>
              <a:ext uri="{FF2B5EF4-FFF2-40B4-BE49-F238E27FC236}">
                <a16:creationId xmlns:a16="http://schemas.microsoft.com/office/drawing/2014/main" id="{486681C8-B0EA-4B71-9015-8EA88DE2F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/>
              <a:t>***</a:t>
            </a:r>
            <a:endParaRPr lang="zh-TW" altLang="en-US"/>
          </a:p>
        </p:txBody>
      </p:sp>
      <p:sp>
        <p:nvSpPr>
          <p:cNvPr id="41988" name="投影片編號版面配置區 3">
            <a:extLst>
              <a:ext uri="{FF2B5EF4-FFF2-40B4-BE49-F238E27FC236}">
                <a16:creationId xmlns:a16="http://schemas.microsoft.com/office/drawing/2014/main" id="{A7922F45-6920-4A0A-B77D-EA00AB4855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3391BE8-35E1-4EE3-9D99-2CCD93AAE10B}" type="slidenum">
              <a:rPr lang="zh-TW" altLang="en-US" smtClean="0"/>
              <a:pPr>
                <a:spcBef>
                  <a:spcPct val="0"/>
                </a:spcBef>
              </a:pPr>
              <a:t>21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投影片圖像版面配置區 1">
            <a:extLst>
              <a:ext uri="{FF2B5EF4-FFF2-40B4-BE49-F238E27FC236}">
                <a16:creationId xmlns:a16="http://schemas.microsoft.com/office/drawing/2014/main" id="{7E16550F-976C-4A69-8290-13BAB6811E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備忘稿版面配置區 2">
            <a:extLst>
              <a:ext uri="{FF2B5EF4-FFF2-40B4-BE49-F238E27FC236}">
                <a16:creationId xmlns:a16="http://schemas.microsoft.com/office/drawing/2014/main" id="{4BD87E88-B5D3-47CF-9150-B07F1556C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5060" name="投影片編號版面配置區 3">
            <a:extLst>
              <a:ext uri="{FF2B5EF4-FFF2-40B4-BE49-F238E27FC236}">
                <a16:creationId xmlns:a16="http://schemas.microsoft.com/office/drawing/2014/main" id="{DA76F3D9-8289-4061-B85B-96A4F0E3C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CCDC86A-8F32-45FA-AA21-513226EB84E2}" type="slidenum">
              <a:rPr lang="zh-TW" altLang="en-US" smtClean="0"/>
              <a:pPr>
                <a:spcBef>
                  <a:spcPct val="0"/>
                </a:spcBef>
              </a:pPr>
              <a:t>23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000"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0028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4551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54771"/>
            <a:ext cx="8229600" cy="127516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2241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844156"/>
            <a:ext cx="8229600" cy="485775"/>
          </a:xfrm>
        </p:spPr>
        <p:txBody>
          <a:bodyPr/>
          <a:lstStyle/>
          <a:p>
            <a:pPr lvl="0"/>
            <a:r>
              <a:rPr lang="en-US" altLang="zh-TW" noProof="0"/>
              <a:t>Click icon to add table</a:t>
            </a:r>
            <a:endParaRPr lang="zh-TW" altLang="en-US" noProof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9595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891" indent="0" algn="ctr">
              <a:buNone/>
              <a:defRPr/>
            </a:lvl2pPr>
            <a:lvl3pPr marL="685783" indent="0" algn="ctr">
              <a:buNone/>
              <a:defRPr/>
            </a:lvl3pPr>
            <a:lvl4pPr marL="1028674" indent="0" algn="ctr">
              <a:buNone/>
              <a:defRPr/>
            </a:lvl4pPr>
            <a:lvl5pPr marL="1371566" indent="0" algn="ctr">
              <a:buNone/>
              <a:defRPr/>
            </a:lvl5pPr>
            <a:lvl6pPr marL="1714457" indent="0" algn="ctr">
              <a:buNone/>
              <a:defRPr/>
            </a:lvl6pPr>
            <a:lvl7pPr marL="2057349" indent="0" algn="ctr">
              <a:buNone/>
              <a:defRPr/>
            </a:lvl7pPr>
            <a:lvl8pPr marL="2400240" indent="0" algn="ctr">
              <a:buNone/>
              <a:defRPr/>
            </a:lvl8pPr>
            <a:lvl9pPr marL="2743131" indent="0" algn="ctr">
              <a:buNone/>
              <a:defRPr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707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800"/>
            </a:lvl1pPr>
            <a:lvl2pPr marL="342891" indent="0">
              <a:buNone/>
              <a:defRPr sz="1351"/>
            </a:lvl2pPr>
            <a:lvl3pPr marL="685783" indent="0">
              <a:buNone/>
              <a:defRPr sz="1200"/>
            </a:lvl3pPr>
            <a:lvl4pPr marL="1028674" indent="0">
              <a:buNone/>
              <a:defRPr sz="1051"/>
            </a:lvl4pPr>
            <a:lvl5pPr marL="1371566" indent="0">
              <a:buNone/>
              <a:defRPr sz="1051"/>
            </a:lvl5pPr>
            <a:lvl6pPr marL="1714457" indent="0">
              <a:buNone/>
              <a:defRPr sz="1051"/>
            </a:lvl6pPr>
            <a:lvl7pPr marL="2057349" indent="0">
              <a:buNone/>
              <a:defRPr sz="1051"/>
            </a:lvl7pPr>
            <a:lvl8pPr marL="2400240" indent="0">
              <a:buNone/>
              <a:defRPr sz="1051"/>
            </a:lvl8pPr>
            <a:lvl9pPr marL="2743131" indent="0">
              <a:buNone/>
              <a:defRPr sz="10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025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844152"/>
            <a:ext cx="4038600" cy="31707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844152"/>
            <a:ext cx="4038600" cy="31707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985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1" y="951580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1" y="1431401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9" y="951580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9" y="1431401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68315" y="108349"/>
            <a:ext cx="8207375" cy="519113"/>
          </a:xfrm>
        </p:spPr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561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6808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202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4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1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4" y="1076328"/>
            <a:ext cx="3008313" cy="3518297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997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pPr lvl="0"/>
            <a:r>
              <a:rPr lang="en-US" altLang="zh-TW" noProof="0"/>
              <a:t>Click icon to add picture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166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77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787401" y="108349"/>
            <a:ext cx="7888289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44153"/>
            <a:ext cx="8229600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按一下以編輯母片</a:t>
            </a:r>
          </a:p>
          <a:p>
            <a:pPr lvl="1"/>
            <a:endParaRPr lang="zh-TW" altLang="en-US" dirty="0"/>
          </a:p>
          <a:p>
            <a:pPr lvl="0"/>
            <a:endParaRPr lang="en-US" altLang="zh-TW" dirty="0"/>
          </a:p>
        </p:txBody>
      </p:sp>
      <p:pic>
        <p:nvPicPr>
          <p:cNvPr id="1029" name="Picture 25" descr="nam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" y="4768455"/>
            <a:ext cx="3833813" cy="14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569246" y="4936332"/>
            <a:ext cx="273183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900" b="1" dirty="0">
                <a:solidFill>
                  <a:schemeClr val="bg1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National Tsing Hua University ® copyright OIA</a:t>
            </a:r>
            <a:endParaRPr lang="zh-TW" altLang="en-US" sz="900" b="1" dirty="0">
              <a:solidFill>
                <a:schemeClr val="bg1"/>
              </a:solidFill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681041"/>
            <a:ext cx="9144000" cy="108347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351">
              <a:ea typeface="新細明體" pitchFamily="18" charset="-120"/>
            </a:endParaRPr>
          </a:p>
        </p:txBody>
      </p:sp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4624387"/>
            <a:ext cx="9144000" cy="539354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351">
              <a:ea typeface="新細明體" pitchFamily="18" charset="-120"/>
            </a:endParaRP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1013" y="4893471"/>
            <a:ext cx="2133600" cy="254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" y="96457"/>
            <a:ext cx="888965" cy="518914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9" y="4683590"/>
            <a:ext cx="741091" cy="427061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4C67FEB8-36D3-4CC5-9713-36EE82A172D2}"/>
              </a:ext>
            </a:extLst>
          </p:cNvPr>
          <p:cNvSpPr/>
          <p:nvPr userDrawn="1"/>
        </p:nvSpPr>
        <p:spPr>
          <a:xfrm>
            <a:off x="669958" y="4704131"/>
            <a:ext cx="22665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zh-TW" sz="1000" kern="100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香港中文大学（深圳）数据科学院</a:t>
            </a:r>
            <a:endParaRPr lang="zh-TW" altLang="zh-TW" sz="1000" kern="100" dirty="0">
              <a:solidFill>
                <a:schemeClr val="bg1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altLang="zh-TW" sz="1000" kern="100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CUHK-SZ School of Data Science</a:t>
            </a:r>
            <a:endParaRPr lang="zh-TW" altLang="zh-TW" sz="1000" kern="100" dirty="0">
              <a:solidFill>
                <a:schemeClr val="bg1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988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5pPr>
      <a:lvl6pPr marL="342891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6pPr>
      <a:lvl7pPr marL="685783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7pPr>
      <a:lvl8pPr marL="1028674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8pPr>
      <a:lvl9pPr marL="1371566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9pPr>
    </p:titleStyle>
    <p:bodyStyle>
      <a:lvl1pPr marL="257168" indent="-257168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l"/>
        <a:defRPr kumimoji="1" sz="2800">
          <a:solidFill>
            <a:schemeClr val="tx1"/>
          </a:solidFill>
          <a:latin typeface="Calibri" pitchFamily="34" charset="0"/>
          <a:ea typeface="標楷體" pitchFamily="65" charset="-120"/>
          <a:cs typeface="+mn-cs"/>
        </a:defRPr>
      </a:lvl1pPr>
      <a:lvl2pPr marL="557199" indent="-214308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90000"/>
        <a:buFont typeface="Arial" charset="0"/>
        <a:buChar char="–"/>
        <a:defRPr kumimoji="1" sz="2400">
          <a:solidFill>
            <a:schemeClr val="tx1"/>
          </a:solidFill>
          <a:latin typeface="Calibri" pitchFamily="34" charset="0"/>
          <a:ea typeface="標楷體" pitchFamily="65" charset="-120"/>
        </a:defRPr>
      </a:lvl2pPr>
      <a:lvl3pPr marL="857229" indent="-171446" algn="l" rtl="0" eaLnBrk="1" fontAlgn="base" hangingPunct="1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</a:defRPr>
      </a:lvl3pPr>
      <a:lvl4pPr marL="1200121" indent="-171446" algn="l" rtl="0" eaLnBrk="1" fontAlgn="base" hangingPunct="1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+mn-lt"/>
          <a:ea typeface="+mn-ea"/>
        </a:defRPr>
      </a:lvl4pPr>
      <a:lvl5pPr marL="1543012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5pPr>
      <a:lvl6pPr marL="1885904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795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686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578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003" y="826534"/>
            <a:ext cx="8547653" cy="1307066"/>
          </a:xfrm>
        </p:spPr>
        <p:txBody>
          <a:bodyPr/>
          <a:lstStyle/>
          <a:p>
            <a:pPr algn="ctr"/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CSC</a:t>
            </a: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418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– </a:t>
            </a: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Compiler Construction</a:t>
            </a:r>
            <a:endParaRPr lang="zh-TW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48824"/>
            <a:ext cx="6400800" cy="1801796"/>
          </a:xfrm>
        </p:spPr>
        <p:txBody>
          <a:bodyPr/>
          <a:lstStyle/>
          <a:p>
            <a: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</a:t>
            </a:r>
            <a:r>
              <a:rPr lang="en-US" altLang="zh-TW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Yeh-Ching</a:t>
            </a:r>
            <a: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Chung</a:t>
            </a:r>
          </a:p>
          <a:p>
            <a:endParaRPr lang="en-US" altLang="zh-TW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sz="2400" dirty="0"/>
              <a:t>School of </a:t>
            </a:r>
            <a:r>
              <a:rPr lang="en-US" altLang="zh-CN" sz="2400" dirty="0"/>
              <a:t>Data </a:t>
            </a:r>
            <a:r>
              <a:rPr lang="en-US" altLang="zh-TW" sz="2400" dirty="0"/>
              <a:t>Science</a:t>
            </a:r>
          </a:p>
          <a:p>
            <a:r>
              <a:rPr lang="en-US" altLang="zh-TW" sz="2400" dirty="0"/>
              <a:t>Chinese University of Hong Kong, Shenzhen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8D7E159-A17B-46BD-911C-7AE2563080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468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內容版面配置區 2">
            <a:extLst>
              <a:ext uri="{FF2B5EF4-FFF2-40B4-BE49-F238E27FC236}">
                <a16:creationId xmlns:a16="http://schemas.microsoft.com/office/drawing/2014/main" id="{D1710786-605D-4504-8EFA-FAD4CF9AB56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61246" y="801973"/>
            <a:ext cx="7793010" cy="380750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1800" b="1" dirty="0">
                <a:solidFill>
                  <a:srgbClr val="C00000"/>
                </a:solidFill>
              </a:rPr>
              <a:t>Regular grammars </a:t>
            </a:r>
          </a:p>
          <a:p>
            <a:pPr lvl="2"/>
            <a:r>
              <a:rPr lang="en-US" altLang="zh-TW" sz="1600" dirty="0"/>
              <a:t>Limited to productions of the form </a:t>
            </a:r>
          </a:p>
          <a:p>
            <a:pPr lvl="2"/>
            <a:r>
              <a:rPr lang="en-US" altLang="zh-TW" sz="1600" dirty="0"/>
              <a:t>The </a:t>
            </a:r>
            <a:r>
              <a:rPr lang="en-US" altLang="zh-TW" sz="1600" b="1" dirty="0">
                <a:solidFill>
                  <a:srgbClr val="00823B"/>
                </a:solidFill>
              </a:rPr>
              <a:t>handle</a:t>
            </a:r>
            <a:r>
              <a:rPr lang="en-US" altLang="zh-TW" sz="1600" dirty="0"/>
              <a:t> of a sentential form is the left-most simple phrase</a:t>
            </a:r>
            <a:endParaRPr lang="en-US" altLang="zh-TW" sz="2000" b="1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zh-TW" sz="1800" b="1" dirty="0">
                <a:solidFill>
                  <a:srgbClr val="C00000"/>
                </a:solidFill>
              </a:rPr>
              <a:t>Context-sensitive grammars </a:t>
            </a:r>
          </a:p>
          <a:p>
            <a:pPr lvl="2"/>
            <a:r>
              <a:rPr lang="en-US" altLang="zh-TW" sz="1600" dirty="0"/>
              <a:t>Require that </a:t>
            </a:r>
            <a:r>
              <a:rPr lang="en-US" altLang="zh-TW" sz="1600" dirty="0" err="1"/>
              <a:t>nonterminals</a:t>
            </a:r>
            <a:r>
              <a:rPr lang="en-US" altLang="zh-TW" sz="1600" dirty="0"/>
              <a:t> be rewritten only when they appear in a particular context.</a:t>
            </a:r>
            <a:endParaRPr lang="en-US" altLang="zh-TW" sz="2000" dirty="0"/>
          </a:p>
          <a:p>
            <a:pPr>
              <a:lnSpc>
                <a:spcPct val="90000"/>
              </a:lnSpc>
            </a:pPr>
            <a:r>
              <a:rPr lang="en-US" altLang="zh-TW" sz="1800" b="1" dirty="0">
                <a:solidFill>
                  <a:srgbClr val="C00000"/>
                </a:solidFill>
              </a:rPr>
              <a:t>Type-0 grammars </a:t>
            </a:r>
          </a:p>
          <a:p>
            <a:pPr lvl="2"/>
            <a:r>
              <a:rPr lang="en-US" altLang="zh-TW" sz="1600" dirty="0"/>
              <a:t>Still more general and allow arbitrary patterns to be rewritten.</a:t>
            </a:r>
            <a:endParaRPr lang="en-US" altLang="zh-TW" sz="2000" dirty="0"/>
          </a:p>
          <a:p>
            <a:pPr>
              <a:lnSpc>
                <a:spcPct val="90000"/>
              </a:lnSpc>
            </a:pPr>
            <a:r>
              <a:rPr lang="en-US" altLang="zh-TW" sz="1800" b="1" dirty="0"/>
              <a:t>Context-sensitive and Type-0 grammars are more powerful than CFGs, but less useful.</a:t>
            </a:r>
          </a:p>
          <a:p>
            <a:pPr lvl="2"/>
            <a:r>
              <a:rPr lang="en-US" altLang="zh-TW" sz="1600" dirty="0"/>
              <a:t>Since efficient parsers for these extended grammar classes do not exist,</a:t>
            </a:r>
          </a:p>
          <a:p>
            <a:pPr lvl="2"/>
            <a:r>
              <a:rPr lang="en-US" altLang="zh-TW" sz="1600" dirty="0"/>
              <a:t>Without a parser there is no way to use a grammar definition to drive a compiler.</a:t>
            </a:r>
          </a:p>
          <a:p>
            <a:pPr lvl="2"/>
            <a:r>
              <a:rPr lang="en-US" altLang="zh-TW" sz="1600" dirty="0"/>
              <a:t>CFGs represent a nice balance between generality and practicality.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3AE89CB-89F3-4C87-B50C-3C56EB055C51}"/>
              </a:ext>
            </a:extLst>
          </p:cNvPr>
          <p:cNvSpPr/>
          <p:nvPr/>
        </p:nvSpPr>
        <p:spPr bwMode="auto">
          <a:xfrm>
            <a:off x="4923815" y="814494"/>
            <a:ext cx="779942" cy="5196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67866" indent="-204788" algn="ctr">
              <a:buClr>
                <a:schemeClr val="accent2"/>
              </a:buClr>
              <a:buSzPct val="76000"/>
              <a:defRPr/>
            </a:pPr>
            <a:r>
              <a:rPr lang="en-US" altLang="zh-TW" sz="1350" b="1" dirty="0" err="1">
                <a:solidFill>
                  <a:srgbClr val="FFFF00"/>
                </a:solidFill>
                <a:cs typeface="Times New Roman" pitchFamily="18" charset="0"/>
                <a:sym typeface="Wingdings" pitchFamily="2" charset="2"/>
              </a:rPr>
              <a:t>A</a:t>
            </a:r>
            <a:r>
              <a:rPr lang="en-US" altLang="zh-TW" sz="1350" b="1" dirty="0" err="1">
                <a:solidFill>
                  <a:srgbClr val="FFFF00"/>
                </a:solidFill>
                <a:cs typeface="Times New Roman" pitchFamily="18" charset="0"/>
                <a:sym typeface="Symbol" pitchFamily="18" charset="2"/>
              </a:rPr>
              <a:t></a:t>
            </a:r>
            <a:r>
              <a:rPr lang="en-US" altLang="zh-TW" sz="1350" b="1" dirty="0" err="1">
                <a:solidFill>
                  <a:srgbClr val="FFFF00"/>
                </a:solidFill>
                <a:cs typeface="Times New Roman" pitchFamily="18" charset="0"/>
                <a:sym typeface="Wingdings" pitchFamily="2" charset="2"/>
              </a:rPr>
              <a:t>aB</a:t>
            </a:r>
            <a:endParaRPr lang="en-US" altLang="zh-TW" sz="1350" b="1" dirty="0">
              <a:solidFill>
                <a:srgbClr val="FFFF00"/>
              </a:solidFill>
              <a:cs typeface="Times New Roman" pitchFamily="18" charset="0"/>
              <a:sym typeface="Wingdings" pitchFamily="2" charset="2"/>
            </a:endParaRPr>
          </a:p>
          <a:p>
            <a:pPr marL="67866" indent="-204788" algn="ctr">
              <a:buClr>
                <a:schemeClr val="accent2"/>
              </a:buClr>
              <a:buSzPct val="76000"/>
              <a:defRPr/>
            </a:pPr>
            <a:r>
              <a:rPr lang="en-US" altLang="zh-TW" sz="1350" b="1" dirty="0">
                <a:solidFill>
                  <a:srgbClr val="FFFF00"/>
                </a:solidFill>
                <a:cs typeface="Times New Roman" pitchFamily="18" charset="0"/>
                <a:sym typeface="Wingdings" pitchFamily="2" charset="2"/>
              </a:rPr>
              <a:t>C</a:t>
            </a:r>
            <a:r>
              <a:rPr lang="en-US" altLang="zh-TW" sz="1350" b="1" dirty="0">
                <a:solidFill>
                  <a:srgbClr val="FFFF00"/>
                </a:solidFill>
                <a:cs typeface="Times New Roman" pitchFamily="18" charset="0"/>
                <a:sym typeface="Symbol" pitchFamily="18" charset="2"/>
              </a:rPr>
              <a:t></a:t>
            </a:r>
          </a:p>
        </p:txBody>
      </p:sp>
      <p:sp>
        <p:nvSpPr>
          <p:cNvPr id="15" name="圓角矩形 14">
            <a:extLst>
              <a:ext uri="{FF2B5EF4-FFF2-40B4-BE49-F238E27FC236}">
                <a16:creationId xmlns:a16="http://schemas.microsoft.com/office/drawing/2014/main" id="{4E7847E2-2438-4E52-9258-6403E9F71153}"/>
              </a:ext>
            </a:extLst>
          </p:cNvPr>
          <p:cNvSpPr/>
          <p:nvPr/>
        </p:nvSpPr>
        <p:spPr>
          <a:xfrm>
            <a:off x="4058996" y="1708702"/>
            <a:ext cx="1873453" cy="283649"/>
          </a:xfrm>
          <a:prstGeom prst="round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35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Rule</a:t>
            </a:r>
            <a:r>
              <a:rPr lang="zh-TW" altLang="en-US" sz="135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：</a:t>
            </a:r>
            <a:r>
              <a:rPr lang="el-GR" altLang="zh-TW" sz="135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α </a:t>
            </a:r>
            <a:r>
              <a:rPr lang="en-US" altLang="zh-TW" sz="135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l-GR" altLang="zh-TW" sz="135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β </a:t>
            </a:r>
            <a:r>
              <a:rPr lang="en-US" altLang="zh-TW" sz="135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l-GR" altLang="zh-TW" sz="135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α δ β</a:t>
            </a:r>
            <a:endParaRPr lang="zh-TW" altLang="en-US" sz="135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圓角矩形 15">
            <a:extLst>
              <a:ext uri="{FF2B5EF4-FFF2-40B4-BE49-F238E27FC236}">
                <a16:creationId xmlns:a16="http://schemas.microsoft.com/office/drawing/2014/main" id="{B7296C66-ED9A-4344-8193-B4B86045D6CC}"/>
              </a:ext>
            </a:extLst>
          </p:cNvPr>
          <p:cNvSpPr/>
          <p:nvPr/>
        </p:nvSpPr>
        <p:spPr>
          <a:xfrm>
            <a:off x="3062148" y="2532642"/>
            <a:ext cx="1257091" cy="262598"/>
          </a:xfrm>
          <a:prstGeom prst="round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35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Rule</a:t>
            </a:r>
            <a:r>
              <a:rPr lang="zh-TW" altLang="en-US" sz="135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：</a:t>
            </a:r>
            <a:r>
              <a:rPr lang="el-GR" altLang="zh-TW" sz="135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α </a:t>
            </a:r>
            <a:r>
              <a:rPr lang="en-US" altLang="zh-TW" sz="135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l-GR" altLang="zh-TW" sz="135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β</a:t>
            </a:r>
            <a:endParaRPr lang="zh-TW" altLang="en-US" sz="135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標題 1">
            <a:extLst>
              <a:ext uri="{FF2B5EF4-FFF2-40B4-BE49-F238E27FC236}">
                <a16:creationId xmlns:a16="http://schemas.microsoft.com/office/drawing/2014/main" id="{525C2603-404D-4200-A194-CD472DEED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944787" cy="519113"/>
          </a:xfrm>
        </p:spPr>
        <p:txBody>
          <a:bodyPr/>
          <a:lstStyle/>
          <a:p>
            <a:r>
              <a:rPr lang="en-US" altLang="zh-TW" sz="2800" dirty="0"/>
              <a:t>Context-Free Grammars - Concepts and Notation (8)</a:t>
            </a:r>
            <a:r>
              <a:rPr lang="en-US" altLang="zh-TW" sz="2800" dirty="0">
                <a:hlinkClick r:id="rId2" action="ppaction://hlinksldjump"/>
              </a:rPr>
              <a:t> </a:t>
            </a:r>
            <a:endParaRPr lang="zh-TW" altLang="en-US" sz="2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3FB2E6C-A3D1-4257-9056-6EBDE1BB85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標題 1">
            <a:extLst>
              <a:ext uri="{FF2B5EF4-FFF2-40B4-BE49-F238E27FC236}">
                <a16:creationId xmlns:a16="http://schemas.microsoft.com/office/drawing/2014/main" id="{9CB7E51F-9AE6-47C8-864A-F740280B5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9430" y="108349"/>
            <a:ext cx="7806260" cy="519113"/>
          </a:xfrm>
        </p:spPr>
        <p:txBody>
          <a:bodyPr/>
          <a:lstStyle/>
          <a:p>
            <a:r>
              <a:rPr lang="en-US" altLang="zh-TW" sz="3200" dirty="0"/>
              <a:t>Errors in Context-Free Grammars (1)</a:t>
            </a:r>
            <a:endParaRPr lang="zh-TW" altLang="en-US" sz="3200" dirty="0"/>
          </a:p>
        </p:txBody>
      </p:sp>
      <p:sp>
        <p:nvSpPr>
          <p:cNvPr id="28675" name="內容版面配置區 2">
            <a:extLst>
              <a:ext uri="{FF2B5EF4-FFF2-40B4-BE49-F238E27FC236}">
                <a16:creationId xmlns:a16="http://schemas.microsoft.com/office/drawing/2014/main" id="{A13DC421-751A-4F8B-A50A-9B838F6C1E6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44379" y="914400"/>
            <a:ext cx="7555043" cy="7570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100" b="1" dirty="0">
                <a:solidFill>
                  <a:srgbClr val="C00000"/>
                </a:solidFill>
              </a:rPr>
              <a:t>Ambiguous</a:t>
            </a:r>
          </a:p>
          <a:p>
            <a:pPr lvl="1">
              <a:lnSpc>
                <a:spcPct val="90000"/>
              </a:lnSpc>
            </a:pPr>
            <a:r>
              <a:rPr lang="en-US" altLang="zh-TW" sz="1800" dirty="0"/>
              <a:t>Grammars that allow </a:t>
            </a:r>
            <a:r>
              <a:rPr lang="en-US" altLang="zh-TW" sz="1800" b="1" dirty="0"/>
              <a:t>different</a:t>
            </a:r>
            <a:r>
              <a:rPr lang="en-US" altLang="zh-TW" sz="1800" dirty="0"/>
              <a:t> parse trees for the same terminal string</a:t>
            </a:r>
          </a:p>
        </p:txBody>
      </p:sp>
      <p:pic>
        <p:nvPicPr>
          <p:cNvPr id="28677" name="Picture 3">
            <a:extLst>
              <a:ext uri="{FF2B5EF4-FFF2-40B4-BE49-F238E27FC236}">
                <a16:creationId xmlns:a16="http://schemas.microsoft.com/office/drawing/2014/main" id="{BFE7DF05-E5DF-48C3-820E-82048FDE1D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365" y="2020978"/>
            <a:ext cx="2090839" cy="2250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4">
            <a:extLst>
              <a:ext uri="{FF2B5EF4-FFF2-40B4-BE49-F238E27FC236}">
                <a16:creationId xmlns:a16="http://schemas.microsoft.com/office/drawing/2014/main" id="{1AA20344-01CF-41E7-AC22-B51D6CC46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455" y="2144238"/>
            <a:ext cx="2733922" cy="208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D74E66E9-3CB7-4F89-85B3-B19D24AE703F}"/>
              </a:ext>
            </a:extLst>
          </p:cNvPr>
          <p:cNvSpPr txBox="1"/>
          <p:nvPr/>
        </p:nvSpPr>
        <p:spPr>
          <a:xfrm>
            <a:off x="4058701" y="2771074"/>
            <a:ext cx="1180362" cy="415498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zh-TW" sz="2100" b="1" dirty="0">
                <a:solidFill>
                  <a:srgbClr val="FFFF00"/>
                </a:solidFill>
              </a:rPr>
              <a:t>Equal ?</a:t>
            </a:r>
            <a:endParaRPr lang="zh-TW" altLang="en-US" sz="2100" b="1" dirty="0">
              <a:solidFill>
                <a:srgbClr val="FFFF00"/>
              </a:solidFill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CF16D5D5-1B0F-4575-A98C-1C2AEB5DAE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標題 1">
            <a:extLst>
              <a:ext uri="{FF2B5EF4-FFF2-40B4-BE49-F238E27FC236}">
                <a16:creationId xmlns:a16="http://schemas.microsoft.com/office/drawing/2014/main" id="{118615FD-D24E-4A77-BEDD-0D60EA3BB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885" y="108349"/>
            <a:ext cx="7738805" cy="519113"/>
          </a:xfrm>
        </p:spPr>
        <p:txBody>
          <a:bodyPr/>
          <a:lstStyle/>
          <a:p>
            <a:r>
              <a:rPr lang="en-US" altLang="zh-TW" sz="3200" dirty="0"/>
              <a:t>Errors in Context-Free Grammars (2)</a:t>
            </a:r>
            <a:endParaRPr lang="zh-TW" altLang="en-US" sz="3200" dirty="0"/>
          </a:p>
        </p:txBody>
      </p:sp>
      <p:sp>
        <p:nvSpPr>
          <p:cNvPr id="29699" name="內容版面配置區 2">
            <a:extLst>
              <a:ext uri="{FF2B5EF4-FFF2-40B4-BE49-F238E27FC236}">
                <a16:creationId xmlns:a16="http://schemas.microsoft.com/office/drawing/2014/main" id="{35CCDDF2-8352-4AD0-ACE0-B9960E463B9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88660" y="779488"/>
            <a:ext cx="7695576" cy="2900597"/>
          </a:xfrm>
        </p:spPr>
        <p:txBody>
          <a:bodyPr/>
          <a:lstStyle/>
          <a:p>
            <a:r>
              <a:rPr lang="en-US" altLang="zh-TW" sz="2000" b="1" dirty="0">
                <a:solidFill>
                  <a:srgbClr val="C00000"/>
                </a:solidFill>
              </a:rPr>
              <a:t>“Useless </a:t>
            </a:r>
            <a:r>
              <a:rPr lang="en-US" altLang="zh-TW" sz="2000" b="1" dirty="0" err="1">
                <a:solidFill>
                  <a:srgbClr val="C00000"/>
                </a:solidFill>
              </a:rPr>
              <a:t>nonterminals</a:t>
            </a:r>
            <a:r>
              <a:rPr lang="en-US" altLang="zh-TW" sz="2000" b="1" dirty="0">
                <a:solidFill>
                  <a:srgbClr val="C00000"/>
                </a:solidFill>
              </a:rPr>
              <a:t> ”</a:t>
            </a:r>
          </a:p>
          <a:p>
            <a:pPr lvl="1"/>
            <a:r>
              <a:rPr lang="en-US" altLang="zh-TW" sz="1800" dirty="0"/>
              <a:t>Is </a:t>
            </a:r>
            <a:r>
              <a:rPr lang="en-US" altLang="zh-TW" sz="1800" b="1" dirty="0">
                <a:solidFill>
                  <a:srgbClr val="F78507"/>
                </a:solidFill>
              </a:rPr>
              <a:t>unreachable</a:t>
            </a:r>
            <a:r>
              <a:rPr lang="en-US" altLang="zh-TW" sz="1800" dirty="0"/>
              <a:t> or </a:t>
            </a:r>
            <a:r>
              <a:rPr lang="en-US" altLang="zh-TW" sz="1800" b="1" dirty="0">
                <a:solidFill>
                  <a:srgbClr val="F78507"/>
                </a:solidFill>
              </a:rPr>
              <a:t>derive</a:t>
            </a:r>
            <a:r>
              <a:rPr lang="en-US" altLang="zh-TW" sz="1800" dirty="0"/>
              <a:t> no terminal string are termed useless</a:t>
            </a:r>
          </a:p>
          <a:p>
            <a:pPr lvl="1"/>
            <a:r>
              <a:rPr lang="en-US" altLang="zh-TW" sz="1800" dirty="0"/>
              <a:t>Can be safely removed from a grammar without changing the defined by the grammar</a:t>
            </a:r>
          </a:p>
          <a:p>
            <a:pPr lvl="1"/>
            <a:r>
              <a:rPr lang="en-US" altLang="zh-TW" sz="1800" dirty="0"/>
              <a:t>A grammar containing useless </a:t>
            </a:r>
            <a:r>
              <a:rPr lang="en-US" altLang="zh-TW" sz="1800" dirty="0" err="1"/>
              <a:t>nonterminals</a:t>
            </a:r>
            <a:r>
              <a:rPr lang="en-US" altLang="zh-TW" sz="1800" dirty="0"/>
              <a:t> is said to be </a:t>
            </a:r>
            <a:r>
              <a:rPr lang="en-US" altLang="zh-TW" sz="1800" b="1" dirty="0" err="1">
                <a:solidFill>
                  <a:srgbClr val="F78507"/>
                </a:solidFill>
              </a:rPr>
              <a:t>nonreduced</a:t>
            </a:r>
            <a:endParaRPr lang="en-US" altLang="zh-TW" sz="1800" b="1" dirty="0">
              <a:solidFill>
                <a:srgbClr val="F78507"/>
              </a:solidFill>
            </a:endParaRPr>
          </a:p>
          <a:p>
            <a:pPr lvl="1"/>
            <a:r>
              <a:rPr lang="en-US" altLang="zh-TW" sz="1800" dirty="0"/>
              <a:t>After useless </a:t>
            </a:r>
            <a:r>
              <a:rPr lang="en-US" altLang="zh-TW" sz="1800" dirty="0" err="1"/>
              <a:t>nonterminals</a:t>
            </a:r>
            <a:r>
              <a:rPr lang="en-US" altLang="zh-TW" sz="1800" dirty="0"/>
              <a:t> are removed, the grammar is </a:t>
            </a:r>
            <a:r>
              <a:rPr lang="en-US" altLang="zh-TW" sz="1800" b="1" dirty="0">
                <a:solidFill>
                  <a:srgbClr val="F78507"/>
                </a:solidFill>
              </a:rPr>
              <a:t>reduced</a:t>
            </a:r>
            <a:endParaRPr lang="en-US" altLang="zh-TW" sz="1500" dirty="0"/>
          </a:p>
          <a:p>
            <a:pPr lvl="1"/>
            <a:r>
              <a:rPr lang="en-US" altLang="zh-TW" sz="1800" b="1" dirty="0">
                <a:solidFill>
                  <a:srgbClr val="F78507"/>
                </a:solidFill>
              </a:rPr>
              <a:t>Example :</a:t>
            </a:r>
          </a:p>
          <a:p>
            <a:pPr lvl="2"/>
            <a:r>
              <a:rPr lang="en-US" altLang="zh-TW" sz="1600" dirty="0"/>
              <a:t>In G</a:t>
            </a:r>
            <a:r>
              <a:rPr lang="en-US" altLang="zh-TW" sz="1600" baseline="-25000" dirty="0"/>
              <a:t>1</a:t>
            </a:r>
            <a:r>
              <a:rPr lang="en-US" altLang="zh-TW" sz="1600" dirty="0"/>
              <a:t>, nonterminal C cannot be reached from S</a:t>
            </a:r>
          </a:p>
          <a:p>
            <a:pPr lvl="2"/>
            <a:r>
              <a:rPr lang="en-US" altLang="zh-TW" sz="1600" dirty="0"/>
              <a:t>In G</a:t>
            </a:r>
            <a:r>
              <a:rPr lang="en-US" altLang="zh-TW" sz="1600" baseline="-25000" dirty="0"/>
              <a:t>1</a:t>
            </a:r>
            <a:r>
              <a:rPr lang="en-US" altLang="zh-TW" sz="1600" dirty="0"/>
              <a:t>, nonterminal B derives no terminal string</a:t>
            </a:r>
          </a:p>
          <a:p>
            <a:endParaRPr lang="zh-TW" altLang="en-US" dirty="0"/>
          </a:p>
        </p:txBody>
      </p:sp>
      <p:grpSp>
        <p:nvGrpSpPr>
          <p:cNvPr id="29701" name="Group 2">
            <a:extLst>
              <a:ext uri="{FF2B5EF4-FFF2-40B4-BE49-F238E27FC236}">
                <a16:creationId xmlns:a16="http://schemas.microsoft.com/office/drawing/2014/main" id="{9CB819A0-9C0D-4CED-A554-3074EBBF5095}"/>
              </a:ext>
            </a:extLst>
          </p:cNvPr>
          <p:cNvGrpSpPr>
            <a:grpSpLocks/>
          </p:cNvGrpSpPr>
          <p:nvPr/>
        </p:nvGrpSpPr>
        <p:grpSpPr bwMode="auto">
          <a:xfrm>
            <a:off x="2186516" y="3805158"/>
            <a:ext cx="1199898" cy="831139"/>
            <a:chOff x="661" y="2112"/>
            <a:chExt cx="1198" cy="1014"/>
          </a:xfrm>
        </p:grpSpPr>
        <p:sp>
          <p:nvSpPr>
            <p:cNvPr id="29707" name="Text Box 3">
              <a:extLst>
                <a:ext uri="{FF2B5EF4-FFF2-40B4-BE49-F238E27FC236}">
                  <a16:creationId xmlns:a16="http://schemas.microsoft.com/office/drawing/2014/main" id="{357F30A3-2AB8-424D-BF39-B312137E40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803" cy="10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 b="1" dirty="0">
                  <a:latin typeface="Times New Roman" panose="02020603050405020304" pitchFamily="18" charset="0"/>
                </a:rPr>
                <a:t>S </a:t>
              </a:r>
              <a:r>
                <a:rPr lang="en-US" altLang="zh-TW" sz="1200" b="1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 A | B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 b="1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A  a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 b="1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B  Bb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 b="1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C  c</a:t>
              </a:r>
              <a:endParaRPr lang="en-US" altLang="zh-TW" sz="12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29708" name="AutoShape 4">
              <a:extLst>
                <a:ext uri="{FF2B5EF4-FFF2-40B4-BE49-F238E27FC236}">
                  <a16:creationId xmlns:a16="http://schemas.microsoft.com/office/drawing/2014/main" id="{183E71CB-B964-4055-87B3-D4FB20F9BBCD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74" cy="679"/>
            </a:xfrm>
            <a:prstGeom prst="leftBrace">
              <a:avLst>
                <a:gd name="adj1" fmla="val 7221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200" b="1">
                <a:latin typeface="Times New Roman" panose="02020603050405020304" pitchFamily="18" charset="0"/>
              </a:endParaRPr>
            </a:p>
          </p:txBody>
        </p:sp>
        <p:sp>
          <p:nvSpPr>
            <p:cNvPr id="29709" name="Text Box 5">
              <a:extLst>
                <a:ext uri="{FF2B5EF4-FFF2-40B4-BE49-F238E27FC236}">
                  <a16:creationId xmlns:a16="http://schemas.microsoft.com/office/drawing/2014/main" id="{11653C46-FE0C-4CB2-BF33-AE77445C6C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" y="2398"/>
              <a:ext cx="356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 b="1">
                  <a:latin typeface="Times New Roman" panose="02020603050405020304" pitchFamily="18" charset="0"/>
                </a:rPr>
                <a:t>G</a:t>
              </a:r>
              <a:r>
                <a:rPr lang="en-US" altLang="zh-TW" sz="1200" b="1" baseline="-25000"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F42D2A6D-3C7B-4D5A-9532-69F3CF679BB5}"/>
              </a:ext>
            </a:extLst>
          </p:cNvPr>
          <p:cNvGrpSpPr>
            <a:grpSpLocks/>
          </p:cNvGrpSpPr>
          <p:nvPr/>
        </p:nvGrpSpPr>
        <p:grpSpPr bwMode="auto">
          <a:xfrm>
            <a:off x="5883405" y="3965892"/>
            <a:ext cx="1025026" cy="461808"/>
            <a:chOff x="661" y="2112"/>
            <a:chExt cx="1024" cy="563"/>
          </a:xfrm>
        </p:grpSpPr>
        <p:sp>
          <p:nvSpPr>
            <p:cNvPr id="29704" name="Text Box 3">
              <a:extLst>
                <a:ext uri="{FF2B5EF4-FFF2-40B4-BE49-F238E27FC236}">
                  <a16:creationId xmlns:a16="http://schemas.microsoft.com/office/drawing/2014/main" id="{D833C3AF-EEDB-493E-B934-BA740D5021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629" cy="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 b="1" dirty="0">
                  <a:latin typeface="Times New Roman" panose="02020603050405020304" pitchFamily="18" charset="0"/>
                </a:rPr>
                <a:t>S </a:t>
              </a:r>
              <a:r>
                <a:rPr lang="en-US" altLang="zh-TW" sz="1200" b="1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 A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 b="1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A  a</a:t>
              </a:r>
            </a:p>
          </p:txBody>
        </p:sp>
        <p:sp>
          <p:nvSpPr>
            <p:cNvPr id="29705" name="AutoShape 4">
              <a:extLst>
                <a:ext uri="{FF2B5EF4-FFF2-40B4-BE49-F238E27FC236}">
                  <a16:creationId xmlns:a16="http://schemas.microsoft.com/office/drawing/2014/main" id="{66596D1A-AF33-4BAA-A504-D8C014C15F65}"/>
                </a:ext>
              </a:extLst>
            </p:cNvPr>
            <p:cNvSpPr>
              <a:spLocks/>
            </p:cNvSpPr>
            <p:nvPr/>
          </p:nvSpPr>
          <p:spPr bwMode="auto">
            <a:xfrm>
              <a:off x="982" y="2177"/>
              <a:ext cx="53" cy="327"/>
            </a:xfrm>
            <a:prstGeom prst="leftBrace">
              <a:avLst>
                <a:gd name="adj1" fmla="val 7221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200" b="1">
                <a:latin typeface="Times New Roman" panose="02020603050405020304" pitchFamily="18" charset="0"/>
              </a:endParaRPr>
            </a:p>
          </p:txBody>
        </p:sp>
        <p:sp>
          <p:nvSpPr>
            <p:cNvPr id="29706" name="Text Box 5">
              <a:extLst>
                <a:ext uri="{FF2B5EF4-FFF2-40B4-BE49-F238E27FC236}">
                  <a16:creationId xmlns:a16="http://schemas.microsoft.com/office/drawing/2014/main" id="{E77B9D5A-CAE1-45C8-AD2F-8F3A8D233C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" y="2177"/>
              <a:ext cx="356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 b="1">
                  <a:latin typeface="Times New Roman" panose="02020603050405020304" pitchFamily="18" charset="0"/>
                </a:rPr>
                <a:t>G</a:t>
              </a:r>
              <a:r>
                <a:rPr lang="en-US" altLang="zh-TW" sz="1200" b="1" baseline="-25000">
                  <a:latin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13" name="向右箭號 12">
            <a:extLst>
              <a:ext uri="{FF2B5EF4-FFF2-40B4-BE49-F238E27FC236}">
                <a16:creationId xmlns:a16="http://schemas.microsoft.com/office/drawing/2014/main" id="{0B7AE496-2FA8-4091-BBDC-9A45DF23E29F}"/>
              </a:ext>
            </a:extLst>
          </p:cNvPr>
          <p:cNvSpPr/>
          <p:nvPr/>
        </p:nvSpPr>
        <p:spPr>
          <a:xfrm>
            <a:off x="3740281" y="3912315"/>
            <a:ext cx="1714500" cy="4822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350" dirty="0"/>
              <a:t>Reduced</a:t>
            </a:r>
            <a:endParaRPr lang="zh-TW" altLang="en-US" sz="135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59C468F1-2320-4B3C-AB1B-05E1AAB974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內容版面配置區 2">
            <a:extLst>
              <a:ext uri="{FF2B5EF4-FFF2-40B4-BE49-F238E27FC236}">
                <a16:creationId xmlns:a16="http://schemas.microsoft.com/office/drawing/2014/main" id="{CD91A4B0-BABC-49BF-B2BB-8F649F2DCB1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51184" y="831955"/>
            <a:ext cx="6871117" cy="370284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It is impossible to</a:t>
            </a:r>
          </a:p>
          <a:p>
            <a:pPr lvl="1">
              <a:lnSpc>
                <a:spcPct val="90000"/>
              </a:lnSpc>
            </a:pPr>
            <a:r>
              <a:rPr lang="en-US" altLang="zh-TW" sz="1800" dirty="0"/>
              <a:t>Decide whether a given CFG is </a:t>
            </a:r>
            <a:r>
              <a:rPr lang="en-US" altLang="zh-TW" sz="1800" b="1" dirty="0"/>
              <a:t>ambiguous</a:t>
            </a:r>
          </a:p>
          <a:p>
            <a:pPr lvl="1">
              <a:lnSpc>
                <a:spcPct val="90000"/>
              </a:lnSpc>
            </a:pPr>
            <a:endParaRPr lang="en-US" altLang="zh-TW" sz="2000" b="1" dirty="0"/>
          </a:p>
          <a:p>
            <a:pPr lvl="1">
              <a:lnSpc>
                <a:spcPct val="90000"/>
              </a:lnSpc>
            </a:pPr>
            <a:endParaRPr lang="en-US" altLang="zh-TW" sz="2000" b="1" dirty="0"/>
          </a:p>
          <a:p>
            <a:pPr lvl="1">
              <a:lnSpc>
                <a:spcPct val="90000"/>
              </a:lnSpc>
            </a:pPr>
            <a:endParaRPr lang="en-US" altLang="zh-TW" sz="2000" b="1" dirty="0"/>
          </a:p>
          <a:p>
            <a:pPr lvl="1"/>
            <a:endParaRPr lang="en-US" altLang="zh-TW" sz="2000" dirty="0"/>
          </a:p>
          <a:p>
            <a:pPr lvl="1"/>
            <a:endParaRPr lang="en-US" altLang="zh-TW" sz="2000" dirty="0"/>
          </a:p>
          <a:p>
            <a:pPr lvl="1"/>
            <a:endParaRPr lang="en-US" altLang="zh-TW" sz="1800" dirty="0"/>
          </a:p>
          <a:p>
            <a:pPr lvl="1"/>
            <a:r>
              <a:rPr lang="en-US" altLang="zh-TW" sz="1800" dirty="0"/>
              <a:t>Analyze </a:t>
            </a:r>
            <a:r>
              <a:rPr lang="en-US" altLang="zh-TW" sz="1800" b="1" dirty="0">
                <a:solidFill>
                  <a:srgbClr val="FF0000"/>
                </a:solidFill>
              </a:rPr>
              <a:t>wrong</a:t>
            </a:r>
            <a:r>
              <a:rPr lang="en-US" altLang="zh-TW" sz="1800" dirty="0"/>
              <a:t> language</a:t>
            </a:r>
          </a:p>
          <a:p>
            <a:pPr lvl="2"/>
            <a:r>
              <a:rPr lang="en-US" altLang="zh-TW" sz="1800" dirty="0"/>
              <a:t>Production Exception </a:t>
            </a:r>
          </a:p>
          <a:p>
            <a:pPr lvl="2"/>
            <a:r>
              <a:rPr lang="en-US" altLang="zh-TW" sz="1800" dirty="0"/>
              <a:t>No general comparison algorithm applicable to </a:t>
            </a:r>
            <a:r>
              <a:rPr lang="en-US" altLang="zh-TW" sz="1800" b="1" dirty="0"/>
              <a:t>all CFGs</a:t>
            </a:r>
          </a:p>
          <a:p>
            <a:endParaRPr lang="zh-TW" altLang="en-US" sz="2000" dirty="0"/>
          </a:p>
        </p:txBody>
      </p:sp>
      <p:grpSp>
        <p:nvGrpSpPr>
          <p:cNvPr id="2" name="群組 9">
            <a:extLst>
              <a:ext uri="{FF2B5EF4-FFF2-40B4-BE49-F238E27FC236}">
                <a16:creationId xmlns:a16="http://schemas.microsoft.com/office/drawing/2014/main" id="{032D96E1-4E6C-44F6-930E-70599177E33C}"/>
              </a:ext>
            </a:extLst>
          </p:cNvPr>
          <p:cNvGrpSpPr>
            <a:grpSpLocks/>
          </p:cNvGrpSpPr>
          <p:nvPr/>
        </p:nvGrpSpPr>
        <p:grpSpPr bwMode="auto">
          <a:xfrm>
            <a:off x="2260646" y="1533505"/>
            <a:ext cx="4927138" cy="1794311"/>
            <a:chOff x="785813" y="2714625"/>
            <a:chExt cx="6905625" cy="2819400"/>
          </a:xfrm>
        </p:grpSpPr>
        <p:pic>
          <p:nvPicPr>
            <p:cNvPr id="30726" name="Picture 3">
              <a:extLst>
                <a:ext uri="{FF2B5EF4-FFF2-40B4-BE49-F238E27FC236}">
                  <a16:creationId xmlns:a16="http://schemas.microsoft.com/office/drawing/2014/main" id="{AC72DB26-9742-44DC-A8B0-0D4DDFE4355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2063" y="2714625"/>
              <a:ext cx="2619375" cy="281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27" name="Picture 4">
              <a:extLst>
                <a:ext uri="{FF2B5EF4-FFF2-40B4-BE49-F238E27FC236}">
                  <a16:creationId xmlns:a16="http://schemas.microsoft.com/office/drawing/2014/main" id="{8D408150-6DE7-409F-857E-C3478E1D67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813" y="2928938"/>
              <a:ext cx="3400425" cy="2590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24" name="標題 1">
            <a:extLst>
              <a:ext uri="{FF2B5EF4-FFF2-40B4-BE49-F238E27FC236}">
                <a16:creationId xmlns:a16="http://schemas.microsoft.com/office/drawing/2014/main" id="{76B0DA0F-5A26-447B-9553-437C19914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410" y="108349"/>
            <a:ext cx="7776280" cy="519113"/>
          </a:xfrm>
        </p:spPr>
        <p:txBody>
          <a:bodyPr/>
          <a:lstStyle/>
          <a:p>
            <a:r>
              <a:rPr lang="en-US" altLang="zh-TW" sz="3200" dirty="0"/>
              <a:t>Errors in Context-Free Grammars (3)</a:t>
            </a:r>
            <a:endParaRPr lang="zh-TW" altLang="en-US" sz="32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C90BCB6B-7054-464D-87B2-FD0BB215AC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標題 1">
            <a:extLst>
              <a:ext uri="{FF2B5EF4-FFF2-40B4-BE49-F238E27FC236}">
                <a16:creationId xmlns:a16="http://schemas.microsoft.com/office/drawing/2014/main" id="{25A9A52E-A03A-49FA-8862-207334071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895" y="108349"/>
            <a:ext cx="7753795" cy="519113"/>
          </a:xfrm>
        </p:spPr>
        <p:txBody>
          <a:bodyPr/>
          <a:lstStyle/>
          <a:p>
            <a:r>
              <a:rPr lang="en-US" altLang="zh-TW" sz="3200" dirty="0"/>
              <a:t>Transforming </a:t>
            </a:r>
            <a:r>
              <a:rPr lang="en-US" altLang="zh-TW" sz="3200" dirty="0" err="1"/>
              <a:t>Extened</a:t>
            </a:r>
            <a:r>
              <a:rPr lang="en-US" altLang="zh-TW" sz="3200" dirty="0"/>
              <a:t> BNF Grammars (1)</a:t>
            </a:r>
            <a:endParaRPr lang="zh-TW" altLang="en-US" sz="3200" dirty="0"/>
          </a:p>
        </p:txBody>
      </p:sp>
      <p:sp>
        <p:nvSpPr>
          <p:cNvPr id="22531" name="內容版面配置區 2">
            <a:extLst>
              <a:ext uri="{FF2B5EF4-FFF2-40B4-BE49-F238E27FC236}">
                <a16:creationId xmlns:a16="http://schemas.microsoft.com/office/drawing/2014/main" id="{9B77D7F2-C9AD-4445-A110-02352D3C330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56314" y="824458"/>
            <a:ext cx="3146061" cy="9597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100" b="1" dirty="0">
                <a:solidFill>
                  <a:srgbClr val="C00000"/>
                </a:solidFill>
              </a:rPr>
              <a:t>Extended BNF </a:t>
            </a:r>
            <a:r>
              <a:rPr lang="en-US" altLang="zh-TW" sz="2100" b="1" dirty="0">
                <a:solidFill>
                  <a:srgbClr val="C00000"/>
                </a:solidFill>
                <a:sym typeface="Symbol" panose="05050102010706020507" pitchFamily="18" charset="2"/>
              </a:rPr>
              <a:t> BNF</a:t>
            </a:r>
          </a:p>
          <a:p>
            <a:pPr lvl="1">
              <a:lnSpc>
                <a:spcPct val="90000"/>
              </a:lnSpc>
            </a:pPr>
            <a:r>
              <a:rPr lang="en-US" altLang="zh-TW" sz="1800" b="1" dirty="0">
                <a:solidFill>
                  <a:srgbClr val="F78507"/>
                </a:solidFill>
              </a:rPr>
              <a:t>Extended BNF allows </a:t>
            </a:r>
          </a:p>
          <a:p>
            <a:pPr lvl="2">
              <a:lnSpc>
                <a:spcPct val="90000"/>
              </a:lnSpc>
            </a:pPr>
            <a:r>
              <a:rPr lang="en-US" altLang="zh-TW" sz="1600" dirty="0"/>
              <a:t>Square bracket [ ]</a:t>
            </a:r>
          </a:p>
        </p:txBody>
      </p:sp>
      <p:grpSp>
        <p:nvGrpSpPr>
          <p:cNvPr id="3" name="群組 13">
            <a:extLst>
              <a:ext uri="{FF2B5EF4-FFF2-40B4-BE49-F238E27FC236}">
                <a16:creationId xmlns:a16="http://schemas.microsoft.com/office/drawing/2014/main" id="{CED5EEAC-E924-413B-AE7E-EA066CBA2E6D}"/>
              </a:ext>
            </a:extLst>
          </p:cNvPr>
          <p:cNvGrpSpPr>
            <a:grpSpLocks/>
          </p:cNvGrpSpPr>
          <p:nvPr/>
        </p:nvGrpSpPr>
        <p:grpSpPr bwMode="auto">
          <a:xfrm>
            <a:off x="5873154" y="2064209"/>
            <a:ext cx="2182122" cy="1326875"/>
            <a:chOff x="5715008" y="3736761"/>
            <a:chExt cx="3445479" cy="1320327"/>
          </a:xfrm>
        </p:grpSpPr>
        <p:sp>
          <p:nvSpPr>
            <p:cNvPr id="32776" name="矩形 14">
              <a:extLst>
                <a:ext uri="{FF2B5EF4-FFF2-40B4-BE49-F238E27FC236}">
                  <a16:creationId xmlns:a16="http://schemas.microsoft.com/office/drawing/2014/main" id="{B47BAC3C-C79E-4C1C-8476-35C01D8BB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5008" y="3736761"/>
              <a:ext cx="3445479" cy="284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457200" indent="-4572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dirty="0">
                  <a:latin typeface="Times New Roman" panose="02020603050405020304" pitchFamily="18" charset="0"/>
                </a:rPr>
                <a:t>&lt;id list&gt;</a:t>
              </a:r>
              <a:r>
                <a:rPr lang="en-US" altLang="zh-TW" sz="1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  </a:t>
              </a:r>
              <a:r>
                <a:rPr lang="en-US" altLang="zh-TW" sz="1400" dirty="0">
                  <a:latin typeface="Times New Roman" panose="02020603050405020304" pitchFamily="18" charset="0"/>
                </a:rPr>
                <a:t>ID  [  ID</a:t>
              </a:r>
              <a:r>
                <a:rPr lang="en-US" altLang="zh-TW" sz="1400" baseline="-25000" dirty="0">
                  <a:latin typeface="Times New Roman" panose="02020603050405020304" pitchFamily="18" charset="0"/>
                </a:rPr>
                <a:t>1</a:t>
              </a:r>
              <a:r>
                <a:rPr lang="en-US" altLang="zh-TW" sz="1400" dirty="0">
                  <a:latin typeface="Times New Roman" panose="02020603050405020304" pitchFamily="18" charset="0"/>
                </a:rPr>
                <a:t> ID</a:t>
              </a:r>
              <a:r>
                <a:rPr lang="en-US" altLang="zh-TW" sz="1400" baseline="-25000" dirty="0">
                  <a:latin typeface="Times New Roman" panose="02020603050405020304" pitchFamily="18" charset="0"/>
                </a:rPr>
                <a:t>2</a:t>
              </a:r>
              <a:r>
                <a:rPr lang="en-US" altLang="zh-TW" sz="1400" dirty="0">
                  <a:latin typeface="Times New Roman" panose="02020603050405020304" pitchFamily="18" charset="0"/>
                </a:rPr>
                <a:t>  ]</a:t>
              </a:r>
            </a:p>
          </p:txBody>
        </p:sp>
        <p:sp>
          <p:nvSpPr>
            <p:cNvPr id="32777" name="矩形 15">
              <a:extLst>
                <a:ext uri="{FF2B5EF4-FFF2-40B4-BE49-F238E27FC236}">
                  <a16:creationId xmlns:a16="http://schemas.microsoft.com/office/drawing/2014/main" id="{8EEEB5F6-BF84-4203-B25B-6A938BB31F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6446" y="4386383"/>
              <a:ext cx="3143272" cy="6707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dirty="0">
                  <a:latin typeface="Times New Roman" panose="02020603050405020304" pitchFamily="18" charset="0"/>
                </a:rPr>
                <a:t>&lt;id list&gt;’</a:t>
              </a:r>
              <a:r>
                <a:rPr lang="en-US" altLang="zh-TW" sz="1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  </a:t>
              </a:r>
              <a:r>
                <a:rPr lang="en-US" altLang="zh-TW" sz="1400" dirty="0">
                  <a:latin typeface="Times New Roman" panose="02020603050405020304" pitchFamily="18" charset="0"/>
                </a:rPr>
                <a:t>ID  N</a:t>
              </a:r>
            </a:p>
            <a:p>
              <a:pPr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dirty="0">
                  <a:latin typeface="Times New Roman" panose="02020603050405020304" pitchFamily="18" charset="0"/>
                </a:rPr>
                <a:t>N</a:t>
              </a:r>
              <a:r>
                <a:rPr lang="en-US" altLang="zh-TW" sz="1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 </a:t>
              </a:r>
              <a:r>
                <a:rPr lang="en-US" altLang="zh-TW" sz="1400" dirty="0">
                  <a:latin typeface="Times New Roman" panose="02020603050405020304" pitchFamily="18" charset="0"/>
                </a:rPr>
                <a:t> ID</a:t>
              </a:r>
              <a:r>
                <a:rPr lang="en-US" altLang="zh-TW" sz="1400" baseline="-25000" dirty="0">
                  <a:latin typeface="Times New Roman" panose="02020603050405020304" pitchFamily="18" charset="0"/>
                </a:rPr>
                <a:t>1</a:t>
              </a:r>
              <a:r>
                <a:rPr lang="en-US" altLang="zh-TW" sz="1400" dirty="0">
                  <a:latin typeface="Times New Roman" panose="02020603050405020304" pitchFamily="18" charset="0"/>
                </a:rPr>
                <a:t> ID</a:t>
              </a:r>
              <a:r>
                <a:rPr lang="en-US" altLang="zh-TW" sz="1400" baseline="-25000" dirty="0">
                  <a:latin typeface="Times New Roman" panose="02020603050405020304" pitchFamily="18" charset="0"/>
                </a:rPr>
                <a:t>2</a:t>
              </a:r>
              <a:r>
                <a:rPr lang="en-US" altLang="zh-TW" sz="1400" dirty="0">
                  <a:latin typeface="Times New Roman" panose="02020603050405020304" pitchFamily="18" charset="0"/>
                </a:rPr>
                <a:t>  </a:t>
              </a:r>
            </a:p>
            <a:p>
              <a:pPr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dirty="0">
                  <a:latin typeface="Times New Roman" panose="02020603050405020304" pitchFamily="18" charset="0"/>
                </a:rPr>
                <a:t>N </a:t>
              </a:r>
              <a:r>
                <a:rPr lang="en-US" altLang="zh-TW" sz="1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</a:t>
              </a:r>
              <a:r>
                <a:rPr lang="en-US" altLang="zh-TW" sz="1400" dirty="0">
                  <a:latin typeface="Times New Roman" panose="02020603050405020304" pitchFamily="18" charset="0"/>
                  <a:sym typeface="Symbol" panose="05050102010706020507" pitchFamily="18" charset="2"/>
                </a:rPr>
                <a:t> </a:t>
              </a:r>
              <a:endParaRPr lang="en-US" altLang="zh-TW" sz="1400" dirty="0">
                <a:latin typeface="Times New Roman" panose="02020603050405020304" pitchFamily="18" charset="0"/>
              </a:endParaRPr>
            </a:p>
          </p:txBody>
        </p:sp>
        <p:sp>
          <p:nvSpPr>
            <p:cNvPr id="17" name="向下箭號 16">
              <a:extLst>
                <a:ext uri="{FF2B5EF4-FFF2-40B4-BE49-F238E27FC236}">
                  <a16:creationId xmlns:a16="http://schemas.microsoft.com/office/drawing/2014/main" id="{BAAB8F6E-C992-4A73-B90D-C9A5C5D9150D}"/>
                </a:ext>
              </a:extLst>
            </p:cNvPr>
            <p:cNvSpPr/>
            <p:nvPr/>
          </p:nvSpPr>
          <p:spPr>
            <a:xfrm>
              <a:off x="6369663" y="4072371"/>
              <a:ext cx="329263" cy="31324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400"/>
            </a:p>
          </p:txBody>
        </p:sp>
      </p:grpSp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74788F2F-4E4A-4844-A3A5-16ED4BA73C5D}"/>
              </a:ext>
            </a:extLst>
          </p:cNvPr>
          <p:cNvSpPr txBox="1">
            <a:spLocks/>
          </p:cNvSpPr>
          <p:nvPr/>
        </p:nvSpPr>
        <p:spPr bwMode="auto">
          <a:xfrm>
            <a:off x="1653287" y="2064209"/>
            <a:ext cx="3907454" cy="1140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68" indent="-25716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557199" indent="-21430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857229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200121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8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1543012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1885904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6pPr>
            <a:lvl7pPr marL="2228795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7pPr>
            <a:lvl8pPr marL="2571686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8pPr>
            <a:lvl9pPr marL="2914578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kern="0" dirty="0">
                <a:solidFill>
                  <a:srgbClr val="00B050"/>
                </a:solidFill>
              </a:rPr>
              <a:t>for (each production P=A</a:t>
            </a:r>
            <a:r>
              <a:rPr lang="en-US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</a:t>
            </a:r>
            <a:r>
              <a:rPr lang="el-GR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 α </a:t>
            </a:r>
            <a:r>
              <a:rPr lang="en-US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[X</a:t>
            </a:r>
            <a:r>
              <a:rPr lang="en-US" altLang="zh-TW" sz="1400" b="1" kern="0" baseline="-25000" dirty="0">
                <a:solidFill>
                  <a:srgbClr val="00B050"/>
                </a:solidFill>
                <a:sym typeface="Wingdings" panose="05000000000000000000" pitchFamily="2" charset="2"/>
              </a:rPr>
              <a:t>1</a:t>
            </a:r>
            <a:r>
              <a:rPr lang="en-US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…</a:t>
            </a:r>
            <a:r>
              <a:rPr lang="en-US" altLang="zh-TW" sz="1400" b="1" kern="0" dirty="0" err="1">
                <a:solidFill>
                  <a:srgbClr val="00B050"/>
                </a:solidFill>
                <a:sym typeface="Wingdings" panose="05000000000000000000" pitchFamily="2" charset="2"/>
              </a:rPr>
              <a:t>X</a:t>
            </a:r>
            <a:r>
              <a:rPr lang="en-US" altLang="zh-TW" sz="1400" b="1" kern="0" baseline="-25000" dirty="0" err="1">
                <a:solidFill>
                  <a:srgbClr val="00B050"/>
                </a:solidFill>
                <a:sym typeface="Wingdings" panose="05000000000000000000" pitchFamily="2" charset="2"/>
              </a:rPr>
              <a:t>n</a:t>
            </a:r>
            <a:r>
              <a:rPr lang="en-US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] </a:t>
            </a:r>
            <a:r>
              <a:rPr lang="el-GR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β</a:t>
            </a:r>
            <a:r>
              <a:rPr lang="en-US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) </a:t>
            </a:r>
            <a:r>
              <a:rPr lang="en-US" altLang="zh-TW" sz="1400" b="1" kern="0" dirty="0">
                <a:sym typeface="Wingdings" panose="05000000000000000000" pitchFamily="2" charset="2"/>
              </a:rPr>
              <a:t>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kern="0" dirty="0">
                <a:sym typeface="Wingdings" panose="05000000000000000000" pitchFamily="2" charset="2"/>
              </a:rPr>
              <a:t>	Create a new nonterminal, N.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kern="0" dirty="0">
                <a:sym typeface="Wingdings" panose="05000000000000000000" pitchFamily="2" charset="2"/>
              </a:rPr>
              <a:t>	Replace production P with p’ = A  </a:t>
            </a:r>
            <a:r>
              <a:rPr lang="el-GR" altLang="zh-TW" sz="1400" b="1" kern="0" dirty="0">
                <a:sym typeface="Wingdings" panose="05000000000000000000" pitchFamily="2" charset="2"/>
              </a:rPr>
              <a:t>α</a:t>
            </a:r>
            <a:r>
              <a:rPr lang="en-US" altLang="zh-TW" sz="1400" b="1" kern="0" dirty="0">
                <a:sym typeface="Wingdings" panose="05000000000000000000" pitchFamily="2" charset="2"/>
              </a:rPr>
              <a:t> N </a:t>
            </a:r>
            <a:r>
              <a:rPr lang="el-GR" altLang="zh-TW" sz="1400" b="1" kern="0" dirty="0">
                <a:sym typeface="Wingdings" panose="05000000000000000000" pitchFamily="2" charset="2"/>
              </a:rPr>
              <a:t>β</a:t>
            </a:r>
            <a:endParaRPr lang="en-US" altLang="zh-TW" sz="1400" b="1" kern="0" dirty="0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kern="0" dirty="0">
                <a:sym typeface="Wingdings" panose="05000000000000000000" pitchFamily="2" charset="2"/>
              </a:rPr>
              <a:t>	Add the productions: N  X</a:t>
            </a:r>
            <a:r>
              <a:rPr lang="en-US" altLang="zh-TW" sz="1400" b="1" kern="0" baseline="-25000" dirty="0">
                <a:sym typeface="Wingdings" panose="05000000000000000000" pitchFamily="2" charset="2"/>
              </a:rPr>
              <a:t>1</a:t>
            </a:r>
            <a:r>
              <a:rPr lang="en-US" altLang="zh-TW" sz="1400" b="1" kern="0" dirty="0">
                <a:sym typeface="Wingdings" panose="05000000000000000000" pitchFamily="2" charset="2"/>
              </a:rPr>
              <a:t> … </a:t>
            </a:r>
            <a:r>
              <a:rPr lang="en-US" altLang="zh-TW" sz="1400" b="1" kern="0" dirty="0" err="1">
                <a:sym typeface="Wingdings" panose="05000000000000000000" pitchFamily="2" charset="2"/>
              </a:rPr>
              <a:t>Xn</a:t>
            </a:r>
            <a:r>
              <a:rPr lang="en-US" altLang="zh-TW" sz="1400" b="1" kern="0" dirty="0">
                <a:sym typeface="Wingdings" panose="05000000000000000000" pitchFamily="2" charset="2"/>
              </a:rPr>
              <a:t> and N  </a:t>
            </a:r>
            <a:r>
              <a:rPr lang="en-US" altLang="zh-TW" sz="1400" b="1" kern="0" dirty="0">
                <a:sym typeface="Symbol" panose="05050102010706020507" pitchFamily="18" charset="2"/>
              </a:rPr>
              <a:t>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kern="0" dirty="0">
                <a:sym typeface="Symbol" panose="05050102010706020507" pitchFamily="18" charset="2"/>
              </a:rPr>
              <a:t>}</a:t>
            </a:r>
            <a:endParaRPr lang="en-US" altLang="zh-TW" sz="1400" b="1" kern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A3E364C-E091-456A-B6BC-399915C0FA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標題 1">
            <a:extLst>
              <a:ext uri="{FF2B5EF4-FFF2-40B4-BE49-F238E27FC236}">
                <a16:creationId xmlns:a16="http://schemas.microsoft.com/office/drawing/2014/main" id="{25A9A52E-A03A-49FA-8862-207334071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895" y="108349"/>
            <a:ext cx="7753795" cy="519113"/>
          </a:xfrm>
        </p:spPr>
        <p:txBody>
          <a:bodyPr/>
          <a:lstStyle/>
          <a:p>
            <a:r>
              <a:rPr lang="en-US" altLang="zh-TW" sz="3200" dirty="0"/>
              <a:t>Transforming </a:t>
            </a:r>
            <a:r>
              <a:rPr lang="en-US" altLang="zh-TW" sz="3200" dirty="0" err="1"/>
              <a:t>Extented</a:t>
            </a:r>
            <a:r>
              <a:rPr lang="en-US" altLang="zh-TW" sz="3200" dirty="0"/>
              <a:t> BNF Grammars (2)</a:t>
            </a:r>
            <a:endParaRPr lang="zh-TW" altLang="en-US" sz="3200" dirty="0"/>
          </a:p>
        </p:txBody>
      </p:sp>
      <p:sp>
        <p:nvSpPr>
          <p:cNvPr id="22531" name="內容版面配置區 2">
            <a:extLst>
              <a:ext uri="{FF2B5EF4-FFF2-40B4-BE49-F238E27FC236}">
                <a16:creationId xmlns:a16="http://schemas.microsoft.com/office/drawing/2014/main" id="{9B77D7F2-C9AD-4445-A110-02352D3C330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56314" y="824458"/>
            <a:ext cx="3146061" cy="98204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100" b="1" dirty="0">
                <a:solidFill>
                  <a:srgbClr val="C00000"/>
                </a:solidFill>
              </a:rPr>
              <a:t>Extended BNF </a:t>
            </a:r>
            <a:r>
              <a:rPr lang="en-US" altLang="zh-TW" sz="2100" b="1" dirty="0">
                <a:solidFill>
                  <a:srgbClr val="C00000"/>
                </a:solidFill>
                <a:sym typeface="Symbol" panose="05050102010706020507" pitchFamily="18" charset="2"/>
              </a:rPr>
              <a:t> BNF</a:t>
            </a:r>
          </a:p>
          <a:p>
            <a:pPr lvl="1">
              <a:lnSpc>
                <a:spcPct val="90000"/>
              </a:lnSpc>
            </a:pPr>
            <a:r>
              <a:rPr lang="en-US" altLang="zh-TW" sz="1800" b="1" dirty="0">
                <a:solidFill>
                  <a:srgbClr val="F78507"/>
                </a:solidFill>
              </a:rPr>
              <a:t>Extended BNF allows </a:t>
            </a:r>
          </a:p>
          <a:p>
            <a:pPr lvl="2">
              <a:lnSpc>
                <a:spcPct val="90000"/>
              </a:lnSpc>
            </a:pPr>
            <a:r>
              <a:rPr lang="en-US" altLang="zh-TW" sz="1600" dirty="0"/>
              <a:t>Optional list { }</a:t>
            </a:r>
          </a:p>
        </p:txBody>
      </p:sp>
      <p:grpSp>
        <p:nvGrpSpPr>
          <p:cNvPr id="2" name="群組 12">
            <a:extLst>
              <a:ext uri="{FF2B5EF4-FFF2-40B4-BE49-F238E27FC236}">
                <a16:creationId xmlns:a16="http://schemas.microsoft.com/office/drawing/2014/main" id="{0E734539-7C2C-427E-B248-45CB4A58AE6D}"/>
              </a:ext>
            </a:extLst>
          </p:cNvPr>
          <p:cNvGrpSpPr>
            <a:grpSpLocks/>
          </p:cNvGrpSpPr>
          <p:nvPr/>
        </p:nvGrpSpPr>
        <p:grpSpPr bwMode="auto">
          <a:xfrm>
            <a:off x="6223764" y="2190166"/>
            <a:ext cx="2399480" cy="1317010"/>
            <a:chOff x="5715008" y="3878464"/>
            <a:chExt cx="4644187" cy="1829381"/>
          </a:xfrm>
        </p:grpSpPr>
        <p:sp>
          <p:nvSpPr>
            <p:cNvPr id="32779" name="矩形 9">
              <a:extLst>
                <a:ext uri="{FF2B5EF4-FFF2-40B4-BE49-F238E27FC236}">
                  <a16:creationId xmlns:a16="http://schemas.microsoft.com/office/drawing/2014/main" id="{8B000D04-C732-46D6-A4D1-3EBF0DF9C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5008" y="3878464"/>
              <a:ext cx="4644187" cy="397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457200" indent="-4572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dirty="0">
                  <a:latin typeface="Times New Roman" panose="02020603050405020304" pitchFamily="18" charset="0"/>
                </a:rPr>
                <a:t>&lt;id list&gt;</a:t>
              </a:r>
              <a:r>
                <a:rPr lang="en-US" altLang="zh-TW" sz="1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  </a:t>
              </a:r>
              <a:r>
                <a:rPr lang="en-US" altLang="zh-TW" sz="1400" dirty="0">
                  <a:latin typeface="Times New Roman" panose="02020603050405020304" pitchFamily="18" charset="0"/>
                </a:rPr>
                <a:t>ID  {  , ID  }</a:t>
              </a:r>
            </a:p>
          </p:txBody>
        </p:sp>
        <p:sp>
          <p:nvSpPr>
            <p:cNvPr id="32780" name="矩形 10">
              <a:extLst>
                <a:ext uri="{FF2B5EF4-FFF2-40B4-BE49-F238E27FC236}">
                  <a16:creationId xmlns:a16="http://schemas.microsoft.com/office/drawing/2014/main" id="{2C55578F-F746-457F-AF7B-499952ECEA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6447" y="4771588"/>
              <a:ext cx="3143271" cy="936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dirty="0">
                  <a:latin typeface="Times New Roman" panose="02020603050405020304" pitchFamily="18" charset="0"/>
                </a:rPr>
                <a:t>&lt;id list&gt;’</a:t>
              </a:r>
              <a:r>
                <a:rPr lang="en-US" altLang="zh-TW" sz="1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  </a:t>
              </a:r>
              <a:r>
                <a:rPr lang="en-US" altLang="zh-TW" sz="1400" dirty="0">
                  <a:latin typeface="Times New Roman" panose="02020603050405020304" pitchFamily="18" charset="0"/>
                </a:rPr>
                <a:t>ID  M</a:t>
              </a:r>
            </a:p>
            <a:p>
              <a:pPr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dirty="0">
                  <a:latin typeface="Times New Roman" panose="02020603050405020304" pitchFamily="18" charset="0"/>
                </a:rPr>
                <a:t>M</a:t>
              </a:r>
              <a:r>
                <a:rPr lang="en-US" altLang="zh-TW" sz="1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 </a:t>
              </a:r>
              <a:r>
                <a:rPr lang="en-US" altLang="zh-TW" sz="1400" dirty="0">
                  <a:latin typeface="Times New Roman" panose="02020603050405020304" pitchFamily="18" charset="0"/>
                </a:rPr>
                <a:t>  , ID M </a:t>
              </a:r>
            </a:p>
            <a:p>
              <a:pPr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dirty="0">
                  <a:latin typeface="Times New Roman" panose="02020603050405020304" pitchFamily="18" charset="0"/>
                </a:rPr>
                <a:t>M </a:t>
              </a:r>
              <a:r>
                <a:rPr lang="en-US" altLang="zh-TW" sz="14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</a:t>
              </a:r>
              <a:r>
                <a:rPr lang="en-US" altLang="zh-TW" sz="1400" dirty="0">
                  <a:latin typeface="Times New Roman" panose="02020603050405020304" pitchFamily="18" charset="0"/>
                  <a:sym typeface="Symbol" panose="05050102010706020507" pitchFamily="18" charset="2"/>
                </a:rPr>
                <a:t> </a:t>
              </a:r>
              <a:endParaRPr lang="en-US" altLang="zh-TW" sz="1400" dirty="0">
                <a:latin typeface="Times New Roman" panose="02020603050405020304" pitchFamily="18" charset="0"/>
              </a:endParaRPr>
            </a:p>
          </p:txBody>
        </p:sp>
        <p:sp>
          <p:nvSpPr>
            <p:cNvPr id="12" name="向下箭號 11">
              <a:extLst>
                <a:ext uri="{FF2B5EF4-FFF2-40B4-BE49-F238E27FC236}">
                  <a16:creationId xmlns:a16="http://schemas.microsoft.com/office/drawing/2014/main" id="{C90FB81A-94F9-401A-BAEC-34B88F25EE1E}"/>
                </a:ext>
              </a:extLst>
            </p:cNvPr>
            <p:cNvSpPr/>
            <p:nvPr/>
          </p:nvSpPr>
          <p:spPr>
            <a:xfrm>
              <a:off x="6353869" y="4311496"/>
              <a:ext cx="422167" cy="41391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400"/>
            </a:p>
          </p:txBody>
        </p:sp>
      </p:grpSp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74788F2F-4E4A-4844-A3A5-16ED4BA73C5D}"/>
              </a:ext>
            </a:extLst>
          </p:cNvPr>
          <p:cNvSpPr txBox="1">
            <a:spLocks/>
          </p:cNvSpPr>
          <p:nvPr/>
        </p:nvSpPr>
        <p:spPr bwMode="auto">
          <a:xfrm>
            <a:off x="738887" y="2190166"/>
            <a:ext cx="5886762" cy="1437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68" indent="-25716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557199" indent="-21430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857229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200121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8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1543012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1885904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6pPr>
            <a:lvl7pPr marL="2228795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7pPr>
            <a:lvl8pPr marL="2571686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8pPr>
            <a:lvl9pPr marL="2914578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kern="0" dirty="0">
                <a:solidFill>
                  <a:srgbClr val="00B050"/>
                </a:solidFill>
              </a:rPr>
              <a:t>for (each production Q=B</a:t>
            </a:r>
            <a:r>
              <a:rPr lang="en-US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</a:t>
            </a:r>
            <a:r>
              <a:rPr lang="el-GR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 γ</a:t>
            </a:r>
            <a:r>
              <a:rPr lang="en-US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{Y</a:t>
            </a:r>
            <a:r>
              <a:rPr lang="en-US" altLang="zh-TW" sz="9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1</a:t>
            </a:r>
            <a:r>
              <a:rPr lang="en-US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…</a:t>
            </a:r>
            <a:r>
              <a:rPr lang="en-US" altLang="zh-TW" sz="1400" b="1" kern="0" dirty="0" err="1">
                <a:solidFill>
                  <a:srgbClr val="00B050"/>
                </a:solidFill>
                <a:sym typeface="Wingdings" panose="05000000000000000000" pitchFamily="2" charset="2"/>
              </a:rPr>
              <a:t>Y</a:t>
            </a:r>
            <a:r>
              <a:rPr lang="en-US" altLang="zh-TW" sz="900" b="1" kern="0" dirty="0" err="1">
                <a:solidFill>
                  <a:srgbClr val="00B050"/>
                </a:solidFill>
                <a:sym typeface="Wingdings" panose="05000000000000000000" pitchFamily="2" charset="2"/>
              </a:rPr>
              <a:t>m</a:t>
            </a:r>
            <a:r>
              <a:rPr lang="en-US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} </a:t>
            </a:r>
            <a:r>
              <a:rPr lang="el-GR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δ</a:t>
            </a:r>
            <a:r>
              <a:rPr lang="en-US" altLang="zh-TW" sz="1400" b="1" kern="0" dirty="0">
                <a:solidFill>
                  <a:srgbClr val="00B050"/>
                </a:solidFill>
                <a:sym typeface="Wingdings" panose="05000000000000000000" pitchFamily="2" charset="2"/>
              </a:rPr>
              <a:t>)  </a:t>
            </a:r>
            <a:r>
              <a:rPr lang="en-US" altLang="zh-TW" sz="1400" b="1" kern="0" dirty="0">
                <a:sym typeface="Wingdings" panose="05000000000000000000" pitchFamily="2" charset="2"/>
              </a:rPr>
              <a:t>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kern="0" dirty="0">
                <a:sym typeface="Wingdings" panose="05000000000000000000" pitchFamily="2" charset="2"/>
              </a:rPr>
              <a:t>	Create a new nonterminal, M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kern="0" dirty="0">
                <a:sym typeface="Wingdings" panose="05000000000000000000" pitchFamily="2" charset="2"/>
              </a:rPr>
              <a:t>	Replace production Q with Q’ = B</a:t>
            </a:r>
            <a:r>
              <a:rPr lang="el-GR" altLang="zh-TW" sz="1400" b="1" kern="0" dirty="0">
                <a:sym typeface="Wingdings" panose="05000000000000000000" pitchFamily="2" charset="2"/>
              </a:rPr>
              <a:t> γ</a:t>
            </a:r>
            <a:r>
              <a:rPr lang="en-US" altLang="zh-TW" sz="1400" b="1" kern="0" dirty="0">
                <a:sym typeface="Wingdings" panose="05000000000000000000" pitchFamily="2" charset="2"/>
              </a:rPr>
              <a:t> M </a:t>
            </a:r>
            <a:r>
              <a:rPr lang="el-GR" altLang="zh-TW" sz="1400" b="1" kern="0" dirty="0">
                <a:sym typeface="Wingdings" panose="05000000000000000000" pitchFamily="2" charset="2"/>
              </a:rPr>
              <a:t>δ</a:t>
            </a:r>
            <a:endParaRPr lang="en-US" altLang="zh-TW" sz="1400" b="1" kern="0" dirty="0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kern="0" dirty="0">
                <a:sym typeface="Wingdings" panose="05000000000000000000" pitchFamily="2" charset="2"/>
              </a:rPr>
              <a:t>	Add the productions: M  Y</a:t>
            </a:r>
            <a:r>
              <a:rPr lang="en-US" altLang="zh-TW" sz="1400" b="1" kern="0" baseline="-25000" dirty="0">
                <a:sym typeface="Wingdings" panose="05000000000000000000" pitchFamily="2" charset="2"/>
              </a:rPr>
              <a:t>1</a:t>
            </a:r>
            <a:r>
              <a:rPr lang="en-US" altLang="zh-TW" sz="1400" b="1" kern="0" dirty="0">
                <a:sym typeface="Wingdings" panose="05000000000000000000" pitchFamily="2" charset="2"/>
              </a:rPr>
              <a:t> … </a:t>
            </a:r>
            <a:r>
              <a:rPr lang="en-US" altLang="zh-TW" sz="1400" b="1" kern="0" dirty="0" err="1">
                <a:sym typeface="Wingdings" panose="05000000000000000000" pitchFamily="2" charset="2"/>
              </a:rPr>
              <a:t>Y</a:t>
            </a:r>
            <a:r>
              <a:rPr lang="en-US" altLang="zh-TW" sz="1400" b="1" kern="0" baseline="-25000" dirty="0" err="1">
                <a:sym typeface="Wingdings" panose="05000000000000000000" pitchFamily="2" charset="2"/>
              </a:rPr>
              <a:t>m</a:t>
            </a:r>
            <a:r>
              <a:rPr lang="en-US" altLang="zh-TW" sz="1400" b="1" kern="0" dirty="0">
                <a:sym typeface="Wingdings" panose="05000000000000000000" pitchFamily="2" charset="2"/>
              </a:rPr>
              <a:t> M and M </a:t>
            </a:r>
            <a:r>
              <a:rPr lang="en-US" altLang="zh-TW" sz="1400" b="1" kern="0" dirty="0">
                <a:sym typeface="Symbol" panose="05050102010706020507" pitchFamily="18" charset="2"/>
              </a:rPr>
              <a:t> </a:t>
            </a:r>
            <a:endParaRPr lang="en-US" altLang="zh-TW" sz="1400" b="1" kern="0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kern="0" dirty="0"/>
              <a:t>}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400" b="1" kern="0" dirty="0"/>
              <a:t>Algorithm to Transform Extended BNF Grammars into Standard Form</a:t>
            </a:r>
            <a:endParaRPr lang="zh-TW" altLang="en-US" sz="1400" b="1" kern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A3E364C-E091-456A-B6BC-399915C0FA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24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標題 1">
            <a:extLst>
              <a:ext uri="{FF2B5EF4-FFF2-40B4-BE49-F238E27FC236}">
                <a16:creationId xmlns:a16="http://schemas.microsoft.com/office/drawing/2014/main" id="{E1AE40A1-4095-4DE6-99D0-6021F1FDE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20" y="108349"/>
            <a:ext cx="7791270" cy="519113"/>
          </a:xfrm>
        </p:spPr>
        <p:txBody>
          <a:bodyPr/>
          <a:lstStyle/>
          <a:p>
            <a:r>
              <a:rPr lang="en-US" altLang="zh-TW" sz="3200" dirty="0"/>
              <a:t>Parsers and Recognizers (1)</a:t>
            </a:r>
            <a:endParaRPr lang="zh-TW" altLang="en-US" sz="3200" dirty="0"/>
          </a:p>
        </p:txBody>
      </p:sp>
      <p:sp>
        <p:nvSpPr>
          <p:cNvPr id="34819" name="內容版面配置區 2">
            <a:extLst>
              <a:ext uri="{FF2B5EF4-FFF2-40B4-BE49-F238E27FC236}">
                <a16:creationId xmlns:a16="http://schemas.microsoft.com/office/drawing/2014/main" id="{C3DE6A4A-FADB-45D3-9B40-15EB9041263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43691" y="794478"/>
            <a:ext cx="6818650" cy="3170420"/>
          </a:xfrm>
        </p:spPr>
        <p:txBody>
          <a:bodyPr/>
          <a:lstStyle/>
          <a:p>
            <a:r>
              <a:rPr lang="en-US" altLang="zh-TW" sz="2400" b="1" dirty="0">
                <a:solidFill>
                  <a:srgbClr val="C00000"/>
                </a:solidFill>
              </a:rPr>
              <a:t>Recognizer</a:t>
            </a:r>
          </a:p>
          <a:p>
            <a:pPr lvl="1"/>
            <a:r>
              <a:rPr lang="en-US" altLang="zh-TW" sz="2000" dirty="0"/>
              <a:t>An algorithm that does </a:t>
            </a:r>
            <a:r>
              <a:rPr lang="en-US" altLang="zh-TW" sz="2000" dirty="0" err="1"/>
              <a:t>boolean</a:t>
            </a:r>
            <a:r>
              <a:rPr lang="en-US" altLang="zh-TW" sz="2000" dirty="0"/>
              <a:t>-valued test</a:t>
            </a:r>
          </a:p>
          <a:p>
            <a:pPr lvl="2"/>
            <a:r>
              <a:rPr lang="en-US" altLang="zh-TW" sz="1800" dirty="0"/>
              <a:t>“Is this input syntactically valid?</a:t>
            </a:r>
          </a:p>
          <a:p>
            <a:pPr lvl="2"/>
            <a:endParaRPr lang="en-US" altLang="zh-TW" dirty="0"/>
          </a:p>
          <a:p>
            <a:r>
              <a:rPr lang="en-US" altLang="zh-TW" sz="2400" b="1" dirty="0">
                <a:solidFill>
                  <a:srgbClr val="C00000"/>
                </a:solidFill>
              </a:rPr>
              <a:t>Parser</a:t>
            </a:r>
          </a:p>
          <a:p>
            <a:pPr lvl="1"/>
            <a:r>
              <a:rPr lang="en-US" altLang="zh-TW" sz="2000" dirty="0"/>
              <a:t>Answers more general questions</a:t>
            </a:r>
          </a:p>
          <a:p>
            <a:pPr lvl="2"/>
            <a:r>
              <a:rPr lang="en-US" altLang="zh-TW" sz="1800" dirty="0"/>
              <a:t>Is this input valid?</a:t>
            </a:r>
          </a:p>
          <a:p>
            <a:pPr lvl="2"/>
            <a:r>
              <a:rPr lang="en-US" altLang="zh-TW" sz="1800" dirty="0"/>
              <a:t>And, if it is, what is its structure (parse tree)?</a:t>
            </a:r>
          </a:p>
          <a:p>
            <a:endParaRPr lang="zh-TW" altLang="en-US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BE56DB13-5AB1-4F2A-82AB-29C34C4AFA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標題 1">
            <a:extLst>
              <a:ext uri="{FF2B5EF4-FFF2-40B4-BE49-F238E27FC236}">
                <a16:creationId xmlns:a16="http://schemas.microsoft.com/office/drawing/2014/main" id="{A40CF8F6-B5F9-4A7B-84A5-B3ED1DF7B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768785" cy="519113"/>
          </a:xfrm>
        </p:spPr>
        <p:txBody>
          <a:bodyPr/>
          <a:lstStyle/>
          <a:p>
            <a:r>
              <a:rPr lang="en-US" altLang="zh-TW" sz="3200" dirty="0"/>
              <a:t>Parsers and Recognizers (2)</a:t>
            </a:r>
            <a:endParaRPr lang="zh-TW" altLang="en-US" sz="3200" dirty="0"/>
          </a:p>
        </p:txBody>
      </p:sp>
      <p:sp>
        <p:nvSpPr>
          <p:cNvPr id="35843" name="內容版面配置區 2">
            <a:extLst>
              <a:ext uri="{FF2B5EF4-FFF2-40B4-BE49-F238E27FC236}">
                <a16:creationId xmlns:a16="http://schemas.microsoft.com/office/drawing/2014/main" id="{B6C5BB85-B500-4C39-A9A3-4C8B42A9458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98719" y="824458"/>
            <a:ext cx="6638769" cy="370284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TW" sz="2400" b="1" dirty="0">
                <a:solidFill>
                  <a:srgbClr val="C00000"/>
                </a:solidFill>
              </a:rPr>
              <a:t>Two general approaches to perform parsing</a:t>
            </a:r>
          </a:p>
          <a:p>
            <a:pPr lvl="1">
              <a:spcBef>
                <a:spcPts val="0"/>
              </a:spcBef>
            </a:pPr>
            <a:r>
              <a:rPr lang="en-US" altLang="zh-TW" sz="2000" b="1" dirty="0">
                <a:solidFill>
                  <a:srgbClr val="F78507"/>
                </a:solidFill>
              </a:rPr>
              <a:t>Top-down parser</a:t>
            </a:r>
          </a:p>
          <a:p>
            <a:pPr lvl="2">
              <a:spcBef>
                <a:spcPts val="0"/>
              </a:spcBef>
            </a:pPr>
            <a:r>
              <a:rPr lang="en-US" altLang="zh-TW" sz="1600" dirty="0"/>
              <a:t>Expanding the parse tree (via predictions) in a depth-first manner</a:t>
            </a:r>
          </a:p>
          <a:p>
            <a:pPr lvl="2">
              <a:spcBef>
                <a:spcPts val="0"/>
              </a:spcBef>
            </a:pPr>
            <a:r>
              <a:rPr lang="en-US" altLang="zh-TW" sz="1600" dirty="0"/>
              <a:t>Preorder traversal of the parse tree</a:t>
            </a:r>
          </a:p>
          <a:p>
            <a:pPr lvl="2">
              <a:spcBef>
                <a:spcPts val="0"/>
              </a:spcBef>
            </a:pPr>
            <a:r>
              <a:rPr lang="en-US" altLang="zh-TW" sz="1600" b="1" i="1" dirty="0">
                <a:solidFill>
                  <a:srgbClr val="FF0000"/>
                </a:solidFill>
              </a:rPr>
              <a:t>Predictive</a:t>
            </a:r>
            <a:r>
              <a:rPr lang="en-US" altLang="zh-TW" sz="1600" dirty="0"/>
              <a:t> in nature</a:t>
            </a:r>
          </a:p>
          <a:p>
            <a:pPr lvl="2">
              <a:spcBef>
                <a:spcPts val="0"/>
              </a:spcBef>
            </a:pPr>
            <a:r>
              <a:rPr lang="en-US" altLang="zh-TW" sz="1600" dirty="0"/>
              <a:t>LL (</a:t>
            </a:r>
            <a:r>
              <a:rPr lang="en-US" altLang="zh-TW" sz="1600" dirty="0" err="1"/>
              <a:t>lm</a:t>
            </a:r>
            <a:r>
              <a:rPr lang="en-US" altLang="zh-TW" sz="1600" dirty="0"/>
              <a:t>)</a:t>
            </a:r>
          </a:p>
          <a:p>
            <a:pPr lvl="2">
              <a:spcBef>
                <a:spcPts val="0"/>
              </a:spcBef>
            </a:pPr>
            <a:endParaRPr lang="en-US" altLang="zh-TW" sz="1600" dirty="0"/>
          </a:p>
          <a:p>
            <a:pPr lvl="1">
              <a:spcBef>
                <a:spcPts val="0"/>
              </a:spcBef>
            </a:pPr>
            <a:r>
              <a:rPr lang="en-US" altLang="zh-TW" sz="2000" b="1" dirty="0" err="1">
                <a:solidFill>
                  <a:srgbClr val="F78507"/>
                </a:solidFill>
              </a:rPr>
              <a:t>Buttom</a:t>
            </a:r>
            <a:r>
              <a:rPr lang="en-US" altLang="zh-TW" sz="2000" b="1" dirty="0">
                <a:solidFill>
                  <a:srgbClr val="F78507"/>
                </a:solidFill>
              </a:rPr>
              <a:t>-up parser</a:t>
            </a:r>
          </a:p>
          <a:p>
            <a:pPr lvl="2">
              <a:spcBef>
                <a:spcPts val="0"/>
              </a:spcBef>
            </a:pPr>
            <a:r>
              <a:rPr lang="en-US" altLang="zh-TW" sz="1600" dirty="0"/>
              <a:t>Beginning at its bottom (the leaves of the tree, which are terminal symbols) and determining the productions used to generate the leaves</a:t>
            </a:r>
          </a:p>
          <a:p>
            <a:pPr lvl="2">
              <a:spcBef>
                <a:spcPts val="0"/>
              </a:spcBef>
            </a:pPr>
            <a:r>
              <a:rPr lang="en-US" altLang="zh-TW" sz="1600" dirty="0">
                <a:solidFill>
                  <a:srgbClr val="FF0000"/>
                </a:solidFill>
              </a:rPr>
              <a:t>Post-order traversal </a:t>
            </a:r>
            <a:r>
              <a:rPr lang="en-US" altLang="zh-TW" sz="1600" dirty="0"/>
              <a:t>of the parse tree</a:t>
            </a:r>
          </a:p>
          <a:p>
            <a:pPr lvl="2">
              <a:spcBef>
                <a:spcPts val="0"/>
              </a:spcBef>
            </a:pPr>
            <a:r>
              <a:rPr lang="en-US" altLang="zh-TW" sz="1600" dirty="0"/>
              <a:t>LR (rm)</a:t>
            </a:r>
            <a:endParaRPr lang="zh-TW" altLang="en-US" sz="1600" dirty="0"/>
          </a:p>
        </p:txBody>
      </p:sp>
      <p:grpSp>
        <p:nvGrpSpPr>
          <p:cNvPr id="35845" name="群組 12">
            <a:extLst>
              <a:ext uri="{FF2B5EF4-FFF2-40B4-BE49-F238E27FC236}">
                <a16:creationId xmlns:a16="http://schemas.microsoft.com/office/drawing/2014/main" id="{7A6B4AD9-EFA5-43B2-BACC-941C99388FEB}"/>
              </a:ext>
            </a:extLst>
          </p:cNvPr>
          <p:cNvGrpSpPr>
            <a:grpSpLocks/>
          </p:cNvGrpSpPr>
          <p:nvPr/>
        </p:nvGrpSpPr>
        <p:grpSpPr bwMode="auto">
          <a:xfrm>
            <a:off x="7037882" y="1396662"/>
            <a:ext cx="1976887" cy="1623857"/>
            <a:chOff x="5724525" y="2770193"/>
            <a:chExt cx="3419475" cy="3062288"/>
          </a:xfrm>
        </p:grpSpPr>
        <p:pic>
          <p:nvPicPr>
            <p:cNvPr id="35846" name="Picture 6">
              <a:extLst>
                <a:ext uri="{FF2B5EF4-FFF2-40B4-BE49-F238E27FC236}">
                  <a16:creationId xmlns:a16="http://schemas.microsoft.com/office/drawing/2014/main" id="{58FC9377-3F61-4F51-8252-4CB411801F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1775" y="2770193"/>
              <a:ext cx="11049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47" name="Picture 7">
              <a:extLst>
                <a:ext uri="{FF2B5EF4-FFF2-40B4-BE49-F238E27FC236}">
                  <a16:creationId xmlns:a16="http://schemas.microsoft.com/office/drawing/2014/main" id="{B3820347-B700-4206-AD47-B55529E7EF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3150" y="2984506"/>
              <a:ext cx="2047875" cy="695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48" name="Picture 8">
              <a:extLst>
                <a:ext uri="{FF2B5EF4-FFF2-40B4-BE49-F238E27FC236}">
                  <a16:creationId xmlns:a16="http://schemas.microsoft.com/office/drawing/2014/main" id="{111D5264-C597-4B9B-A26D-7D74F1A63E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96025" y="3698881"/>
              <a:ext cx="1724025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49" name="Picture 9">
              <a:extLst>
                <a:ext uri="{FF2B5EF4-FFF2-40B4-BE49-F238E27FC236}">
                  <a16:creationId xmlns:a16="http://schemas.microsoft.com/office/drawing/2014/main" id="{403B51B1-8B13-4A79-8AD9-011B288AEA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7400" y="4413256"/>
              <a:ext cx="1143000" cy="48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50" name="Picture 10">
              <a:extLst>
                <a:ext uri="{FF2B5EF4-FFF2-40B4-BE49-F238E27FC236}">
                  <a16:creationId xmlns:a16="http://schemas.microsoft.com/office/drawing/2014/main" id="{5F72DF86-6A67-4BC1-946F-9325FD9D5A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77075" y="4286256"/>
              <a:ext cx="173355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51" name="Picture 11">
              <a:extLst>
                <a:ext uri="{FF2B5EF4-FFF2-40B4-BE49-F238E27FC236}">
                  <a16:creationId xmlns:a16="http://schemas.microsoft.com/office/drawing/2014/main" id="{FFD8018C-175B-45E8-B8C0-2ED8D6EE03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67525" y="4913318"/>
              <a:ext cx="1133475" cy="476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52" name="Picture 13">
              <a:extLst>
                <a:ext uri="{FF2B5EF4-FFF2-40B4-BE49-F238E27FC236}">
                  <a16:creationId xmlns:a16="http://schemas.microsoft.com/office/drawing/2014/main" id="{7E365416-9556-4491-8693-33EC19D2E4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96275" y="4913318"/>
              <a:ext cx="200025" cy="41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53" name="Picture 14">
              <a:extLst>
                <a:ext uri="{FF2B5EF4-FFF2-40B4-BE49-F238E27FC236}">
                  <a16:creationId xmlns:a16="http://schemas.microsoft.com/office/drawing/2014/main" id="{4DA34A2F-7914-4DD7-BC87-84FA20C3A3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4525" y="5556256"/>
              <a:ext cx="34194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F0B0838-26F7-466E-ABD2-40B6A2E54B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標題 1">
            <a:extLst>
              <a:ext uri="{FF2B5EF4-FFF2-40B4-BE49-F238E27FC236}">
                <a16:creationId xmlns:a16="http://schemas.microsoft.com/office/drawing/2014/main" id="{F112A867-61FB-4509-B53F-376A0A79D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331" y="108349"/>
            <a:ext cx="7656359" cy="519113"/>
          </a:xfrm>
        </p:spPr>
        <p:txBody>
          <a:bodyPr/>
          <a:lstStyle/>
          <a:p>
            <a:r>
              <a:rPr lang="en-US" altLang="zh-TW" sz="3200" dirty="0"/>
              <a:t>Parsers and Recognizers (3)</a:t>
            </a:r>
            <a:endParaRPr lang="zh-TW" altLang="en-US" sz="32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4960E85-CD17-48B7-9E14-380F0FC7D95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58680" y="816964"/>
            <a:ext cx="6172200" cy="1836296"/>
          </a:xfrm>
        </p:spPr>
        <p:txBody>
          <a:bodyPr/>
          <a:lstStyle/>
          <a:p>
            <a:pPr>
              <a:defRPr/>
            </a:pPr>
            <a:r>
              <a:rPr lang="en-US" altLang="zh-TW" sz="2400" b="1" dirty="0">
                <a:solidFill>
                  <a:srgbClr val="C00000"/>
                </a:solidFill>
              </a:rPr>
              <a:t>Naming of parsing techniques</a:t>
            </a:r>
            <a:endParaRPr lang="en-US" altLang="zh-TW" sz="2400" dirty="0"/>
          </a:p>
          <a:p>
            <a:pPr lvl="1">
              <a:defRPr/>
            </a:pPr>
            <a:r>
              <a:rPr lang="en-US" altLang="zh-TW" sz="2000" b="1" dirty="0">
                <a:solidFill>
                  <a:srgbClr val="C00000"/>
                </a:solidFill>
              </a:rPr>
              <a:t>Top-down parsing</a:t>
            </a:r>
          </a:p>
          <a:p>
            <a:pPr marL="857243" lvl="2" indent="-214313">
              <a:buFont typeface="Wingdings" pitchFamily="2" charset="2"/>
              <a:buChar char="Ø"/>
              <a:defRPr/>
            </a:pPr>
            <a:r>
              <a:rPr lang="en-US" altLang="zh-TW" sz="1800" dirty="0"/>
              <a:t>LL</a:t>
            </a:r>
          </a:p>
          <a:p>
            <a:pPr lvl="1">
              <a:defRPr/>
            </a:pPr>
            <a:r>
              <a:rPr lang="en-US" altLang="zh-TW" sz="2000" b="1" dirty="0">
                <a:solidFill>
                  <a:srgbClr val="C00000"/>
                </a:solidFill>
              </a:rPr>
              <a:t>Bottom-up parsing</a:t>
            </a:r>
          </a:p>
          <a:p>
            <a:pPr marL="857243" lvl="2" indent="-214313">
              <a:buFont typeface="Wingdings" pitchFamily="2" charset="2"/>
              <a:buChar char="Ø"/>
              <a:defRPr/>
            </a:pPr>
            <a:r>
              <a:rPr lang="en-US" altLang="zh-TW" sz="1800" dirty="0"/>
              <a:t>LR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DD6AA178-6CFB-415B-A1A6-929262B8867D}"/>
              </a:ext>
            </a:extLst>
          </p:cNvPr>
          <p:cNvGrpSpPr/>
          <p:nvPr/>
        </p:nvGrpSpPr>
        <p:grpSpPr>
          <a:xfrm>
            <a:off x="2636395" y="2814404"/>
            <a:ext cx="4044672" cy="1332132"/>
            <a:chOff x="2516474" y="2874364"/>
            <a:chExt cx="4044672" cy="1332132"/>
          </a:xfrm>
        </p:grpSpPr>
        <p:sp>
          <p:nvSpPr>
            <p:cNvPr id="36869" name="Rectangle 4">
              <a:extLst>
                <a:ext uri="{FF2B5EF4-FFF2-40B4-BE49-F238E27FC236}">
                  <a16:creationId xmlns:a16="http://schemas.microsoft.com/office/drawing/2014/main" id="{6BD809CA-879D-44F2-9EE9-7C26F06854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2374" y="2874364"/>
              <a:ext cx="685800" cy="4000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36870" name="Rectangle 5">
              <a:extLst>
                <a:ext uri="{FF2B5EF4-FFF2-40B4-BE49-F238E27FC236}">
                  <a16:creationId xmlns:a16="http://schemas.microsoft.com/office/drawing/2014/main" id="{91EDB47D-8816-47E9-8F40-2167265C45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8174" y="2874364"/>
              <a:ext cx="685800" cy="4000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36871" name="Text Box 6">
              <a:extLst>
                <a:ext uri="{FF2B5EF4-FFF2-40B4-BE49-F238E27FC236}">
                  <a16:creationId xmlns:a16="http://schemas.microsoft.com/office/drawing/2014/main" id="{8DC3CB85-4665-4384-9664-6502EDC12C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6474" y="3560165"/>
              <a:ext cx="182614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>
                  <a:latin typeface="Times New Roman" panose="02020603050405020304" pitchFamily="18" charset="0"/>
                </a:rPr>
                <a:t>The way to parse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>
                  <a:latin typeface="Times New Roman" panose="02020603050405020304" pitchFamily="18" charset="0"/>
                </a:rPr>
                <a:t>token sequence</a:t>
              </a:r>
            </a:p>
          </p:txBody>
        </p:sp>
        <p:sp>
          <p:nvSpPr>
            <p:cNvPr id="36872" name="Text Box 7">
              <a:extLst>
                <a:ext uri="{FF2B5EF4-FFF2-40B4-BE49-F238E27FC236}">
                  <a16:creationId xmlns:a16="http://schemas.microsoft.com/office/drawing/2014/main" id="{9A3391E3-B94F-41E0-B2C6-404A61F1A3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45374" y="3560165"/>
              <a:ext cx="141577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</a:rPr>
                <a:t>L: Leftmost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</a:rPr>
                <a:t>R: Righmost </a:t>
              </a:r>
            </a:p>
          </p:txBody>
        </p:sp>
        <p:sp>
          <p:nvSpPr>
            <p:cNvPr id="36873" name="Line 9">
              <a:extLst>
                <a:ext uri="{FF2B5EF4-FFF2-40B4-BE49-F238E27FC236}">
                  <a16:creationId xmlns:a16="http://schemas.microsoft.com/office/drawing/2014/main" id="{EFC891B3-8445-4752-9271-7956B52E4A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0874" y="3160114"/>
              <a:ext cx="914400" cy="400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36874" name="Line 10">
              <a:extLst>
                <a:ext uri="{FF2B5EF4-FFF2-40B4-BE49-F238E27FC236}">
                  <a16:creationId xmlns:a16="http://schemas.microsoft.com/office/drawing/2014/main" id="{CEB1FEAD-BE5E-4CD3-83BD-EDD5CC7D67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31074" y="3102964"/>
              <a:ext cx="74295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</p:grp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D53691D-A8C6-4F06-8FD1-E31D30951E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標題 1">
            <a:extLst>
              <a:ext uri="{FF2B5EF4-FFF2-40B4-BE49-F238E27FC236}">
                <a16:creationId xmlns:a16="http://schemas.microsoft.com/office/drawing/2014/main" id="{8C0DC256-05DE-4ADE-B262-D6ABD3469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768785" cy="519113"/>
          </a:xfrm>
        </p:spPr>
        <p:txBody>
          <a:bodyPr/>
          <a:lstStyle/>
          <a:p>
            <a:r>
              <a:rPr lang="en-US" altLang="zh-TW" sz="3200" dirty="0"/>
              <a:t>Grammar Analysis Algorithms (1)</a:t>
            </a:r>
            <a:endParaRPr lang="zh-TW" altLang="en-US" sz="3200" dirty="0"/>
          </a:p>
        </p:txBody>
      </p:sp>
      <p:sp>
        <p:nvSpPr>
          <p:cNvPr id="37891" name="內容版面配置區 2">
            <a:extLst>
              <a:ext uri="{FF2B5EF4-FFF2-40B4-BE49-F238E27FC236}">
                <a16:creationId xmlns:a16="http://schemas.microsoft.com/office/drawing/2014/main" id="{10D55E5E-C07D-4CCA-9A08-5D7D62495F7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98720" y="824459"/>
            <a:ext cx="7590644" cy="816964"/>
          </a:xfrm>
        </p:spPr>
        <p:txBody>
          <a:bodyPr/>
          <a:lstStyle/>
          <a:p>
            <a:r>
              <a:rPr lang="en-US" altLang="zh-TW" sz="2400" b="1" dirty="0">
                <a:solidFill>
                  <a:srgbClr val="C00000"/>
                </a:solidFill>
              </a:rPr>
              <a:t>Goal of this section</a:t>
            </a:r>
          </a:p>
          <a:p>
            <a:pPr lvl="1"/>
            <a:r>
              <a:rPr lang="en-US" altLang="zh-TW" sz="2000" dirty="0"/>
              <a:t>Discuss a number of important analysis algorithms for Grammars</a:t>
            </a:r>
          </a:p>
          <a:p>
            <a:pPr>
              <a:buFont typeface="Wingdings 3" panose="05040102010807070707" pitchFamily="18" charset="2"/>
              <a:buNone/>
            </a:pPr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8F69D97-B95C-407B-94A8-83611A7CAFBD}"/>
              </a:ext>
            </a:extLst>
          </p:cNvPr>
          <p:cNvSpPr txBox="1"/>
          <p:nvPr/>
        </p:nvSpPr>
        <p:spPr>
          <a:xfrm>
            <a:off x="1019331" y="1869961"/>
            <a:ext cx="3619013" cy="24237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zh-TW" sz="1500" b="1" u="sng" dirty="0">
                <a:ln>
                  <a:solidFill>
                    <a:srgbClr val="F78507"/>
                  </a:solidFill>
                </a:ln>
                <a:solidFill>
                  <a:srgbClr val="C00000"/>
                </a:solidFill>
                <a:effectLst>
                  <a:innerShdw blurRad="114300">
                    <a:prstClr val="black"/>
                  </a:innerShdw>
                </a:effectLst>
              </a:rPr>
              <a:t>The data structure of a grammar G</a:t>
            </a:r>
          </a:p>
          <a:p>
            <a:pPr eaLnBrk="1" hangingPunct="1">
              <a:defRPr/>
            </a:pPr>
            <a:endParaRPr lang="en-US" altLang="zh-TW" sz="1050" b="1" dirty="0"/>
          </a:p>
          <a:p>
            <a:pPr>
              <a:defRPr/>
            </a:pPr>
            <a:r>
              <a:rPr lang="en-US" altLang="zh-TW" sz="1050" b="1" dirty="0"/>
              <a:t>/* a symbol in the grammar */</a:t>
            </a:r>
          </a:p>
          <a:p>
            <a:pPr>
              <a:defRPr/>
            </a:pPr>
            <a:r>
              <a:rPr lang="en-US" altLang="zh-TW" sz="1050" b="1" dirty="0" err="1"/>
              <a:t>typedef</a:t>
            </a:r>
            <a:r>
              <a:rPr lang="zh-TW" altLang="en-US" sz="1050" b="1" dirty="0"/>
              <a:t>　</a:t>
            </a:r>
            <a:r>
              <a:rPr lang="en-US" altLang="zh-TW" sz="1050" b="1" dirty="0" err="1"/>
              <a:t>int</a:t>
            </a:r>
            <a:r>
              <a:rPr lang="zh-TW" altLang="en-US" sz="1050" b="1" dirty="0"/>
              <a:t>　</a:t>
            </a:r>
            <a:r>
              <a:rPr lang="en-US" altLang="zh-TW" sz="1050" b="1" dirty="0"/>
              <a:t>symbol; </a:t>
            </a:r>
          </a:p>
          <a:p>
            <a:pPr>
              <a:defRPr/>
            </a:pPr>
            <a:endParaRPr lang="en-US" altLang="zh-TW" sz="1050" b="1" dirty="0"/>
          </a:p>
          <a:p>
            <a:pPr>
              <a:defRPr/>
            </a:pPr>
            <a:r>
              <a:rPr lang="en-US" altLang="zh-TW" sz="1050" b="1" dirty="0"/>
              <a:t>/* The symbolic constants used below, </a:t>
            </a:r>
          </a:p>
          <a:p>
            <a:pPr>
              <a:defRPr/>
            </a:pPr>
            <a:r>
              <a:rPr lang="en-US" altLang="zh-TW" sz="1050" b="1" dirty="0"/>
              <a:t> * NUM_TERMINALS,  NUM_NONTERMINALS, </a:t>
            </a:r>
          </a:p>
          <a:p>
            <a:pPr>
              <a:defRPr/>
            </a:pPr>
            <a:r>
              <a:rPr lang="en-US" altLang="zh-TW" sz="1050" b="1" dirty="0"/>
              <a:t> * and NUM_PRODUCTIONS are  determined by the </a:t>
            </a:r>
          </a:p>
          <a:p>
            <a:pPr>
              <a:defRPr/>
            </a:pPr>
            <a:r>
              <a:rPr lang="en-US" altLang="zh-TW" sz="1050" b="1" dirty="0"/>
              <a:t> * grammar. MAX_RHS_LENGTH should simply be </a:t>
            </a:r>
          </a:p>
          <a:p>
            <a:pPr>
              <a:defRPr/>
            </a:pPr>
            <a:r>
              <a:rPr lang="en-US" altLang="zh-TW" sz="1050" b="1" dirty="0"/>
              <a:t> * “big enough.  */</a:t>
            </a:r>
          </a:p>
          <a:p>
            <a:pPr>
              <a:defRPr/>
            </a:pPr>
            <a:endParaRPr lang="en-US" altLang="zh-TW" sz="1050" b="1" dirty="0"/>
          </a:p>
          <a:p>
            <a:pPr>
              <a:defRPr/>
            </a:pPr>
            <a:r>
              <a:rPr lang="en-US" altLang="zh-TW" sz="1050" b="1" dirty="0"/>
              <a:t>#define</a:t>
            </a:r>
            <a:r>
              <a:rPr lang="zh-TW" altLang="en-US" sz="1050" b="1" dirty="0"/>
              <a:t>　</a:t>
            </a:r>
            <a:r>
              <a:rPr lang="en-US" altLang="zh-TW" sz="1050" b="1" dirty="0"/>
              <a:t>VOCABULARY </a:t>
            </a:r>
          </a:p>
          <a:p>
            <a:pPr>
              <a:defRPr/>
            </a:pPr>
            <a:r>
              <a:rPr lang="zh-TW" altLang="en-US" sz="1050" b="1" dirty="0"/>
              <a:t>　　　</a:t>
            </a:r>
            <a:r>
              <a:rPr lang="en-US" altLang="zh-TW" sz="1050" b="1" dirty="0"/>
              <a:t>(NUMTERMINALS + NUM_TERMINALS)</a:t>
            </a:r>
          </a:p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37894" name="文字方塊 5">
            <a:extLst>
              <a:ext uri="{FF2B5EF4-FFF2-40B4-BE49-F238E27FC236}">
                <a16:creationId xmlns:a16="http://schemas.microsoft.com/office/drawing/2014/main" id="{9B6BF11C-AA9D-486E-B1CC-AB4589555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3595" y="1876406"/>
            <a:ext cx="3533521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 b="1" dirty="0">
                <a:latin typeface="Times New Roman" panose="02020603050405020304" pitchFamily="18" charset="0"/>
              </a:rPr>
              <a:t>typedef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>
                <a:latin typeface="Times New Roman" panose="02020603050405020304" pitchFamily="18" charset="0"/>
              </a:rPr>
              <a:t>struct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>
                <a:latin typeface="Times New Roman" panose="02020603050405020304" pitchFamily="18" charset="0"/>
              </a:rPr>
              <a:t>gram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050" b="1" dirty="0">
                <a:latin typeface="Times New Roman" panose="02020603050405020304" pitchFamily="18" charset="0"/>
              </a:rPr>
              <a:t>　　</a:t>
            </a:r>
            <a:r>
              <a:rPr lang="en-US" altLang="zh-TW" sz="1050" b="1" dirty="0">
                <a:latin typeface="Times New Roman" panose="02020603050405020304" pitchFamily="18" charset="0"/>
              </a:rPr>
              <a:t>symbol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>
                <a:latin typeface="Times New Roman" panose="02020603050405020304" pitchFamily="18" charset="0"/>
              </a:rPr>
              <a:t>terminals[NUM_TERMINALS];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050" b="1" dirty="0">
                <a:latin typeface="Times New Roman" panose="02020603050405020304" pitchFamily="18" charset="0"/>
              </a:rPr>
              <a:t>　　</a:t>
            </a:r>
            <a:r>
              <a:rPr lang="en-US" altLang="zh-TW" sz="1050" b="1" dirty="0">
                <a:latin typeface="Times New Roman" panose="02020603050405020304" pitchFamily="18" charset="0"/>
              </a:rPr>
              <a:t>symbol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 err="1">
                <a:latin typeface="Times New Roman" panose="02020603050405020304" pitchFamily="18" charset="0"/>
              </a:rPr>
              <a:t>nonterminals</a:t>
            </a:r>
            <a:r>
              <a:rPr lang="en-US" altLang="zh-TW" sz="1050" b="1" dirty="0">
                <a:latin typeface="Times New Roman" panose="02020603050405020304" pitchFamily="18" charset="0"/>
              </a:rPr>
              <a:t>[NUM_NONTERMINIALS];</a:t>
            </a:r>
            <a:r>
              <a:rPr lang="zh-TW" altLang="en-US" sz="1050" b="1" dirty="0">
                <a:latin typeface="Times New Roman" panose="02020603050405020304" pitchFamily="18" charset="0"/>
              </a:rPr>
              <a:t>　　　　　</a:t>
            </a:r>
            <a:endParaRPr lang="en-US" altLang="zh-TW" sz="105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050" b="1" dirty="0">
                <a:latin typeface="Times New Roman" panose="02020603050405020304" pitchFamily="18" charset="0"/>
              </a:rPr>
              <a:t>　　</a:t>
            </a:r>
            <a:r>
              <a:rPr lang="en-US" altLang="zh-TW" sz="1050" b="1" dirty="0">
                <a:latin typeface="Times New Roman" panose="02020603050405020304" pitchFamily="18" charset="0"/>
              </a:rPr>
              <a:t>symbol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 err="1">
                <a:latin typeface="Times New Roman" panose="02020603050405020304" pitchFamily="18" charset="0"/>
              </a:rPr>
              <a:t>start_symbol</a:t>
            </a:r>
            <a:r>
              <a:rPr lang="en-US" altLang="zh-TW" sz="1050" b="1" dirty="0">
                <a:latin typeface="Times New Roman" panose="02020603050405020304" pitchFamily="18" charset="0"/>
              </a:rPr>
              <a:t>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050" b="1" dirty="0">
                <a:latin typeface="Times New Roman" panose="02020603050405020304" pitchFamily="18" charset="0"/>
              </a:rPr>
              <a:t>　　</a:t>
            </a:r>
            <a:r>
              <a:rPr lang="en-US" altLang="zh-TW" sz="1050" b="1" dirty="0">
                <a:latin typeface="Times New Roman" panose="02020603050405020304" pitchFamily="18" charset="0"/>
              </a:rPr>
              <a:t>int</a:t>
            </a:r>
            <a:r>
              <a:rPr lang="zh-TW" altLang="en-US" sz="1050" b="1" dirty="0">
                <a:latin typeface="Times New Roman" panose="02020603050405020304" pitchFamily="18" charset="0"/>
              </a:rPr>
              <a:t>　　　</a:t>
            </a:r>
            <a:r>
              <a:rPr lang="en-US" altLang="zh-TW" sz="1050" b="1" dirty="0">
                <a:latin typeface="Times New Roman" panose="02020603050405020304" pitchFamily="18" charset="0"/>
              </a:rPr>
              <a:t>num-productions;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050" b="1" dirty="0">
                <a:latin typeface="Times New Roman" panose="02020603050405020304" pitchFamily="18" charset="0"/>
              </a:rPr>
              <a:t>　　</a:t>
            </a:r>
            <a:r>
              <a:rPr lang="en-US" altLang="zh-TW" sz="1050" b="1" dirty="0">
                <a:latin typeface="Times New Roman" panose="02020603050405020304" pitchFamily="18" charset="0"/>
              </a:rPr>
              <a:t>struct prod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050" b="1" dirty="0">
                <a:latin typeface="Times New Roman" panose="02020603050405020304" pitchFamily="18" charset="0"/>
              </a:rPr>
              <a:t>　　　　</a:t>
            </a:r>
            <a:r>
              <a:rPr lang="en-US" altLang="zh-TW" sz="1050" b="1" dirty="0">
                <a:latin typeface="Times New Roman" panose="02020603050405020304" pitchFamily="18" charset="0"/>
              </a:rPr>
              <a:t>symbol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 err="1">
                <a:latin typeface="Times New Roman" panose="02020603050405020304" pitchFamily="18" charset="0"/>
              </a:rPr>
              <a:t>lhs</a:t>
            </a:r>
            <a:r>
              <a:rPr lang="en-US" altLang="zh-TW" sz="1050" b="1" dirty="0">
                <a:latin typeface="Times New Roman" panose="02020603050405020304" pitchFamily="18" charset="0"/>
              </a:rPr>
              <a:t>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050" b="1" dirty="0">
                <a:latin typeface="Times New Roman" panose="02020603050405020304" pitchFamily="18" charset="0"/>
              </a:rPr>
              <a:t>　　　　</a:t>
            </a:r>
            <a:r>
              <a:rPr lang="en-US" altLang="zh-TW" sz="1050" b="1" dirty="0">
                <a:latin typeface="Times New Roman" panose="02020603050405020304" pitchFamily="18" charset="0"/>
              </a:rPr>
              <a:t>int</a:t>
            </a:r>
            <a:r>
              <a:rPr lang="zh-TW" altLang="en-US" sz="1050" b="1" dirty="0">
                <a:latin typeface="Times New Roman" panose="02020603050405020304" pitchFamily="18" charset="0"/>
              </a:rPr>
              <a:t>　　　</a:t>
            </a:r>
            <a:r>
              <a:rPr lang="en-US" altLang="zh-TW" sz="1050" b="1" dirty="0" err="1">
                <a:latin typeface="Times New Roman" panose="02020603050405020304" pitchFamily="18" charset="0"/>
              </a:rPr>
              <a:t>rhs_length</a:t>
            </a:r>
            <a:r>
              <a:rPr lang="en-US" altLang="zh-TW" sz="1050" b="1" dirty="0">
                <a:latin typeface="Times New Roman" panose="02020603050405020304" pitchFamily="18" charset="0"/>
              </a:rPr>
              <a:t>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050" b="1" dirty="0">
                <a:latin typeface="Times New Roman" panose="02020603050405020304" pitchFamily="18" charset="0"/>
              </a:rPr>
              <a:t>　　　　</a:t>
            </a:r>
            <a:r>
              <a:rPr lang="en-US" altLang="zh-TW" sz="1050" b="1" dirty="0">
                <a:latin typeface="Times New Roman" panose="02020603050405020304" pitchFamily="18" charset="0"/>
              </a:rPr>
              <a:t>symbol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 err="1">
                <a:latin typeface="Times New Roman" panose="02020603050405020304" pitchFamily="18" charset="0"/>
              </a:rPr>
              <a:t>rhs</a:t>
            </a:r>
            <a:r>
              <a:rPr lang="en-US" altLang="zh-TW" sz="1050" b="1" dirty="0">
                <a:latin typeface="Times New Roman" panose="02020603050405020304" pitchFamily="18" charset="0"/>
              </a:rPr>
              <a:t>[MAX_RHS_LENGTH];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050" b="1" dirty="0">
                <a:latin typeface="Times New Roman" panose="02020603050405020304" pitchFamily="18" charset="0"/>
              </a:rPr>
              <a:t>　　</a:t>
            </a:r>
            <a:r>
              <a:rPr lang="en-US" altLang="zh-TW" sz="1050" b="1" dirty="0">
                <a:latin typeface="Times New Roman" panose="02020603050405020304" pitchFamily="18" charset="0"/>
              </a:rPr>
              <a:t>} </a:t>
            </a:r>
            <a:r>
              <a:rPr lang="en-US" altLang="zh-TW" sz="1050" b="1" dirty="0" err="1">
                <a:latin typeface="Times New Roman" panose="02020603050405020304" pitchFamily="18" charset="0"/>
              </a:rPr>
              <a:t>produtcions</a:t>
            </a:r>
            <a:r>
              <a:rPr lang="en-US" altLang="zh-TW" sz="1050" b="1" dirty="0">
                <a:latin typeface="Times New Roman" panose="02020603050405020304" pitchFamily="18" charset="0"/>
              </a:rPr>
              <a:t>[NUM_PRODUCTIONS];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050" b="1" dirty="0">
                <a:latin typeface="Times New Roman" panose="02020603050405020304" pitchFamily="18" charset="0"/>
              </a:rPr>
              <a:t>　　</a:t>
            </a:r>
            <a:r>
              <a:rPr lang="en-US" altLang="zh-TW" sz="1050" b="1" dirty="0">
                <a:latin typeface="Times New Roman" panose="02020603050405020304" pitchFamily="18" charset="0"/>
              </a:rPr>
              <a:t>symbol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>
                <a:latin typeface="Times New Roman" panose="02020603050405020304" pitchFamily="18" charset="0"/>
              </a:rPr>
              <a:t>vocabulary[VOCABULARY];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 b="1" dirty="0">
                <a:latin typeface="Times New Roman" panose="02020603050405020304" pitchFamily="18" charset="0"/>
              </a:rPr>
              <a:t>} grammar;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05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 b="1" dirty="0">
                <a:latin typeface="Times New Roman" panose="02020603050405020304" pitchFamily="18" charset="0"/>
              </a:rPr>
              <a:t>typedef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>
                <a:latin typeface="Times New Roman" panose="02020603050405020304" pitchFamily="18" charset="0"/>
              </a:rPr>
              <a:t>struct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>
                <a:latin typeface="Times New Roman" panose="02020603050405020304" pitchFamily="18" charset="0"/>
              </a:rPr>
              <a:t>prod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>
                <a:latin typeface="Times New Roman" panose="02020603050405020304" pitchFamily="18" charset="0"/>
              </a:rPr>
              <a:t>production;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 b="1" dirty="0">
                <a:latin typeface="Times New Roman" panose="02020603050405020304" pitchFamily="18" charset="0"/>
              </a:rPr>
              <a:t>typedef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>
                <a:latin typeface="Times New Roman" panose="02020603050405020304" pitchFamily="18" charset="0"/>
              </a:rPr>
              <a:t>symbol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>
                <a:latin typeface="Times New Roman" panose="02020603050405020304" pitchFamily="18" charset="0"/>
              </a:rPr>
              <a:t>terminal;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 b="1" dirty="0">
                <a:latin typeface="Times New Roman" panose="02020603050405020304" pitchFamily="18" charset="0"/>
              </a:rPr>
              <a:t>typedef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>
                <a:latin typeface="Times New Roman" panose="02020603050405020304" pitchFamily="18" charset="0"/>
              </a:rPr>
              <a:t>symbol</a:t>
            </a:r>
            <a:r>
              <a:rPr lang="zh-TW" altLang="en-US" sz="1050" b="1" dirty="0">
                <a:latin typeface="Times New Roman" panose="02020603050405020304" pitchFamily="18" charset="0"/>
              </a:rPr>
              <a:t>　</a:t>
            </a:r>
            <a:r>
              <a:rPr lang="en-US" altLang="zh-TW" sz="1050" b="1" dirty="0">
                <a:latin typeface="Times New Roman" panose="02020603050405020304" pitchFamily="18" charset="0"/>
              </a:rPr>
              <a:t>nonterminal;</a:t>
            </a:r>
            <a:endParaRPr lang="zh-TW" altLang="en-US" sz="1050" b="1" dirty="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00E1899-A6C1-4BF4-9C3D-E6230910F8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1E609CA-FD6F-4201-A8A6-6D8915F8E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768785" cy="519113"/>
          </a:xfrm>
        </p:spPr>
        <p:txBody>
          <a:bodyPr/>
          <a:lstStyle/>
          <a:p>
            <a:pPr eaLnBrk="1" hangingPunct="1"/>
            <a:r>
              <a:rPr lang="en-US" altLang="zh-TW" dirty="0"/>
              <a:t>Outlines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3A93CAA-ADD5-4395-B757-DFD51657262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14764" y="881140"/>
            <a:ext cx="6322219" cy="324683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100" dirty="0">
                <a:solidFill>
                  <a:schemeClr val="tx2"/>
                </a:solidFill>
                <a:ea typeface="Arial Unicode MS" pitchFamily="34" charset="-120"/>
                <a:cs typeface="Calibri" panose="020F0502020204030204" pitchFamily="34" charset="0"/>
              </a:rPr>
              <a:t>Context-Free Grammars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100" dirty="0">
                <a:solidFill>
                  <a:schemeClr val="tx2"/>
                </a:solidFill>
                <a:ea typeface="Arial Unicode MS" pitchFamily="34" charset="-120"/>
                <a:cs typeface="Calibri" panose="020F0502020204030204" pitchFamily="34" charset="0"/>
              </a:rPr>
              <a:t>Errors in Context-Free Grammars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100" dirty="0">
                <a:solidFill>
                  <a:schemeClr val="tx2"/>
                </a:solidFill>
                <a:ea typeface="Arial Unicode MS" pitchFamily="34" charset="-120"/>
                <a:cs typeface="Calibri" panose="020F0502020204030204" pitchFamily="34" charset="0"/>
              </a:rPr>
              <a:t>Transforming Extended BNF Grammars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100" dirty="0">
                <a:solidFill>
                  <a:schemeClr val="tx2"/>
                </a:solidFill>
                <a:ea typeface="Arial Unicode MS" pitchFamily="34" charset="-120"/>
                <a:cs typeface="Calibri" panose="020F0502020204030204" pitchFamily="34" charset="0"/>
              </a:rPr>
              <a:t>Parsers and Recognizers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100" dirty="0">
                <a:solidFill>
                  <a:schemeClr val="tx2"/>
                </a:solidFill>
                <a:ea typeface="Arial Unicode MS" pitchFamily="34" charset="-120"/>
                <a:cs typeface="Calibri" panose="020F0502020204030204" pitchFamily="34" charset="0"/>
              </a:rPr>
              <a:t>Grammar Analysis Algorithms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69447735-737D-4A2D-83DA-E80E60EEA5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標題 1">
            <a:extLst>
              <a:ext uri="{FF2B5EF4-FFF2-40B4-BE49-F238E27FC236}">
                <a16:creationId xmlns:a16="http://schemas.microsoft.com/office/drawing/2014/main" id="{8304DA90-106D-4D33-9500-271329AD0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915" y="108349"/>
            <a:ext cx="7783775" cy="519113"/>
          </a:xfrm>
        </p:spPr>
        <p:txBody>
          <a:bodyPr/>
          <a:lstStyle/>
          <a:p>
            <a:r>
              <a:rPr lang="en-US" altLang="zh-TW" sz="3200" dirty="0"/>
              <a:t>Grammar Analysis Algorithms (2)</a:t>
            </a:r>
            <a:endParaRPr lang="zh-TW" altLang="en-US" sz="3200" dirty="0"/>
          </a:p>
        </p:txBody>
      </p:sp>
      <p:sp>
        <p:nvSpPr>
          <p:cNvPr id="38915" name="內容版面配置區 2">
            <a:extLst>
              <a:ext uri="{FF2B5EF4-FFF2-40B4-BE49-F238E27FC236}">
                <a16:creationId xmlns:a16="http://schemas.microsoft.com/office/drawing/2014/main" id="{5A0FC93F-6FBD-41E7-84FA-A7FEBA84153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78798" y="824459"/>
            <a:ext cx="6172200" cy="1101777"/>
          </a:xfrm>
        </p:spPr>
        <p:txBody>
          <a:bodyPr/>
          <a:lstStyle/>
          <a:p>
            <a:r>
              <a:rPr lang="en-US" altLang="zh-TW" sz="2000" b="1" dirty="0">
                <a:solidFill>
                  <a:srgbClr val="C00000"/>
                </a:solidFill>
              </a:rPr>
              <a:t>What </a:t>
            </a:r>
            <a:r>
              <a:rPr lang="en-US" altLang="zh-TW" sz="2000" b="1" dirty="0" err="1">
                <a:solidFill>
                  <a:srgbClr val="C00000"/>
                </a:solidFill>
              </a:rPr>
              <a:t>nonterminals</a:t>
            </a:r>
            <a:r>
              <a:rPr lang="en-US" altLang="zh-TW" sz="2000" b="1" dirty="0">
                <a:solidFill>
                  <a:srgbClr val="C00000"/>
                </a:solidFill>
              </a:rPr>
              <a:t> can derive </a:t>
            </a:r>
            <a:r>
              <a:rPr lang="en-US" altLang="zh-TW" sz="2000" b="1" dirty="0">
                <a:solidFill>
                  <a:srgbClr val="C00000"/>
                </a:solidFill>
                <a:sym typeface="Symbol" panose="05050102010706020507" pitchFamily="18" charset="2"/>
              </a:rPr>
              <a:t>?</a:t>
            </a:r>
          </a:p>
          <a:p>
            <a:pPr lvl="1"/>
            <a:r>
              <a:rPr lang="en-US" altLang="zh-TW" sz="1800" dirty="0">
                <a:sym typeface="Symbol" panose="05050102010706020507" pitchFamily="18" charset="2"/>
              </a:rPr>
              <a:t>Ex : A  BCD  BC  B  </a:t>
            </a:r>
          </a:p>
          <a:p>
            <a:pPr lvl="1"/>
            <a:r>
              <a:rPr lang="en-US" altLang="zh-TW" sz="1800" dirty="0">
                <a:sym typeface="Symbol" panose="05050102010706020507" pitchFamily="18" charset="2"/>
              </a:rPr>
              <a:t>An iterative marking algorithm</a:t>
            </a:r>
          </a:p>
        </p:txBody>
      </p:sp>
      <p:sp>
        <p:nvSpPr>
          <p:cNvPr id="38918" name="矩形 11">
            <a:extLst>
              <a:ext uri="{FF2B5EF4-FFF2-40B4-BE49-F238E27FC236}">
                <a16:creationId xmlns:a16="http://schemas.microsoft.com/office/drawing/2014/main" id="{0E559F8C-CF67-45C7-96F0-B281AD97B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546" y="2015708"/>
            <a:ext cx="6697677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Marked_vocabulary</a:t>
            </a:r>
            <a:r>
              <a:rPr lang="en-US" altLang="zh-TW" sz="1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14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mark_lambda</a:t>
            </a:r>
            <a:r>
              <a:rPr lang="en-US" altLang="zh-TW" sz="1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(const grammar g) </a:t>
            </a:r>
            <a:r>
              <a:rPr lang="en-US" altLang="zh-TW" sz="1400" b="1" dirty="0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4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400" b="1" dirty="0">
                <a:solidFill>
                  <a:srgbClr val="F78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TW" sz="1400" b="1" dirty="0">
                <a:solidFill>
                  <a:srgbClr val="F785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1 :  </a:t>
            </a:r>
            <a:r>
              <a:rPr lang="en-US" altLang="zh-TW" sz="1400" b="1" dirty="0"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Initialize</a:t>
            </a:r>
            <a:endParaRPr lang="zh-TW" altLang="en-US" sz="1400" b="1" dirty="0"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400" b="1" dirty="0">
                <a:solidFill>
                  <a:srgbClr val="F78507"/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　　</a:t>
            </a:r>
            <a:r>
              <a:rPr lang="en-US" altLang="zh-TW" sz="1400" b="1" dirty="0">
                <a:solidFill>
                  <a:srgbClr val="F78507"/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Step 2 :  </a:t>
            </a:r>
            <a:r>
              <a:rPr lang="en-US" altLang="zh-TW" sz="1400" b="1" dirty="0" err="1">
                <a:latin typeface="Times New Roman" panose="02020603050405020304" pitchFamily="18" charset="0"/>
                <a:ea typeface="Microsoft JhengHei" panose="020B0604030504040204" pitchFamily="34" charset="-120"/>
              </a:rPr>
              <a:t>Nonterminals</a:t>
            </a:r>
            <a:r>
              <a:rPr lang="en-US" altLang="zh-TW" sz="1400" b="1" dirty="0">
                <a:latin typeface="Times New Roman" panose="02020603050405020304" pitchFamily="18" charset="0"/>
                <a:ea typeface="Microsoft JhengHei" panose="020B0604030504040204" pitchFamily="34" charset="-120"/>
              </a:rPr>
              <a:t> that </a:t>
            </a:r>
            <a:r>
              <a:rPr lang="en-US" altLang="zh-TW" sz="1400" b="1" dirty="0">
                <a:solidFill>
                  <a:srgbClr val="7030A0"/>
                </a:solidFill>
                <a:latin typeface="Times New Roman" panose="02020603050405020304" pitchFamily="18" charset="0"/>
                <a:ea typeface="Microsoft JhengHei" panose="020B0604030504040204" pitchFamily="34" charset="-120"/>
              </a:rPr>
              <a:t>derive </a:t>
            </a:r>
            <a:r>
              <a:rPr lang="en-US" altLang="zh-TW" sz="1400" b="1" dirty="0">
                <a:solidFill>
                  <a:srgbClr val="7030A0"/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sym typeface="Symbol" panose="05050102010706020507" pitchFamily="18" charset="2"/>
              </a:rPr>
              <a:t> trivially are marked</a:t>
            </a:r>
            <a:r>
              <a:rPr lang="en-US" altLang="zh-TW" sz="1400" b="1" dirty="0">
                <a:latin typeface="Times New Roman" panose="02020603050405020304" pitchFamily="18" charset="0"/>
                <a:ea typeface="Microsoft JhengHei" panose="020B0604030504040204" pitchFamily="34" charset="-120"/>
                <a:sym typeface="Symbol" panose="05050102010706020507" pitchFamily="18" charset="2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400" b="1" dirty="0">
                <a:solidFill>
                  <a:srgbClr val="F78507"/>
                </a:solidFill>
                <a:latin typeface="Times New Roman" panose="02020603050405020304" pitchFamily="18" charset="0"/>
              </a:rPr>
              <a:t>　　</a:t>
            </a:r>
            <a:r>
              <a:rPr lang="en-US" altLang="zh-TW" sz="1400" b="1" dirty="0">
                <a:solidFill>
                  <a:srgbClr val="F78507"/>
                </a:solidFill>
                <a:latin typeface="Times New Roman" panose="02020603050405020304" pitchFamily="18" charset="0"/>
              </a:rPr>
              <a:t>Step 3 :  </a:t>
            </a:r>
            <a:r>
              <a:rPr lang="en-US" altLang="zh-TW" sz="1400" b="1" dirty="0" err="1">
                <a:latin typeface="Times New Roman" panose="02020603050405020304" pitchFamily="18" charset="0"/>
                <a:ea typeface="Microsoft JhengHei" panose="020B0604030504040204" pitchFamily="34" charset="-120"/>
              </a:rPr>
              <a:t>Nonterminals</a:t>
            </a:r>
            <a:r>
              <a:rPr lang="en-US" altLang="zh-TW" sz="1400" b="1" dirty="0">
                <a:latin typeface="Times New Roman" panose="02020603050405020304" pitchFamily="18" charset="0"/>
                <a:ea typeface="Microsoft JhengHei" panose="020B0604030504040204" pitchFamily="34" charset="-120"/>
              </a:rPr>
              <a:t> </a:t>
            </a:r>
            <a:r>
              <a:rPr lang="en-US" altLang="zh-TW" sz="1400" b="1" dirty="0">
                <a:solidFill>
                  <a:srgbClr val="7030A0"/>
                </a:solidFill>
                <a:latin typeface="Times New Roman" panose="02020603050405020304" pitchFamily="18" charset="0"/>
                <a:ea typeface="Microsoft JhengHei" panose="020B0604030504040204" pitchFamily="34" charset="-120"/>
              </a:rPr>
              <a:t>requiring a parse tree height of two are found</a:t>
            </a:r>
            <a:r>
              <a:rPr lang="en-US" altLang="zh-TW" sz="1400" b="1" dirty="0">
                <a:latin typeface="Times New Roman" panose="02020603050405020304" pitchFamily="18" charset="0"/>
                <a:ea typeface="Microsoft JhengHei" panose="020B0604030504040204" pitchFamily="34" charset="-120"/>
              </a:rPr>
              <a:t>.</a:t>
            </a:r>
            <a:endParaRPr lang="en-US" altLang="zh-TW" sz="14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400" b="1" dirty="0">
                <a:solidFill>
                  <a:srgbClr val="F78507"/>
                </a:solidFill>
                <a:latin typeface="Times New Roman" panose="02020603050405020304" pitchFamily="18" charset="0"/>
              </a:rPr>
              <a:t>　　</a:t>
            </a:r>
            <a:r>
              <a:rPr lang="en-US" altLang="zh-TW" sz="1400" b="1" dirty="0">
                <a:solidFill>
                  <a:srgbClr val="F78507"/>
                </a:solidFill>
                <a:latin typeface="Times New Roman" panose="02020603050405020304" pitchFamily="18" charset="0"/>
              </a:rPr>
              <a:t>Step 4 :  </a:t>
            </a:r>
            <a:r>
              <a:rPr lang="en-US" altLang="zh-TW" sz="1400" b="1" dirty="0">
                <a:solidFill>
                  <a:srgbClr val="7030A0"/>
                </a:solidFill>
                <a:latin typeface="Times New Roman" panose="02020603050405020304" pitchFamily="18" charset="0"/>
                <a:ea typeface="Microsoft JhengHei" panose="020B0604030504040204" pitchFamily="34" charset="-120"/>
              </a:rPr>
              <a:t>Continue finding </a:t>
            </a:r>
            <a:r>
              <a:rPr lang="en-US" altLang="zh-TW" sz="1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icrosoft JhengHei" panose="020B0604030504040204" pitchFamily="34" charset="-120"/>
              </a:rPr>
              <a:t>nonterminals</a:t>
            </a:r>
            <a:r>
              <a:rPr lang="en-US" altLang="zh-TW" sz="1400" b="1" dirty="0">
                <a:latin typeface="Times New Roman" panose="02020603050405020304" pitchFamily="18" charset="0"/>
                <a:ea typeface="Microsoft JhengHei" panose="020B0604030504040204" pitchFamily="34" charset="-120"/>
              </a:rPr>
              <a:t> requiring parse trees of ever-increasing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 dirty="0">
                <a:latin typeface="Times New Roman" panose="02020603050405020304" pitchFamily="18" charset="0"/>
                <a:ea typeface="Microsoft JhengHei" panose="020B0604030504040204" pitchFamily="34" charset="-120"/>
              </a:rPr>
              <a:t>             </a:t>
            </a:r>
            <a:r>
              <a:rPr lang="zh-TW" altLang="en-US" sz="1400" b="1" dirty="0">
                <a:latin typeface="Times New Roman" panose="02020603050405020304" pitchFamily="18" charset="0"/>
                <a:ea typeface="Microsoft JhengHei" panose="020B0604030504040204" pitchFamily="34" charset="-120"/>
              </a:rPr>
              <a:t>　　  </a:t>
            </a:r>
            <a:r>
              <a:rPr lang="en-US" altLang="zh-TW" sz="1400" b="1" dirty="0">
                <a:latin typeface="Times New Roman" panose="02020603050405020304" pitchFamily="18" charset="0"/>
                <a:ea typeface="Microsoft JhengHei" panose="020B0604030504040204" pitchFamily="34" charset="-120"/>
              </a:rPr>
              <a:t>height, until no more </a:t>
            </a:r>
            <a:r>
              <a:rPr lang="en-US" altLang="zh-TW" sz="1400" b="1" dirty="0" err="1">
                <a:latin typeface="Times New Roman" panose="02020603050405020304" pitchFamily="18" charset="0"/>
                <a:ea typeface="Microsoft JhengHei" panose="020B0604030504040204" pitchFamily="34" charset="-120"/>
              </a:rPr>
              <a:t>nonterminals</a:t>
            </a:r>
            <a:r>
              <a:rPr lang="en-US" altLang="zh-TW" sz="1400" b="1" dirty="0">
                <a:latin typeface="Times New Roman" panose="02020603050405020304" pitchFamily="18" charset="0"/>
                <a:ea typeface="Microsoft JhengHei" panose="020B0604030504040204" pitchFamily="34" charset="-120"/>
              </a:rPr>
              <a:t> can be marked as deriving </a:t>
            </a:r>
            <a:r>
              <a:rPr lang="en-US" altLang="zh-TW" sz="1400" b="1" dirty="0">
                <a:latin typeface="Times New Roman" panose="02020603050405020304" pitchFamily="18" charset="0"/>
                <a:ea typeface="Microsoft JhengHei" panose="020B0604030504040204" pitchFamily="34" charset="-120"/>
                <a:sym typeface="Symbol" panose="05050102010706020507" pitchFamily="18" charset="2"/>
              </a:rPr>
              <a:t>.</a:t>
            </a:r>
            <a:endParaRPr lang="en-US" altLang="zh-TW" sz="14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 dirty="0">
                <a:latin typeface="Times New Roman" panose="02020603050405020304" pitchFamily="18" charset="0"/>
              </a:rPr>
              <a:t>}</a:t>
            </a:r>
          </a:p>
        </p:txBody>
      </p:sp>
      <p:sp>
        <p:nvSpPr>
          <p:cNvPr id="38919" name="文字方塊 12">
            <a:extLst>
              <a:ext uri="{FF2B5EF4-FFF2-40B4-BE49-F238E27FC236}">
                <a16:creationId xmlns:a16="http://schemas.microsoft.com/office/drawing/2014/main" id="{CDB1E537-36EC-4BD2-8D0E-D81791948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5892" y="4715989"/>
            <a:ext cx="2966646" cy="369332"/>
          </a:xfrm>
          <a:prstGeom prst="rect">
            <a:avLst/>
          </a:prstGeom>
          <a:gradFill rotWithShape="0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latin typeface="Times New Roman" panose="02020603050405020304" pitchFamily="18" charset="0"/>
              </a:rPr>
              <a:t>Source Code in Next page.</a:t>
            </a:r>
            <a:endParaRPr lang="zh-TW" altLang="en-US" sz="1800" b="1" dirty="0">
              <a:latin typeface="Times New Roman" panose="02020603050405020304" pitchFamily="18" charset="0"/>
            </a:endParaRPr>
          </a:p>
        </p:txBody>
      </p:sp>
      <p:sp>
        <p:nvSpPr>
          <p:cNvPr id="38920" name="矩形 13">
            <a:extLst>
              <a:ext uri="{FF2B5EF4-FFF2-40B4-BE49-F238E27FC236}">
                <a16:creationId xmlns:a16="http://schemas.microsoft.com/office/drawing/2014/main" id="{D4EFCB7D-D007-4E47-B9F6-64E33C1EC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8223" y="3832096"/>
            <a:ext cx="690642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【 Cause &amp;</a:t>
            </a:r>
            <a:r>
              <a:rPr lang="zh-TW" altLang="en-US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GOAL】</a:t>
            </a:r>
            <a:b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Determining if a nonterminal can derive  is not entirely trivial because the 	derivation may take more than one step.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4A01AA6-6431-46FF-95D2-AB466947F5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標題 1">
            <a:extLst>
              <a:ext uri="{FF2B5EF4-FFF2-40B4-BE49-F238E27FC236}">
                <a16:creationId xmlns:a16="http://schemas.microsoft.com/office/drawing/2014/main" id="{14397BDF-8312-42EB-8B33-32132D226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8349"/>
            <a:ext cx="7761290" cy="519113"/>
          </a:xfrm>
        </p:spPr>
        <p:txBody>
          <a:bodyPr/>
          <a:lstStyle/>
          <a:p>
            <a:r>
              <a:rPr lang="en-US" altLang="zh-TW" sz="3200" dirty="0"/>
              <a:t>Grammar Analysis Algorithms (3)</a:t>
            </a:r>
            <a:endParaRPr lang="zh-TW" altLang="en-US" sz="3200" dirty="0"/>
          </a:p>
        </p:txBody>
      </p:sp>
      <p:sp>
        <p:nvSpPr>
          <p:cNvPr id="30723" name="內容版面配置區 2">
            <a:extLst>
              <a:ext uri="{FF2B5EF4-FFF2-40B4-BE49-F238E27FC236}">
                <a16:creationId xmlns:a16="http://schemas.microsoft.com/office/drawing/2014/main" id="{F70251F8-9676-4EFC-B1B1-CDEC8ED07A8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448424" y="796880"/>
            <a:ext cx="6172200" cy="3812596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 err="1">
                <a:solidFill>
                  <a:srgbClr val="7030A0"/>
                </a:solidFill>
              </a:rPr>
              <a:t>typedef</a:t>
            </a:r>
            <a:r>
              <a:rPr lang="zh-TW" altLang="en-US" sz="750" b="1" dirty="0">
                <a:solidFill>
                  <a:srgbClr val="7030A0"/>
                </a:solidFill>
              </a:rPr>
              <a:t>　</a:t>
            </a:r>
            <a:r>
              <a:rPr lang="en-US" altLang="zh-TW" sz="750" b="1" dirty="0">
                <a:solidFill>
                  <a:srgbClr val="7030A0"/>
                </a:solidFill>
              </a:rPr>
              <a:t>short</a:t>
            </a:r>
            <a:r>
              <a:rPr lang="zh-TW" altLang="en-US" sz="750" b="1" dirty="0"/>
              <a:t>　</a:t>
            </a:r>
            <a:r>
              <a:rPr lang="en-US" altLang="zh-TW" sz="750" b="1" dirty="0" err="1"/>
              <a:t>boolean</a:t>
            </a:r>
            <a:r>
              <a:rPr lang="en-US" altLang="zh-TW" sz="750" b="1" dirty="0"/>
              <a:t>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 err="1">
                <a:solidFill>
                  <a:srgbClr val="7030A0"/>
                </a:solidFill>
              </a:rPr>
              <a:t>typedef</a:t>
            </a:r>
            <a:r>
              <a:rPr lang="en-US" altLang="zh-TW" sz="750" b="1" dirty="0">
                <a:solidFill>
                  <a:srgbClr val="7030A0"/>
                </a:solidFill>
              </a:rPr>
              <a:t> </a:t>
            </a:r>
            <a:r>
              <a:rPr lang="zh-TW" altLang="en-US" sz="750" b="1" dirty="0">
                <a:solidFill>
                  <a:srgbClr val="7030A0"/>
                </a:solidFill>
              </a:rPr>
              <a:t>　</a:t>
            </a:r>
            <a:r>
              <a:rPr lang="en-US" altLang="zh-TW" sz="750" b="1" dirty="0" err="1">
                <a:solidFill>
                  <a:srgbClr val="7030A0"/>
                </a:solidFill>
              </a:rPr>
              <a:t>boolean</a:t>
            </a:r>
            <a:r>
              <a:rPr lang="zh-TW" altLang="en-US" sz="750" b="1" dirty="0"/>
              <a:t>　</a:t>
            </a:r>
            <a:r>
              <a:rPr lang="en-US" altLang="zh-TW" sz="750" b="1" dirty="0" err="1"/>
              <a:t>marked_vocabulary</a:t>
            </a:r>
            <a:r>
              <a:rPr lang="en-US" altLang="zh-TW" sz="750" b="1" dirty="0"/>
              <a:t>[VOCABULARY];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>
                <a:solidFill>
                  <a:schemeClr val="bg1">
                    <a:lumMod val="65000"/>
                  </a:schemeClr>
                </a:solidFill>
              </a:rPr>
              <a:t>/* Mark those vocabulary symbols found to derive </a:t>
            </a:r>
            <a:r>
              <a:rPr lang="en-US" altLang="zh-TW" sz="750" b="1" dirty="0">
                <a:solidFill>
                  <a:schemeClr val="bg1">
                    <a:lumMod val="65000"/>
                  </a:schemeClr>
                </a:solidFill>
                <a:sym typeface="Symbol" pitchFamily="18" charset="2"/>
              </a:rPr>
              <a:t></a:t>
            </a:r>
            <a:r>
              <a:rPr lang="en-US" altLang="zh-TW" sz="750" b="1" dirty="0">
                <a:solidFill>
                  <a:schemeClr val="bg1">
                    <a:lumMod val="65000"/>
                  </a:schemeClr>
                </a:solidFill>
              </a:rPr>
              <a:t> (directly or indirectly).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endParaRPr lang="en-US" altLang="zh-TW" sz="75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350" b="1" dirty="0" err="1">
                <a:solidFill>
                  <a:srgbClr val="C00000"/>
                </a:solidFill>
              </a:rPr>
              <a:t>Marked_vocabulary</a:t>
            </a:r>
            <a:r>
              <a:rPr lang="en-US" altLang="zh-TW" sz="1350" b="1" dirty="0">
                <a:solidFill>
                  <a:srgbClr val="C00000"/>
                </a:solidFill>
              </a:rPr>
              <a:t> </a:t>
            </a:r>
            <a:r>
              <a:rPr lang="en-US" altLang="zh-TW" sz="1350" b="1" dirty="0" err="1">
                <a:solidFill>
                  <a:srgbClr val="C00000"/>
                </a:solidFill>
              </a:rPr>
              <a:t>mark_lambda</a:t>
            </a:r>
            <a:r>
              <a:rPr lang="en-US" altLang="zh-TW" sz="1350" b="1" dirty="0">
                <a:solidFill>
                  <a:srgbClr val="C00000"/>
                </a:solidFill>
              </a:rPr>
              <a:t>(const grammar g)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…….…………………………………………………………………….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</a:t>
            </a:r>
            <a:r>
              <a:rPr lang="en-US" altLang="zh-TW" sz="750" b="1" dirty="0">
                <a:solidFill>
                  <a:srgbClr val="00B050"/>
                </a:solidFill>
              </a:rPr>
              <a:t>for(v=0; v&lt;VOCABBULARY; v++)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    </a:t>
            </a:r>
            <a:r>
              <a:rPr lang="en-US" altLang="zh-TW" sz="750" b="1" dirty="0" err="1"/>
              <a:t>derives_lambda</a:t>
            </a:r>
            <a:r>
              <a:rPr lang="en-US" altLang="zh-TW" sz="750" b="1" dirty="0"/>
              <a:t>[v] = FALSE;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    </a:t>
            </a:r>
            <a:r>
              <a:rPr lang="en-US" altLang="zh-TW" sz="750" b="1" dirty="0">
                <a:solidFill>
                  <a:schemeClr val="bg1">
                    <a:lumMod val="65000"/>
                  </a:schemeClr>
                </a:solidFill>
              </a:rPr>
              <a:t>/* initially, nothing is marked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    do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              changes = FALSE;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              </a:t>
            </a:r>
            <a:r>
              <a:rPr lang="en-US" altLang="zh-TW" sz="750" b="1" dirty="0">
                <a:solidFill>
                  <a:srgbClr val="00B050"/>
                </a:solidFill>
              </a:rPr>
              <a:t>for (</a:t>
            </a:r>
            <a:r>
              <a:rPr lang="en-US" altLang="zh-TW" sz="750" b="1" dirty="0" err="1">
                <a:solidFill>
                  <a:srgbClr val="00B050"/>
                </a:solidFill>
              </a:rPr>
              <a:t>i</a:t>
            </a:r>
            <a:r>
              <a:rPr lang="en-US" altLang="zh-TW" sz="750" b="1" dirty="0">
                <a:solidFill>
                  <a:srgbClr val="00B050"/>
                </a:solidFill>
              </a:rPr>
              <a:t>=0;i&lt;</a:t>
            </a:r>
            <a:r>
              <a:rPr lang="en-US" altLang="zh-TW" sz="750" b="1" dirty="0" err="1">
                <a:solidFill>
                  <a:srgbClr val="00B050"/>
                </a:solidFill>
              </a:rPr>
              <a:t>g.num_productions</a:t>
            </a:r>
            <a:r>
              <a:rPr lang="en-US" altLang="zh-TW" sz="750" b="1" dirty="0">
                <a:solidFill>
                  <a:srgbClr val="00B050"/>
                </a:solidFill>
              </a:rPr>
              <a:t>; </a:t>
            </a:r>
            <a:r>
              <a:rPr lang="en-US" altLang="zh-TW" sz="750" b="1" dirty="0" err="1">
                <a:solidFill>
                  <a:srgbClr val="00B050"/>
                </a:solidFill>
              </a:rPr>
              <a:t>i</a:t>
            </a:r>
            <a:r>
              <a:rPr lang="en-US" altLang="zh-TW" sz="750" b="1" dirty="0">
                <a:solidFill>
                  <a:srgbClr val="00B050"/>
                </a:solidFill>
              </a:rPr>
              <a:t>++) </a:t>
            </a:r>
            <a:r>
              <a:rPr lang="en-US" altLang="zh-TW" sz="75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                     p=</a:t>
            </a:r>
            <a:r>
              <a:rPr lang="en-US" altLang="zh-TW" sz="750" b="1" dirty="0" err="1"/>
              <a:t>g.productions</a:t>
            </a:r>
            <a:r>
              <a:rPr lang="en-US" altLang="zh-TW" sz="750" b="1" dirty="0"/>
              <a:t>[</a:t>
            </a:r>
            <a:r>
              <a:rPr lang="en-US" altLang="zh-TW" sz="750" b="1" dirty="0" err="1"/>
              <a:t>i</a:t>
            </a:r>
            <a:r>
              <a:rPr lang="en-US" altLang="zh-TW" sz="750" b="1" dirty="0"/>
              <a:t>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                     </a:t>
            </a:r>
            <a:r>
              <a:rPr lang="en-US" altLang="zh-TW" sz="750" b="1" dirty="0">
                <a:solidFill>
                  <a:srgbClr val="00B050"/>
                </a:solidFill>
              </a:rPr>
              <a:t>if( !</a:t>
            </a:r>
            <a:r>
              <a:rPr lang="en-US" altLang="zh-TW" sz="750" b="1" dirty="0" err="1">
                <a:solidFill>
                  <a:srgbClr val="00B050"/>
                </a:solidFill>
              </a:rPr>
              <a:t>derives_lambda</a:t>
            </a:r>
            <a:r>
              <a:rPr lang="en-US" altLang="zh-TW" sz="750" b="1" dirty="0">
                <a:solidFill>
                  <a:srgbClr val="00B050"/>
                </a:solidFill>
              </a:rPr>
              <a:t>[p.lhs]) </a:t>
            </a:r>
            <a:r>
              <a:rPr lang="en-US" altLang="zh-TW" sz="75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                                      </a:t>
            </a:r>
            <a:r>
              <a:rPr lang="en-US" altLang="zh-TW" sz="750" b="1" dirty="0">
                <a:solidFill>
                  <a:srgbClr val="00B050"/>
                </a:solidFill>
              </a:rPr>
              <a:t>if(</a:t>
            </a:r>
            <a:r>
              <a:rPr lang="en-US" altLang="zh-TW" sz="750" b="1" dirty="0" err="1">
                <a:solidFill>
                  <a:srgbClr val="00B050"/>
                </a:solidFill>
              </a:rPr>
              <a:t>p.rhs_length</a:t>
            </a:r>
            <a:r>
              <a:rPr lang="en-US" altLang="zh-TW" sz="750" b="1" dirty="0">
                <a:solidFill>
                  <a:srgbClr val="00B050"/>
                </a:solidFill>
              </a:rPr>
              <a:t> ==0) </a:t>
            </a:r>
            <a:r>
              <a:rPr lang="en-US" altLang="zh-TW" sz="75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	  </a:t>
            </a:r>
            <a:r>
              <a:rPr lang="en-US" altLang="zh-TW" sz="750" b="1" dirty="0">
                <a:solidFill>
                  <a:schemeClr val="bg1">
                    <a:lumMod val="65000"/>
                  </a:schemeClr>
                </a:solidFill>
              </a:rPr>
              <a:t>/*derives </a:t>
            </a:r>
            <a:r>
              <a:rPr lang="en-US" altLang="zh-TW" sz="750" b="1" dirty="0">
                <a:solidFill>
                  <a:schemeClr val="bg1">
                    <a:lumMod val="65000"/>
                  </a:schemeClr>
                </a:solidFill>
                <a:sym typeface="Symbol" pitchFamily="18" charset="2"/>
              </a:rPr>
              <a:t> directly </a:t>
            </a:r>
            <a:r>
              <a:rPr lang="en-US" altLang="zh-TW" sz="750" b="1" dirty="0">
                <a:solidFill>
                  <a:schemeClr val="bg1">
                    <a:lumMod val="65000"/>
                  </a:schemeClr>
                </a:solidFill>
              </a:rPr>
              <a:t>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	  changes = </a:t>
            </a:r>
            <a:r>
              <a:rPr lang="en-US" altLang="zh-TW" sz="750" b="1" dirty="0" err="1"/>
              <a:t>derives_lambda</a:t>
            </a:r>
            <a:r>
              <a:rPr lang="en-US" altLang="zh-TW" sz="750" b="1" dirty="0"/>
              <a:t>[p.lhs] = TRUE;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	  </a:t>
            </a:r>
            <a:r>
              <a:rPr lang="en-US" altLang="zh-TW" sz="750" b="1" dirty="0">
                <a:solidFill>
                  <a:srgbClr val="F78507"/>
                </a:solidFill>
              </a:rPr>
              <a:t>continue;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                           }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                           </a:t>
            </a:r>
            <a:r>
              <a:rPr lang="en-US" altLang="zh-TW" sz="750" b="1" dirty="0">
                <a:solidFill>
                  <a:schemeClr val="bg1">
                    <a:lumMod val="65000"/>
                  </a:schemeClr>
                </a:solidFill>
              </a:rPr>
              <a:t>/* does each part of RHS derive </a:t>
            </a:r>
            <a:r>
              <a:rPr lang="en-US" altLang="zh-TW" sz="750" b="1" dirty="0">
                <a:solidFill>
                  <a:schemeClr val="bg1">
                    <a:lumMod val="65000"/>
                  </a:schemeClr>
                </a:solidFill>
                <a:sym typeface="Symbol" pitchFamily="18" charset="2"/>
              </a:rPr>
              <a:t> ? </a:t>
            </a:r>
            <a:r>
              <a:rPr lang="en-US" altLang="zh-TW" sz="750" b="1" dirty="0">
                <a:solidFill>
                  <a:schemeClr val="bg1">
                    <a:lumMod val="65000"/>
                  </a:schemeClr>
                </a:solidFill>
              </a:rPr>
              <a:t>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	</a:t>
            </a:r>
            <a:r>
              <a:rPr lang="en-US" altLang="zh-TW" sz="750" b="1" dirty="0" err="1"/>
              <a:t>rhs_derives_lambda</a:t>
            </a:r>
            <a:r>
              <a:rPr lang="en-US" altLang="zh-TW" sz="750" b="1" dirty="0"/>
              <a:t> = </a:t>
            </a:r>
            <a:r>
              <a:rPr lang="en-US" altLang="zh-TW" sz="750" b="1" dirty="0" err="1"/>
              <a:t>derives_lambda</a:t>
            </a:r>
            <a:r>
              <a:rPr lang="en-US" altLang="zh-TW" sz="750" b="1" dirty="0"/>
              <a:t>[p.rhs[0]];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	</a:t>
            </a:r>
            <a:r>
              <a:rPr lang="en-US" altLang="zh-TW" sz="750" b="1" dirty="0">
                <a:solidFill>
                  <a:srgbClr val="00B050"/>
                </a:solidFill>
              </a:rPr>
              <a:t>for(j=1;j&lt;</a:t>
            </a:r>
            <a:r>
              <a:rPr lang="en-US" altLang="zh-TW" sz="750" b="1" dirty="0" err="1">
                <a:solidFill>
                  <a:srgbClr val="00B050"/>
                </a:solidFill>
              </a:rPr>
              <a:t>p.rhs_length;j</a:t>
            </a:r>
            <a:r>
              <a:rPr lang="en-US" altLang="zh-TW" sz="750" b="1" dirty="0">
                <a:solidFill>
                  <a:srgbClr val="00B050"/>
                </a:solidFill>
              </a:rPr>
              <a:t>++)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	     </a:t>
            </a:r>
            <a:r>
              <a:rPr lang="en-US" altLang="zh-TW" sz="750" b="1" dirty="0" err="1"/>
              <a:t>rhs_derives_lambda</a:t>
            </a:r>
            <a:r>
              <a:rPr lang="en-US" altLang="zh-TW" sz="750" b="1" dirty="0"/>
              <a:t> = </a:t>
            </a:r>
            <a:r>
              <a:rPr lang="en-US" altLang="zh-TW" sz="750" b="1" dirty="0" err="1"/>
              <a:t>rhs_derives_lambda</a:t>
            </a:r>
            <a:r>
              <a:rPr lang="en-US" altLang="zh-TW" sz="750" b="1" dirty="0"/>
              <a:t> &amp;&amp; </a:t>
            </a:r>
            <a:r>
              <a:rPr lang="en-US" altLang="zh-TW" sz="750" b="1" dirty="0" err="1"/>
              <a:t>deroves_lambda</a:t>
            </a:r>
            <a:r>
              <a:rPr lang="en-US" altLang="zh-TW" sz="750" b="1" dirty="0"/>
              <a:t>[p.rhs[j]];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	     </a:t>
            </a:r>
            <a:r>
              <a:rPr lang="en-US" altLang="zh-TW" sz="750" b="1" dirty="0">
                <a:solidFill>
                  <a:srgbClr val="00B050"/>
                </a:solidFill>
              </a:rPr>
              <a:t>if(</a:t>
            </a:r>
            <a:r>
              <a:rPr lang="en-US" altLang="zh-TW" sz="750" b="1" dirty="0" err="1">
                <a:solidFill>
                  <a:srgbClr val="00B050"/>
                </a:solidFill>
              </a:rPr>
              <a:t>rhs_derives_lambda</a:t>
            </a:r>
            <a:r>
              <a:rPr lang="en-US" altLang="zh-TW" sz="750" b="1" dirty="0">
                <a:solidFill>
                  <a:srgbClr val="00B050"/>
                </a:solidFill>
              </a:rPr>
              <a:t>)</a:t>
            </a:r>
            <a:r>
              <a:rPr lang="zh-TW" altLang="en-US" sz="750" b="1" dirty="0">
                <a:solidFill>
                  <a:srgbClr val="00B050"/>
                </a:solidFill>
              </a:rPr>
              <a:t> </a:t>
            </a:r>
            <a:r>
              <a:rPr lang="en-US" altLang="zh-TW" sz="750" b="1" dirty="0">
                <a:solidFill>
                  <a:srgbClr val="080309"/>
                </a:solidFill>
              </a:rPr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	          changes =TRUE;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	          </a:t>
            </a:r>
            <a:r>
              <a:rPr lang="en-US" altLang="zh-TW" sz="750" b="1" dirty="0" err="1"/>
              <a:t>derives_lambda</a:t>
            </a:r>
            <a:r>
              <a:rPr lang="en-US" altLang="zh-TW" sz="750" b="1" dirty="0"/>
              <a:t>[</a:t>
            </a:r>
            <a:r>
              <a:rPr lang="en-US" altLang="zh-TW" sz="750" b="1" dirty="0" err="1"/>
              <a:t>p.lhs</a:t>
            </a:r>
            <a:r>
              <a:rPr lang="en-US" altLang="zh-TW" sz="750" b="1" dirty="0"/>
              <a:t>] =TRUE; } } }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}while (changes);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</a:t>
            </a:r>
            <a:r>
              <a:rPr lang="en-US" altLang="zh-TW" sz="750" b="1" dirty="0">
                <a:solidFill>
                  <a:srgbClr val="0070C0"/>
                </a:solidFill>
              </a:rPr>
              <a:t>return </a:t>
            </a:r>
            <a:r>
              <a:rPr lang="en-US" altLang="zh-TW" sz="750" b="1" dirty="0" err="1">
                <a:solidFill>
                  <a:srgbClr val="0070C0"/>
                </a:solidFill>
              </a:rPr>
              <a:t>derives_lambda</a:t>
            </a:r>
            <a:r>
              <a:rPr lang="en-US" altLang="zh-TW" sz="750" b="1" dirty="0">
                <a:solidFill>
                  <a:srgbClr val="0070C0"/>
                </a:solidFill>
              </a:rPr>
              <a:t>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}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	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		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		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750" b="1" dirty="0"/>
              <a:t> 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endParaRPr lang="zh-TW" altLang="en-US" sz="750" b="1" dirty="0"/>
          </a:p>
        </p:txBody>
      </p:sp>
      <p:sp>
        <p:nvSpPr>
          <p:cNvPr id="9" name="矩形圖說文字 8">
            <a:extLst>
              <a:ext uri="{FF2B5EF4-FFF2-40B4-BE49-F238E27FC236}">
                <a16:creationId xmlns:a16="http://schemas.microsoft.com/office/drawing/2014/main" id="{027C9B85-8D86-4052-BD9B-5E5A478B1689}"/>
              </a:ext>
            </a:extLst>
          </p:cNvPr>
          <p:cNvSpPr/>
          <p:nvPr/>
        </p:nvSpPr>
        <p:spPr>
          <a:xfrm>
            <a:off x="4575631" y="1500461"/>
            <a:ext cx="2678906" cy="1232297"/>
          </a:xfrm>
          <a:prstGeom prst="wedgeRectCallout">
            <a:avLst>
              <a:gd name="adj1" fmla="val -78062"/>
              <a:gd name="adj2" fmla="val -3389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altLang="zh-TW" sz="900" b="1" dirty="0">
                <a:solidFill>
                  <a:srgbClr val="7030A0"/>
                </a:solidFill>
              </a:rPr>
              <a:t>static</a:t>
            </a:r>
            <a:r>
              <a:rPr lang="en-US" altLang="zh-TW" sz="900" b="1" dirty="0"/>
              <a:t> marked_vocabulary derives_lambda;</a:t>
            </a:r>
          </a:p>
          <a:p>
            <a:pPr>
              <a:defRPr/>
            </a:pPr>
            <a:r>
              <a:rPr lang="en-US" altLang="zh-TW" sz="900" b="1" dirty="0">
                <a:solidFill>
                  <a:srgbClr val="7030A0"/>
                </a:solidFill>
              </a:rPr>
              <a:t>boolean</a:t>
            </a:r>
            <a:r>
              <a:rPr lang="en-US" altLang="zh-TW" sz="900" b="1" dirty="0"/>
              <a:t> changes;</a:t>
            </a:r>
          </a:p>
          <a:p>
            <a:pPr>
              <a:defRPr/>
            </a:pPr>
            <a:r>
              <a:rPr lang="en-US" altLang="zh-TW" sz="900" b="1" dirty="0">
                <a:solidFill>
                  <a:schemeClr val="bg1">
                    <a:lumMod val="65000"/>
                  </a:schemeClr>
                </a:solidFill>
              </a:rPr>
              <a:t>/* any changes during last iteration? */</a:t>
            </a:r>
          </a:p>
          <a:p>
            <a:pPr>
              <a:defRPr/>
            </a:pPr>
            <a:r>
              <a:rPr lang="en-US" altLang="zh-TW" sz="900" b="1" dirty="0" err="1">
                <a:solidFill>
                  <a:srgbClr val="7030A0"/>
                </a:solidFill>
              </a:rPr>
              <a:t>boolean</a:t>
            </a:r>
            <a:r>
              <a:rPr lang="en-US" altLang="zh-TW" sz="900" b="1" dirty="0"/>
              <a:t> rhs_derives_lambda;</a:t>
            </a:r>
          </a:p>
          <a:p>
            <a:pPr>
              <a:defRPr/>
            </a:pPr>
            <a:r>
              <a:rPr lang="en-US" altLang="zh-TW" sz="900" b="1" dirty="0">
                <a:solidFill>
                  <a:schemeClr val="bg1">
                    <a:lumMod val="65000"/>
                  </a:schemeClr>
                </a:solidFill>
              </a:rPr>
              <a:t>/* does the RHS derive </a:t>
            </a:r>
            <a:r>
              <a:rPr lang="en-US" altLang="zh-TW" sz="900" b="1" dirty="0">
                <a:solidFill>
                  <a:schemeClr val="bg1">
                    <a:lumMod val="65000"/>
                  </a:schemeClr>
                </a:solidFill>
                <a:sym typeface="Symbol" pitchFamily="18" charset="2"/>
              </a:rPr>
              <a:t></a:t>
            </a:r>
            <a:r>
              <a:rPr lang="en-US" altLang="zh-TW" sz="900" b="1" dirty="0">
                <a:solidFill>
                  <a:schemeClr val="bg1">
                    <a:lumMod val="65000"/>
                  </a:schemeClr>
                </a:solidFill>
              </a:rPr>
              <a:t> ? */</a:t>
            </a:r>
          </a:p>
          <a:p>
            <a:pPr>
              <a:defRPr/>
            </a:pPr>
            <a:r>
              <a:rPr lang="en-US" altLang="zh-TW" sz="900" b="1" dirty="0">
                <a:solidFill>
                  <a:srgbClr val="7030A0"/>
                </a:solidFill>
              </a:rPr>
              <a:t>symbol</a:t>
            </a:r>
            <a:r>
              <a:rPr lang="en-US" altLang="zh-TW" sz="900" b="1" dirty="0"/>
              <a:t> v; </a:t>
            </a:r>
            <a:r>
              <a:rPr lang="en-US" altLang="zh-TW" sz="900" b="1" dirty="0">
                <a:solidFill>
                  <a:schemeClr val="bg1">
                    <a:lumMod val="65000"/>
                  </a:schemeClr>
                </a:solidFill>
              </a:rPr>
              <a:t>/* a word in vocabulary */</a:t>
            </a:r>
          </a:p>
          <a:p>
            <a:pPr>
              <a:defRPr/>
            </a:pPr>
            <a:r>
              <a:rPr lang="en-US" altLang="zh-TW" sz="900" b="1" dirty="0">
                <a:solidFill>
                  <a:srgbClr val="7030A0"/>
                </a:solidFill>
              </a:rPr>
              <a:t>production</a:t>
            </a:r>
            <a:r>
              <a:rPr lang="en-US" altLang="zh-TW" sz="900" b="1" dirty="0"/>
              <a:t> p; </a:t>
            </a:r>
            <a:r>
              <a:rPr lang="en-US" altLang="zh-TW" sz="900" b="1" dirty="0">
                <a:solidFill>
                  <a:schemeClr val="bg1">
                    <a:lumMod val="65000"/>
                  </a:schemeClr>
                </a:solidFill>
              </a:rPr>
              <a:t>/* a production in the grammar */</a:t>
            </a:r>
          </a:p>
          <a:p>
            <a:pPr>
              <a:defRPr/>
            </a:pPr>
            <a:r>
              <a:rPr lang="en-US" altLang="zh-TW" sz="900" b="1" dirty="0" err="1">
                <a:solidFill>
                  <a:srgbClr val="7030A0"/>
                </a:solidFill>
              </a:rPr>
              <a:t>int</a:t>
            </a:r>
            <a:r>
              <a:rPr lang="en-US" altLang="zh-TW" sz="900" b="1" dirty="0"/>
              <a:t> </a:t>
            </a:r>
            <a:r>
              <a:rPr lang="en-US" altLang="zh-TW" sz="900" b="1" dirty="0" err="1"/>
              <a:t>i,j</a:t>
            </a:r>
            <a:r>
              <a:rPr lang="en-US" altLang="zh-TW" sz="900" b="1" dirty="0"/>
              <a:t>; </a:t>
            </a:r>
            <a:r>
              <a:rPr lang="en-US" altLang="zh-TW" sz="900" b="1" dirty="0">
                <a:solidFill>
                  <a:schemeClr val="bg1">
                    <a:lumMod val="65000"/>
                  </a:schemeClr>
                </a:solidFill>
              </a:rPr>
              <a:t>/* loop variables */</a:t>
            </a:r>
            <a:endParaRPr lang="zh-TW" alt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4BE90EEB-8BB1-4023-8FA1-25CE615A01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標題 1">
            <a:extLst>
              <a:ext uri="{FF2B5EF4-FFF2-40B4-BE49-F238E27FC236}">
                <a16:creationId xmlns:a16="http://schemas.microsoft.com/office/drawing/2014/main" id="{744B665F-6F6C-44FA-8572-77ED432E7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915" y="108349"/>
            <a:ext cx="7783775" cy="519113"/>
          </a:xfrm>
        </p:spPr>
        <p:txBody>
          <a:bodyPr/>
          <a:lstStyle/>
          <a:p>
            <a:r>
              <a:rPr lang="en-US" altLang="zh-TW" sz="3200" dirty="0"/>
              <a:t>Grammar Analysis Algorithms (4)</a:t>
            </a:r>
            <a:endParaRPr lang="zh-TW" altLang="en-US" sz="3200" dirty="0"/>
          </a:p>
        </p:txBody>
      </p:sp>
      <p:sp>
        <p:nvSpPr>
          <p:cNvPr id="43011" name="內容版面配置區 2">
            <a:extLst>
              <a:ext uri="{FF2B5EF4-FFF2-40B4-BE49-F238E27FC236}">
                <a16:creationId xmlns:a16="http://schemas.microsoft.com/office/drawing/2014/main" id="{23E80083-7CF4-4293-BC04-5C5A42407B0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88660" y="794480"/>
            <a:ext cx="6515100" cy="346272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TW" sz="2000" b="1" dirty="0">
                <a:solidFill>
                  <a:srgbClr val="C00000"/>
                </a:solidFill>
                <a:sym typeface="Symbol" panose="05050102010706020507" pitchFamily="18" charset="2"/>
              </a:rPr>
              <a:t>Definition of C data structures and subroutines</a:t>
            </a:r>
          </a:p>
          <a:p>
            <a:pPr lvl="1">
              <a:spcBef>
                <a:spcPts val="0"/>
              </a:spcBef>
            </a:pPr>
            <a:r>
              <a:rPr lang="en-US" altLang="zh-TW" sz="1800" b="1" dirty="0" err="1">
                <a:solidFill>
                  <a:srgbClr val="F78507"/>
                </a:solidFill>
                <a:sym typeface="Symbol" panose="05050102010706020507" pitchFamily="18" charset="2"/>
              </a:rPr>
              <a:t>First_set</a:t>
            </a:r>
            <a:r>
              <a:rPr lang="en-US" altLang="zh-TW" sz="1800" b="1" dirty="0">
                <a:solidFill>
                  <a:srgbClr val="F78507"/>
                </a:solidFill>
                <a:sym typeface="Symbol" panose="05050102010706020507" pitchFamily="18" charset="2"/>
              </a:rPr>
              <a:t>[X]</a:t>
            </a:r>
          </a:p>
          <a:p>
            <a:pPr lvl="2">
              <a:spcBef>
                <a:spcPts val="0"/>
              </a:spcBef>
            </a:pPr>
            <a:r>
              <a:rPr lang="en-US" altLang="zh-TW" sz="1600" dirty="0">
                <a:sym typeface="Symbol" panose="05050102010706020507" pitchFamily="18" charset="2"/>
              </a:rPr>
              <a:t>Contains terminal symbols and </a:t>
            </a:r>
          </a:p>
          <a:p>
            <a:pPr lvl="2">
              <a:spcBef>
                <a:spcPts val="0"/>
              </a:spcBef>
            </a:pPr>
            <a:r>
              <a:rPr lang="en-US" altLang="zh-TW" sz="1600" dirty="0">
                <a:sym typeface="Symbol" panose="05050102010706020507" pitchFamily="18" charset="2"/>
              </a:rPr>
              <a:t>X is </a:t>
            </a:r>
            <a:r>
              <a:rPr lang="en-US" altLang="zh-TW" sz="1600" b="1" dirty="0">
                <a:solidFill>
                  <a:srgbClr val="0070C0"/>
                </a:solidFill>
                <a:sym typeface="Symbol" panose="05050102010706020507" pitchFamily="18" charset="2"/>
              </a:rPr>
              <a:t>any single vocabulary symbol</a:t>
            </a:r>
          </a:p>
          <a:p>
            <a:pPr lvl="2">
              <a:spcBef>
                <a:spcPts val="0"/>
              </a:spcBef>
            </a:pPr>
            <a:r>
              <a:rPr lang="en-US" altLang="zh-TW" sz="1600" dirty="0">
                <a:sym typeface="Symbol" panose="05050102010706020507" pitchFamily="18" charset="2"/>
              </a:rPr>
              <a:t>All the terminal symbols that can begin a sentential form derivable from </a:t>
            </a:r>
          </a:p>
          <a:p>
            <a:pPr lvl="2">
              <a:spcBef>
                <a:spcPts val="0"/>
              </a:spcBef>
            </a:pPr>
            <a:r>
              <a:rPr lang="en-US" altLang="zh-TW" sz="1600" dirty="0">
                <a:sym typeface="Symbol" panose="05050102010706020507" pitchFamily="18" charset="2"/>
              </a:rPr>
              <a:t>If  is the right-hand side of a production, then First() contains terminal symbols that begin strings derivable from </a:t>
            </a:r>
          </a:p>
          <a:p>
            <a:pPr lvl="2">
              <a:spcBef>
                <a:spcPts val="0"/>
              </a:spcBef>
            </a:pPr>
            <a:endParaRPr lang="en-US" altLang="zh-TW" sz="1600" dirty="0">
              <a:solidFill>
                <a:schemeClr val="accent2"/>
              </a:solidFill>
              <a:sym typeface="Symbol" panose="05050102010706020507" pitchFamily="18" charset="2"/>
            </a:endParaRPr>
          </a:p>
          <a:p>
            <a:pPr lvl="2">
              <a:spcBef>
                <a:spcPts val="0"/>
              </a:spcBef>
              <a:buFont typeface="Wingdings 3" panose="05040102010807070707" pitchFamily="18" charset="2"/>
              <a:buNone/>
            </a:pPr>
            <a:endParaRPr lang="en-US" altLang="zh-TW" dirty="0">
              <a:sym typeface="Symbol" panose="05050102010706020507" pitchFamily="18" charset="2"/>
            </a:endParaRPr>
          </a:p>
          <a:p>
            <a:pPr lvl="1">
              <a:spcBef>
                <a:spcPts val="0"/>
              </a:spcBef>
            </a:pPr>
            <a:r>
              <a:rPr lang="en-US" altLang="zh-TW" sz="1800" b="1" dirty="0" err="1">
                <a:solidFill>
                  <a:srgbClr val="F78507"/>
                </a:solidFill>
                <a:sym typeface="Symbol" panose="05050102010706020507" pitchFamily="18" charset="2"/>
              </a:rPr>
              <a:t>Follow_set</a:t>
            </a:r>
            <a:r>
              <a:rPr lang="en-US" altLang="zh-TW" sz="1800" b="1" dirty="0">
                <a:solidFill>
                  <a:srgbClr val="F78507"/>
                </a:solidFill>
                <a:sym typeface="Symbol" panose="05050102010706020507" pitchFamily="18" charset="2"/>
              </a:rPr>
              <a:t>[A]</a:t>
            </a:r>
          </a:p>
          <a:p>
            <a:pPr lvl="2">
              <a:spcBef>
                <a:spcPts val="0"/>
              </a:spcBef>
            </a:pPr>
            <a:r>
              <a:rPr lang="en-US" altLang="zh-TW" sz="1600" dirty="0">
                <a:sym typeface="Symbol" panose="05050102010706020507" pitchFamily="18" charset="2"/>
              </a:rPr>
              <a:t>Contains terminal symbols and </a:t>
            </a:r>
            <a:r>
              <a:rPr lang="zh-TW" altLang="en-US" sz="1600" dirty="0">
                <a:sym typeface="Symbol" panose="05050102010706020507" pitchFamily="18" charset="2"/>
              </a:rPr>
              <a:t> </a:t>
            </a:r>
            <a:r>
              <a:rPr lang="en-US" altLang="zh-TW" sz="1600" dirty="0">
                <a:sym typeface="Symbol" panose="05050102010706020507" pitchFamily="18" charset="2"/>
              </a:rPr>
              <a:t>in some sentential form</a:t>
            </a:r>
          </a:p>
          <a:p>
            <a:pPr lvl="2">
              <a:spcBef>
                <a:spcPts val="0"/>
              </a:spcBef>
            </a:pPr>
            <a:r>
              <a:rPr lang="en-US" altLang="zh-TW" sz="1600" dirty="0">
                <a:sym typeface="Symbol" panose="05050102010706020507" pitchFamily="18" charset="2"/>
              </a:rPr>
              <a:t>A is a </a:t>
            </a:r>
            <a:r>
              <a:rPr lang="en-US" altLang="zh-TW" sz="1600" b="1" dirty="0">
                <a:solidFill>
                  <a:srgbClr val="0070C0"/>
                </a:solidFill>
                <a:sym typeface="Symbol" panose="05050102010706020507" pitchFamily="18" charset="2"/>
              </a:rPr>
              <a:t>nonterminal symbol</a:t>
            </a:r>
            <a:endParaRPr lang="zh-TW" altLang="en-US" sz="1600" b="1" dirty="0">
              <a:solidFill>
                <a:srgbClr val="0070C0"/>
              </a:solidFill>
              <a:sym typeface="Symbol" panose="05050102010706020507" pitchFamily="18" charset="2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BDDF07DA-7948-4E9F-9D62-0985778DCD7E}"/>
              </a:ext>
            </a:extLst>
          </p:cNvPr>
          <p:cNvSpPr/>
          <p:nvPr/>
        </p:nvSpPr>
        <p:spPr>
          <a:xfrm>
            <a:off x="1566335" y="4258507"/>
            <a:ext cx="6161528" cy="300082"/>
          </a:xfrm>
          <a:prstGeom prst="rect">
            <a:avLst/>
          </a:prstGeom>
          <a:solidFill>
            <a:srgbClr val="F78507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buFont typeface="Wingdings 3" pitchFamily="18" charset="2"/>
              <a:buNone/>
              <a:defRPr/>
            </a:pPr>
            <a:r>
              <a:rPr lang="en-US" altLang="zh-TW" sz="1500" dirty="0">
                <a:solidFill>
                  <a:schemeClr val="tx1"/>
                </a:solidFill>
                <a:sym typeface="Symbol" pitchFamily="18" charset="2"/>
              </a:rPr>
              <a:t>Follow(A)={</a:t>
            </a:r>
            <a:r>
              <a:rPr lang="en-US" altLang="zh-TW" sz="1500" dirty="0" err="1">
                <a:solidFill>
                  <a:schemeClr val="tx1"/>
                </a:solidFill>
                <a:sym typeface="Symbol" pitchFamily="18" charset="2"/>
              </a:rPr>
              <a:t>aVt|S</a:t>
            </a:r>
            <a:r>
              <a:rPr lang="en-US" altLang="zh-TW" sz="1500" dirty="0">
                <a:solidFill>
                  <a:schemeClr val="tx1"/>
                </a:solidFill>
                <a:sym typeface="Symbol" pitchFamily="18" charset="2"/>
              </a:rPr>
              <a:t>*  </a:t>
            </a:r>
            <a:r>
              <a:rPr lang="en-US" altLang="zh-TW" sz="1500" dirty="0" err="1">
                <a:solidFill>
                  <a:schemeClr val="tx1"/>
                </a:solidFill>
                <a:sym typeface="Symbol" pitchFamily="18" charset="2"/>
              </a:rPr>
              <a:t>Aa</a:t>
            </a:r>
            <a:r>
              <a:rPr lang="en-US" altLang="zh-TW" sz="1500" dirty="0">
                <a:solidFill>
                  <a:schemeClr val="tx1"/>
                </a:solidFill>
                <a:sym typeface="Symbol" pitchFamily="18" charset="2"/>
              </a:rPr>
              <a:t>  } {if S + A then {} else }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60E5FF4-D6A3-4080-A7A6-82C5C76BD7E4}"/>
              </a:ext>
            </a:extLst>
          </p:cNvPr>
          <p:cNvSpPr/>
          <p:nvPr/>
        </p:nvSpPr>
        <p:spPr>
          <a:xfrm>
            <a:off x="1536354" y="2972624"/>
            <a:ext cx="6107949" cy="300082"/>
          </a:xfrm>
          <a:prstGeom prst="rect">
            <a:avLst/>
          </a:prstGeom>
          <a:solidFill>
            <a:srgbClr val="F78507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04788" lvl="1">
              <a:lnSpc>
                <a:spcPct val="90000"/>
              </a:lnSpc>
              <a:buClr>
                <a:schemeClr val="accent1"/>
              </a:buClr>
              <a:defRPr/>
            </a:pPr>
            <a:r>
              <a:rPr lang="en-US" altLang="zh-TW" sz="1500" dirty="0">
                <a:solidFill>
                  <a:schemeClr val="tx1"/>
                </a:solidFill>
                <a:sym typeface="Symbol" pitchFamily="18" charset="2"/>
              </a:rPr>
              <a:t>First()={</a:t>
            </a:r>
            <a:r>
              <a:rPr lang="en-US" altLang="zh-TW" sz="1500" dirty="0" err="1">
                <a:solidFill>
                  <a:schemeClr val="tx1"/>
                </a:solidFill>
                <a:sym typeface="Symbol" pitchFamily="18" charset="2"/>
              </a:rPr>
              <a:t>aVt</a:t>
            </a:r>
            <a:r>
              <a:rPr lang="en-US" altLang="zh-TW" sz="1500" dirty="0">
                <a:solidFill>
                  <a:schemeClr val="tx1"/>
                </a:solidFill>
                <a:sym typeface="Symbol" pitchFamily="18" charset="2"/>
              </a:rPr>
              <a:t>|  * a}{if  *  then {} else }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D257891E-6519-4F05-A4E2-760CF8D228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標題 1">
            <a:extLst>
              <a:ext uri="{FF2B5EF4-FFF2-40B4-BE49-F238E27FC236}">
                <a16:creationId xmlns:a16="http://schemas.microsoft.com/office/drawing/2014/main" id="{8A4E02CB-6E03-4032-9D65-4664BFAEA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439" y="108349"/>
            <a:ext cx="7821251" cy="519113"/>
          </a:xfrm>
        </p:spPr>
        <p:txBody>
          <a:bodyPr/>
          <a:lstStyle/>
          <a:p>
            <a:r>
              <a:rPr lang="en-US" altLang="zh-TW" sz="3200" dirty="0"/>
              <a:t>Grammar Analysis Algorithms (5)</a:t>
            </a:r>
            <a:endParaRPr lang="zh-TW" altLang="en-US" sz="3200" dirty="0"/>
          </a:p>
        </p:txBody>
      </p:sp>
      <p:sp>
        <p:nvSpPr>
          <p:cNvPr id="33795" name="內容版面配置區 2">
            <a:extLst>
              <a:ext uri="{FF2B5EF4-FFF2-40B4-BE49-F238E27FC236}">
                <a16:creationId xmlns:a16="http://schemas.microsoft.com/office/drawing/2014/main" id="{2CA7F0AF-DB49-4609-8BF2-EB0F26F1EAF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06215" y="801974"/>
            <a:ext cx="6172200" cy="370284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>
                <a:solidFill>
                  <a:srgbClr val="7030A0"/>
                </a:solidFill>
              </a:rPr>
              <a:t>typedef</a:t>
            </a:r>
            <a:r>
              <a:rPr lang="zh-TW" altLang="en-US" sz="1050" b="1" dirty="0"/>
              <a:t>　</a:t>
            </a:r>
            <a:r>
              <a:rPr lang="en-US" altLang="zh-TW" sz="1050" b="1" dirty="0">
                <a:solidFill>
                  <a:srgbClr val="7030A0"/>
                </a:solidFill>
              </a:rPr>
              <a:t>set_of_terminal_or_lambda</a:t>
            </a:r>
            <a:r>
              <a:rPr lang="en-US" altLang="zh-TW" sz="1050" b="1" dirty="0"/>
              <a:t> termsets;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>
                <a:solidFill>
                  <a:srgbClr val="7030A0"/>
                </a:solidFill>
              </a:rPr>
              <a:t>termset</a:t>
            </a:r>
            <a:r>
              <a:rPr lang="zh-TW" altLang="en-US" sz="1050" b="1" dirty="0"/>
              <a:t>　</a:t>
            </a:r>
            <a:r>
              <a:rPr lang="en-US" altLang="zh-TW" sz="1050" b="1" dirty="0"/>
              <a:t>follow_set[NUM_NONTERMINAL];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>
                <a:solidFill>
                  <a:srgbClr val="7030A0"/>
                </a:solidFill>
              </a:rPr>
              <a:t>termset</a:t>
            </a:r>
            <a:r>
              <a:rPr lang="zh-TW" altLang="en-US" sz="1050" b="1" dirty="0"/>
              <a:t>　</a:t>
            </a:r>
            <a:r>
              <a:rPr lang="en-US" altLang="zh-TW" sz="1050" b="1" dirty="0" err="1"/>
              <a:t>first_set</a:t>
            </a:r>
            <a:r>
              <a:rPr lang="en-US" altLang="zh-TW" sz="1050" b="1" dirty="0"/>
              <a:t>[SYMBOL];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>
                <a:solidFill>
                  <a:srgbClr val="7030A0"/>
                </a:solidFill>
              </a:rPr>
              <a:t>marked</a:t>
            </a:r>
            <a:r>
              <a:rPr lang="zh-TW" altLang="en-US" sz="1050" b="1" dirty="0"/>
              <a:t>　</a:t>
            </a:r>
            <a:r>
              <a:rPr lang="en-US" altLang="zh-TW" sz="1050" b="1" dirty="0">
                <a:solidFill>
                  <a:srgbClr val="7030A0"/>
                </a:solidFill>
              </a:rPr>
              <a:t>vocabulary</a:t>
            </a:r>
            <a:r>
              <a:rPr lang="en-US" altLang="zh-TW" sz="1050" b="1" dirty="0"/>
              <a:t> </a:t>
            </a:r>
            <a:r>
              <a:rPr lang="en-US" altLang="zh-TW" sz="1050" b="1" dirty="0" err="1"/>
              <a:t>dervies_lambda</a:t>
            </a:r>
            <a:r>
              <a:rPr lang="en-US" altLang="zh-TW" sz="1050" b="1" dirty="0"/>
              <a:t> = </a:t>
            </a:r>
            <a:r>
              <a:rPr lang="en-US" altLang="zh-TW" sz="1050" b="1" dirty="0" err="1"/>
              <a:t>mark_lambda</a:t>
            </a:r>
            <a:r>
              <a:rPr lang="en-US" altLang="zh-TW" sz="1050" b="1" dirty="0"/>
              <a:t>(g);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>
                <a:solidFill>
                  <a:schemeClr val="bg1">
                    <a:lumMod val="65000"/>
                  </a:schemeClr>
                </a:solidFill>
              </a:rPr>
              <a:t>/* </a:t>
            </a:r>
            <a:r>
              <a:rPr lang="en-US" altLang="zh-TW" sz="1050" b="1" dirty="0" err="1">
                <a:solidFill>
                  <a:schemeClr val="bg1">
                    <a:lumMod val="65000"/>
                  </a:schemeClr>
                </a:solidFill>
              </a:rPr>
              <a:t>mark_lambda</a:t>
            </a:r>
            <a:r>
              <a:rPr lang="en-US" altLang="zh-TW" sz="1050" b="1" dirty="0">
                <a:solidFill>
                  <a:schemeClr val="bg1">
                    <a:lumMod val="65000"/>
                  </a:schemeClr>
                </a:solidFill>
              </a:rPr>
              <a:t>(g) as defined above */</a:t>
            </a:r>
            <a:endParaRPr lang="en-US" altLang="zh-TW" sz="105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 err="1">
                <a:solidFill>
                  <a:srgbClr val="C00000"/>
                </a:solidFill>
              </a:rPr>
              <a:t>termset</a:t>
            </a:r>
            <a:r>
              <a:rPr lang="en-US" altLang="zh-TW" sz="1050" b="1" dirty="0">
                <a:solidFill>
                  <a:srgbClr val="C00000"/>
                </a:solidFill>
              </a:rPr>
              <a:t> compute first (</a:t>
            </a:r>
            <a:r>
              <a:rPr lang="en-US" altLang="zh-TW" sz="1050" b="1" dirty="0" err="1">
                <a:solidFill>
                  <a:srgbClr val="C00000"/>
                </a:solidFill>
              </a:rPr>
              <a:t>string_of_symbols</a:t>
            </a:r>
            <a:r>
              <a:rPr lang="en-US" altLang="zh-TW" sz="1050" b="1" dirty="0">
                <a:solidFill>
                  <a:srgbClr val="C00000"/>
                </a:solidFill>
              </a:rPr>
              <a:t> alpha)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/>
              <a:t>	</a:t>
            </a:r>
            <a:r>
              <a:rPr lang="en-US" altLang="zh-TW" sz="1050" b="1" dirty="0" err="1">
                <a:solidFill>
                  <a:srgbClr val="7030A0"/>
                </a:solidFill>
              </a:rPr>
              <a:t>int</a:t>
            </a:r>
            <a:r>
              <a:rPr lang="zh-TW" altLang="en-US" sz="1050" b="1" dirty="0">
                <a:solidFill>
                  <a:srgbClr val="7030A0"/>
                </a:solidFill>
              </a:rPr>
              <a:t>　</a:t>
            </a:r>
            <a:r>
              <a:rPr lang="en-US" altLang="zh-TW" sz="1050" b="1" dirty="0" err="1"/>
              <a:t>i,k</a:t>
            </a:r>
            <a:r>
              <a:rPr lang="en-US" altLang="zh-TW" sz="1050" b="1" dirty="0"/>
              <a:t>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/>
              <a:t>	</a:t>
            </a:r>
            <a:r>
              <a:rPr lang="en-US" altLang="zh-TW" sz="1050" b="1" dirty="0">
                <a:solidFill>
                  <a:srgbClr val="7030A0"/>
                </a:solidFill>
              </a:rPr>
              <a:t>termset</a:t>
            </a:r>
            <a:r>
              <a:rPr lang="zh-TW" altLang="en-US" sz="1050" b="1" dirty="0">
                <a:solidFill>
                  <a:srgbClr val="7030A0"/>
                </a:solidFill>
              </a:rPr>
              <a:t>　</a:t>
            </a:r>
            <a:r>
              <a:rPr lang="en-US" altLang="zh-TW" sz="1050" b="1" dirty="0"/>
              <a:t>result;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/>
              <a:t>	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/>
              <a:t>	k= length (alpha);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/>
              <a:t>	</a:t>
            </a:r>
            <a:r>
              <a:rPr lang="en-US" altLang="zh-TW" sz="1050" b="1" dirty="0">
                <a:solidFill>
                  <a:srgbClr val="00B050"/>
                </a:solidFill>
              </a:rPr>
              <a:t>if( k==0 )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/>
              <a:t>		result = SET_OF (</a:t>
            </a:r>
            <a:r>
              <a:rPr lang="en-US" altLang="zh-TW" sz="1050" b="1" dirty="0">
                <a:sym typeface="Symbol" pitchFamily="18" charset="2"/>
              </a:rPr>
              <a:t></a:t>
            </a:r>
            <a:r>
              <a:rPr lang="en-US" altLang="zh-TW" sz="1050" b="1" dirty="0"/>
              <a:t>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/>
              <a:t>	</a:t>
            </a:r>
            <a:r>
              <a:rPr lang="en-US" altLang="zh-TW" sz="1050" b="1" dirty="0">
                <a:solidFill>
                  <a:srgbClr val="00B050"/>
                </a:solidFill>
              </a:rPr>
              <a:t>else</a:t>
            </a:r>
            <a:r>
              <a:rPr lang="en-US" altLang="zh-TW" sz="1050" b="1" dirty="0"/>
              <a:t> {		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/>
              <a:t>		result = </a:t>
            </a:r>
            <a:r>
              <a:rPr lang="en-US" altLang="zh-TW" sz="1050" b="1" dirty="0" err="1"/>
              <a:t>first_set</a:t>
            </a:r>
            <a:r>
              <a:rPr lang="en-US" altLang="zh-TW" sz="1050" b="1" dirty="0"/>
              <a:t>[alpha[0]];	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/>
              <a:t>		</a:t>
            </a:r>
            <a:r>
              <a:rPr lang="en-US" altLang="zh-TW" sz="1050" b="1" dirty="0">
                <a:solidFill>
                  <a:srgbClr val="00B050"/>
                </a:solidFill>
              </a:rPr>
              <a:t>for (</a:t>
            </a:r>
            <a:r>
              <a:rPr lang="en-US" altLang="zh-TW" sz="1050" b="1" dirty="0" err="1">
                <a:solidFill>
                  <a:srgbClr val="00B050"/>
                </a:solidFill>
              </a:rPr>
              <a:t>i</a:t>
            </a:r>
            <a:r>
              <a:rPr lang="en-US" altLang="zh-TW" sz="1050" b="1" dirty="0">
                <a:solidFill>
                  <a:srgbClr val="00B050"/>
                </a:solidFill>
              </a:rPr>
              <a:t>=1; </a:t>
            </a:r>
            <a:r>
              <a:rPr lang="en-US" altLang="zh-TW" sz="1050" b="1" dirty="0" err="1">
                <a:solidFill>
                  <a:srgbClr val="00B050"/>
                </a:solidFill>
              </a:rPr>
              <a:t>i</a:t>
            </a:r>
            <a:r>
              <a:rPr lang="en-US" altLang="zh-TW" sz="1050" b="1" dirty="0">
                <a:solidFill>
                  <a:srgbClr val="00B050"/>
                </a:solidFill>
              </a:rPr>
              <a:t>&lt;k &amp;&amp; </a:t>
            </a:r>
            <a:r>
              <a:rPr lang="en-US" altLang="zh-TW" sz="1050" b="1" dirty="0">
                <a:solidFill>
                  <a:srgbClr val="00B050"/>
                </a:solidFill>
                <a:sym typeface="Symbol" pitchFamily="18" charset="2"/>
              </a:rPr>
              <a:t></a:t>
            </a:r>
            <a:r>
              <a:rPr lang="zh-TW" altLang="en-US" sz="1050" b="1" dirty="0">
                <a:solidFill>
                  <a:srgbClr val="00B050"/>
                </a:solidFill>
              </a:rPr>
              <a:t>∈</a:t>
            </a:r>
            <a:r>
              <a:rPr lang="en-US" altLang="zh-TW" sz="1050" b="1" dirty="0" err="1">
                <a:solidFill>
                  <a:srgbClr val="00B050"/>
                </a:solidFill>
              </a:rPr>
              <a:t>first_set</a:t>
            </a:r>
            <a:r>
              <a:rPr lang="en-US" altLang="zh-TW" sz="1050" b="1" dirty="0">
                <a:solidFill>
                  <a:srgbClr val="00B050"/>
                </a:solidFill>
              </a:rPr>
              <a:t>[alpha[i-1]];</a:t>
            </a:r>
            <a:r>
              <a:rPr lang="en-US" altLang="zh-TW" sz="1050" b="1" dirty="0" err="1">
                <a:solidFill>
                  <a:srgbClr val="00B050"/>
                </a:solidFill>
              </a:rPr>
              <a:t>i</a:t>
            </a:r>
            <a:r>
              <a:rPr lang="en-US" altLang="zh-TW" sz="1050" b="1" dirty="0">
                <a:solidFill>
                  <a:srgbClr val="00B050"/>
                </a:solidFill>
              </a:rPr>
              <a:t>++) </a:t>
            </a:r>
            <a:endParaRPr lang="en-US" altLang="zh-TW" sz="105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/>
              <a:t> 		        result = result </a:t>
            </a:r>
            <a:r>
              <a:rPr lang="en-US" altLang="zh-TW" sz="1050" b="1" dirty="0">
                <a:sym typeface="Wingdings" pitchFamily="2" charset="2"/>
              </a:rPr>
              <a:t>∪( </a:t>
            </a:r>
            <a:r>
              <a:rPr lang="en-US" altLang="zh-TW" sz="1050" b="1" dirty="0" err="1">
                <a:sym typeface="Wingdings" pitchFamily="2" charset="2"/>
              </a:rPr>
              <a:t>first_set</a:t>
            </a:r>
            <a:r>
              <a:rPr lang="en-US" altLang="zh-TW" sz="1050" b="1" dirty="0">
                <a:sym typeface="Wingdings" pitchFamily="2" charset="2"/>
              </a:rPr>
              <a:t>[alpha[</a:t>
            </a:r>
            <a:r>
              <a:rPr lang="en-US" altLang="zh-TW" sz="1050" b="1" dirty="0" err="1">
                <a:sym typeface="Wingdings" pitchFamily="2" charset="2"/>
              </a:rPr>
              <a:t>i</a:t>
            </a:r>
            <a:r>
              <a:rPr lang="en-US" altLang="zh-TW" sz="1050" b="1" dirty="0">
                <a:sym typeface="Wingdings" pitchFamily="2" charset="2"/>
              </a:rPr>
              <a:t>]] –SET_OF(</a:t>
            </a:r>
            <a:r>
              <a:rPr lang="en-US" altLang="zh-TW" sz="1050" b="1" dirty="0">
                <a:sym typeface="Symbol" pitchFamily="18" charset="2"/>
              </a:rPr>
              <a:t></a:t>
            </a:r>
            <a:r>
              <a:rPr lang="en-US" altLang="zh-TW" sz="1050" b="1" dirty="0">
                <a:sym typeface="Wingdings" pitchFamily="2" charset="2"/>
              </a:rPr>
              <a:t>));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>
                <a:sym typeface="Wingdings" pitchFamily="2" charset="2"/>
              </a:rPr>
              <a:t>		</a:t>
            </a:r>
            <a:r>
              <a:rPr lang="en-US" altLang="zh-TW" sz="1050" b="1" dirty="0">
                <a:solidFill>
                  <a:srgbClr val="00B050"/>
                </a:solidFill>
                <a:sym typeface="Wingdings" pitchFamily="2" charset="2"/>
              </a:rPr>
              <a:t>if(</a:t>
            </a:r>
            <a:r>
              <a:rPr lang="en-US" altLang="zh-TW" sz="1050" b="1" dirty="0" err="1">
                <a:solidFill>
                  <a:srgbClr val="00B050"/>
                </a:solidFill>
                <a:sym typeface="Wingdings" pitchFamily="2" charset="2"/>
              </a:rPr>
              <a:t>i</a:t>
            </a:r>
            <a:r>
              <a:rPr lang="en-US" altLang="zh-TW" sz="1050" b="1" dirty="0">
                <a:solidFill>
                  <a:srgbClr val="00B050"/>
                </a:solidFill>
                <a:sym typeface="Wingdings" pitchFamily="2" charset="2"/>
              </a:rPr>
              <a:t>==k &amp;&amp; </a:t>
            </a:r>
            <a:r>
              <a:rPr lang="en-US" altLang="zh-TW" sz="1050" b="1" dirty="0">
                <a:solidFill>
                  <a:srgbClr val="00B050"/>
                </a:solidFill>
                <a:sym typeface="Symbol" pitchFamily="18" charset="2"/>
              </a:rPr>
              <a:t></a:t>
            </a:r>
            <a:r>
              <a:rPr lang="zh-TW" altLang="en-US" sz="1050" b="1" dirty="0">
                <a:solidFill>
                  <a:srgbClr val="00B050"/>
                </a:solidFill>
              </a:rPr>
              <a:t> ∈</a:t>
            </a:r>
            <a:r>
              <a:rPr lang="en-US" altLang="zh-TW" sz="1050" b="1" dirty="0" err="1">
                <a:solidFill>
                  <a:srgbClr val="00B050"/>
                </a:solidFill>
              </a:rPr>
              <a:t>first_set</a:t>
            </a:r>
            <a:r>
              <a:rPr lang="en-US" altLang="zh-TW" sz="1050" b="1" dirty="0">
                <a:solidFill>
                  <a:srgbClr val="00B050"/>
                </a:solidFill>
              </a:rPr>
              <a:t>[alpha[k-1]]</a:t>
            </a:r>
            <a:r>
              <a:rPr lang="en-US" altLang="zh-TW" sz="1050" b="1" dirty="0">
                <a:solidFill>
                  <a:srgbClr val="00B050"/>
                </a:solidFill>
                <a:sym typeface="Wingdings" pitchFamily="2" charset="2"/>
              </a:rPr>
              <a:t>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>
                <a:sym typeface="Wingdings" pitchFamily="2" charset="2"/>
              </a:rPr>
              <a:t>		        result = result ∪ SET_OF(</a:t>
            </a:r>
            <a:r>
              <a:rPr lang="en-US" altLang="zh-TW" sz="1050" b="1" dirty="0">
                <a:sym typeface="Symbol" pitchFamily="18" charset="2"/>
              </a:rPr>
              <a:t></a:t>
            </a:r>
            <a:r>
              <a:rPr lang="en-US" altLang="zh-TW" sz="1050" b="1" dirty="0">
                <a:sym typeface="Wingdings" pitchFamily="2" charset="2"/>
              </a:rPr>
              <a:t>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>
                <a:sym typeface="Wingdings" pitchFamily="2" charset="2"/>
              </a:rPr>
              <a:t>	}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>
                <a:sym typeface="Wingdings" pitchFamily="2" charset="2"/>
              </a:rPr>
              <a:t>	</a:t>
            </a:r>
            <a:r>
              <a:rPr lang="en-US" altLang="zh-TW" sz="1050" b="1" dirty="0">
                <a:solidFill>
                  <a:srgbClr val="0070C0"/>
                </a:solidFill>
                <a:sym typeface="Wingdings" pitchFamily="2" charset="2"/>
              </a:rPr>
              <a:t>return result;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050" b="1" dirty="0">
                <a:sym typeface="Wingdings" pitchFamily="2" charset="2"/>
              </a:rPr>
              <a:t>}</a:t>
            </a:r>
            <a:endParaRPr lang="en-US" altLang="zh-TW" sz="1050" b="1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DF94FAEA-0A8F-4FAD-9657-75C6EECBF10D}"/>
              </a:ext>
            </a:extLst>
          </p:cNvPr>
          <p:cNvSpPr txBox="1"/>
          <p:nvPr/>
        </p:nvSpPr>
        <p:spPr>
          <a:xfrm>
            <a:off x="1356609" y="4252542"/>
            <a:ext cx="7067863" cy="830997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1200" b="1">
                <a:solidFill>
                  <a:srgbClr val="C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【Cause】</a:t>
            </a:r>
            <a:r>
              <a:rPr lang="zh-TW" altLang="en-US" sz="1200" b="1">
                <a:solidFill>
                  <a:srgbClr val="C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1200">
                <a:solidFill>
                  <a:srgbClr val="C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：</a:t>
            </a:r>
            <a:r>
              <a:rPr lang="en-US" altLang="zh-TW" sz="1200">
                <a:solidFill>
                  <a:srgbClr val="C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en-US" altLang="zh-TW" sz="1200">
                <a:solidFill>
                  <a:srgbClr val="000000"/>
                </a:solidFill>
                <a:ea typeface="Microsoft JhengHei" panose="020B0604030504040204" pitchFamily="34" charset="-120"/>
                <a:cs typeface="Times New Roman" panose="02020603050405020304" pitchFamily="18" charset="0"/>
              </a:rPr>
              <a:t>For an arbitrary string </a:t>
            </a:r>
            <a:r>
              <a:rPr lang="en-US" altLang="zh-TW" sz="120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, we can’t have the First and Follow sets pre-computed, so we use this    </a:t>
            </a:r>
            <a:r>
              <a:rPr lang="zh-TW" altLang="en-US" sz="120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endParaRPr lang="en-US" altLang="zh-TW" sz="1200">
              <a:solidFill>
                <a:srgbClr val="00000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defRPr/>
            </a:pPr>
            <a:r>
              <a:rPr lang="zh-TW" altLang="en-US" sz="120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　　　　　      </a:t>
            </a:r>
            <a:r>
              <a:rPr lang="en-US" altLang="zh-TW" sz="120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function</a:t>
            </a:r>
            <a:r>
              <a:rPr lang="en-US" altLang="zh-TW" sz="1200">
                <a:solidFill>
                  <a:srgbClr val="000000"/>
                </a:solidFill>
                <a:ea typeface="Microsoft JhengHei" panose="020B0604030504040204" pitchFamily="34" charset="-120"/>
              </a:rPr>
              <a:t> that return the set of terminals defined by First(</a:t>
            </a:r>
            <a:r>
              <a:rPr lang="en-US" altLang="zh-TW" sz="120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zh-TW" sz="1200">
                <a:solidFill>
                  <a:srgbClr val="000000"/>
                </a:solidFill>
                <a:ea typeface="Microsoft JhengHei" panose="020B0604030504040204" pitchFamily="34" charset="-120"/>
              </a:rPr>
              <a:t>). </a:t>
            </a:r>
          </a:p>
          <a:p>
            <a:pPr eaLnBrk="1" hangingPunct="1">
              <a:defRPr/>
            </a:pPr>
            <a:r>
              <a:rPr lang="en-US" altLang="zh-TW" sz="1200" b="1">
                <a:solidFill>
                  <a:srgbClr val="C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【Action】</a:t>
            </a:r>
            <a:r>
              <a:rPr lang="zh-TW" altLang="en-US" sz="1200">
                <a:solidFill>
                  <a:srgbClr val="C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：  </a:t>
            </a:r>
            <a:r>
              <a:rPr lang="en-US" altLang="zh-TW" sz="1200">
                <a:solidFill>
                  <a:srgbClr val="000000"/>
                </a:solidFill>
                <a:ea typeface="Microsoft JhengHei" panose="020B0604030504040204" pitchFamily="34" charset="-120"/>
              </a:rPr>
              <a:t>If </a:t>
            </a:r>
            <a:r>
              <a:rPr lang="en-US" altLang="zh-TW" sz="120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 happens to be exactly one symbol long. </a:t>
            </a:r>
          </a:p>
          <a:p>
            <a:pPr eaLnBrk="1" hangingPunct="1">
              <a:defRPr/>
            </a:pPr>
            <a:r>
              <a:rPr lang="en-US" altLang="zh-TW" sz="1200" b="1">
                <a:solidFill>
                  <a:srgbClr val="C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【GOAL 】</a:t>
            </a:r>
            <a:r>
              <a:rPr lang="zh-TW" altLang="en-US" sz="1200">
                <a:solidFill>
                  <a:srgbClr val="C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： </a:t>
            </a:r>
            <a:r>
              <a:rPr lang="en-US" altLang="zh-TW" sz="120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This function will simply return first_set[].</a:t>
            </a:r>
            <a:endParaRPr lang="zh-TW" altLang="en-US" sz="1200">
              <a:solidFill>
                <a:srgbClr val="000000"/>
              </a:solidFill>
              <a:ea typeface="Microsoft JhengHei" panose="020B0604030504040204" pitchFamily="34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60CA914E-033B-4615-9754-AB71BD36A2F5}"/>
              </a:ext>
            </a:extLst>
          </p:cNvPr>
          <p:cNvSpPr/>
          <p:nvPr/>
        </p:nvSpPr>
        <p:spPr>
          <a:xfrm>
            <a:off x="5100286" y="3362949"/>
            <a:ext cx="2786063" cy="2539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b="1" dirty="0">
                <a:solidFill>
                  <a:srgbClr val="C00000"/>
                </a:solidFill>
              </a:rPr>
              <a:t>It is a subroutine of  </a:t>
            </a:r>
            <a:r>
              <a:rPr lang="en-US" altLang="zh-TW" sz="1050" b="1" dirty="0" err="1">
                <a:solidFill>
                  <a:srgbClr val="C00000"/>
                </a:solidFill>
              </a:rPr>
              <a:t>fill_first_set</a:t>
            </a:r>
            <a:r>
              <a:rPr lang="en-US" altLang="zh-TW" sz="1050" b="1" dirty="0">
                <a:solidFill>
                  <a:srgbClr val="C00000"/>
                </a:solidFill>
              </a:rPr>
              <a:t>()</a:t>
            </a:r>
          </a:p>
        </p:txBody>
      </p:sp>
      <p:grpSp>
        <p:nvGrpSpPr>
          <p:cNvPr id="44039" name="Group 2">
            <a:extLst>
              <a:ext uri="{FF2B5EF4-FFF2-40B4-BE49-F238E27FC236}">
                <a16:creationId xmlns:a16="http://schemas.microsoft.com/office/drawing/2014/main" id="{3F84D2EE-0098-4D91-8276-F334A8A7DE48}"/>
              </a:ext>
            </a:extLst>
          </p:cNvPr>
          <p:cNvGrpSpPr>
            <a:grpSpLocks/>
          </p:cNvGrpSpPr>
          <p:nvPr/>
        </p:nvGrpSpPr>
        <p:grpSpPr bwMode="auto">
          <a:xfrm>
            <a:off x="6502840" y="910829"/>
            <a:ext cx="1654029" cy="1384847"/>
            <a:chOff x="589" y="2112"/>
            <a:chExt cx="1652" cy="1690"/>
          </a:xfrm>
        </p:grpSpPr>
        <p:sp>
          <p:nvSpPr>
            <p:cNvPr id="44041" name="Text Box 3">
              <a:extLst>
                <a:ext uri="{FF2B5EF4-FFF2-40B4-BE49-F238E27FC236}">
                  <a16:creationId xmlns:a16="http://schemas.microsoft.com/office/drawing/2014/main" id="{ADD603A8-0043-4D75-85A0-D8649C61B3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1185" cy="16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40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40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40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4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44042" name="AutoShape 4">
              <a:extLst>
                <a:ext uri="{FF2B5EF4-FFF2-40B4-BE49-F238E27FC236}">
                  <a16:creationId xmlns:a16="http://schemas.microsoft.com/office/drawing/2014/main" id="{88DEEBD4-8340-45B4-AD90-7512E960E806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" y="2259"/>
              <a:ext cx="132" cy="1440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6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44043" name="Text Box 5">
              <a:extLst>
                <a:ext uri="{FF2B5EF4-FFF2-40B4-BE49-F238E27FC236}">
                  <a16:creationId xmlns:a16="http://schemas.microsoft.com/office/drawing/2014/main" id="{5DAFDCA9-38BA-4288-826C-AF8EA0314A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9" y="2826"/>
              <a:ext cx="383" cy="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G</a:t>
              </a:r>
              <a:r>
                <a:rPr lang="en-US" altLang="zh-TW" sz="1400" b="1" baseline="-25000" dirty="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6DE8F3F2-D2ED-43FA-AB08-F9482B6ECB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標題 1">
            <a:extLst>
              <a:ext uri="{FF2B5EF4-FFF2-40B4-BE49-F238E27FC236}">
                <a16:creationId xmlns:a16="http://schemas.microsoft.com/office/drawing/2014/main" id="{72CCE624-826E-42E0-A3C6-7F2D16BE6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46083" name="內容版面配置區 2">
            <a:extLst>
              <a:ext uri="{FF2B5EF4-FFF2-40B4-BE49-F238E27FC236}">
                <a16:creationId xmlns:a16="http://schemas.microsoft.com/office/drawing/2014/main" id="{DDCAFBD1-F5FD-4E60-90E8-FE6A4FCB1B1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23472" y="122562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46085" name="Group 2">
            <a:extLst>
              <a:ext uri="{FF2B5EF4-FFF2-40B4-BE49-F238E27FC236}">
                <a16:creationId xmlns:a16="http://schemas.microsoft.com/office/drawing/2014/main" id="{12275A31-4896-4399-B6A8-155ED162888B}"/>
              </a:ext>
            </a:extLst>
          </p:cNvPr>
          <p:cNvGrpSpPr>
            <a:grpSpLocks/>
          </p:cNvGrpSpPr>
          <p:nvPr/>
        </p:nvGrpSpPr>
        <p:grpSpPr bwMode="auto">
          <a:xfrm>
            <a:off x="7343374" y="841674"/>
            <a:ext cx="1669047" cy="1384847"/>
            <a:chOff x="574" y="2112"/>
            <a:chExt cx="1667" cy="1690"/>
          </a:xfrm>
        </p:grpSpPr>
        <p:sp>
          <p:nvSpPr>
            <p:cNvPr id="46129" name="Text Box 3">
              <a:extLst>
                <a:ext uri="{FF2B5EF4-FFF2-40B4-BE49-F238E27FC236}">
                  <a16:creationId xmlns:a16="http://schemas.microsoft.com/office/drawing/2014/main" id="{E6863A8C-D5CE-411A-BA07-B7A0625026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1185" cy="16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40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40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40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4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46130" name="AutoShape 4">
              <a:extLst>
                <a:ext uri="{FF2B5EF4-FFF2-40B4-BE49-F238E27FC236}">
                  <a16:creationId xmlns:a16="http://schemas.microsoft.com/office/drawing/2014/main" id="{7E76E6DF-5A96-4505-AD80-0ADF73377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94" cy="1496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46131" name="Text Box 5">
              <a:extLst>
                <a:ext uri="{FF2B5EF4-FFF2-40B4-BE49-F238E27FC236}">
                  <a16:creationId xmlns:a16="http://schemas.microsoft.com/office/drawing/2014/main" id="{B64D91D2-6310-4FA3-9431-8C67386C37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4" y="2698"/>
              <a:ext cx="383" cy="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G</a:t>
              </a:r>
              <a:r>
                <a:rPr lang="en-US" altLang="zh-TW" sz="1400" b="1" baseline="-25000" dirty="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58F9F45E-12BF-4ECF-9574-F2B9F02469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367553"/>
              </p:ext>
            </p:extLst>
          </p:nvPr>
        </p:nvGraphicFramePr>
        <p:xfrm>
          <a:off x="2513019" y="1493513"/>
          <a:ext cx="4661297" cy="708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(1)First Loop</a:t>
                      </a:r>
                      <a:endParaRPr kumimoji="0" lang="zh-TW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6121" name="矩形 20">
            <a:extLst>
              <a:ext uri="{FF2B5EF4-FFF2-40B4-BE49-F238E27FC236}">
                <a16:creationId xmlns:a16="http://schemas.microsoft.com/office/drawing/2014/main" id="{263A6188-B382-41A1-A01F-26E504F89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628" y="267223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46122" name="矩形 19">
            <a:extLst>
              <a:ext uri="{FF2B5EF4-FFF2-40B4-BE49-F238E27FC236}">
                <a16:creationId xmlns:a16="http://schemas.microsoft.com/office/drawing/2014/main" id="{F47BE337-8430-4E2D-9C5C-3514D0A57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8894" y="267223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2E702D21-9ED2-4C47-9C89-95B5EB06C1CB}"/>
              </a:ext>
            </a:extLst>
          </p:cNvPr>
          <p:cNvSpPr txBox="1"/>
          <p:nvPr/>
        </p:nvSpPr>
        <p:spPr>
          <a:xfrm>
            <a:off x="6906426" y="352948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6124" name="文字方塊 33">
            <a:extLst>
              <a:ext uri="{FF2B5EF4-FFF2-40B4-BE49-F238E27FC236}">
                <a16:creationId xmlns:a16="http://schemas.microsoft.com/office/drawing/2014/main" id="{380F2CD4-2828-45E0-BA67-727445725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2378" y="3529482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1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BE1E99E6-1CF0-4FBE-866F-5A75FD2116C5}"/>
              </a:ext>
            </a:extLst>
          </p:cNvPr>
          <p:cNvSpPr txBox="1"/>
          <p:nvPr/>
        </p:nvSpPr>
        <p:spPr>
          <a:xfrm>
            <a:off x="4013207" y="1707825"/>
            <a:ext cx="535781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71C6010B-C8B7-4169-A808-33F27FC9B0D6}"/>
              </a:ext>
            </a:extLst>
          </p:cNvPr>
          <p:cNvSpPr txBox="1"/>
          <p:nvPr/>
        </p:nvSpPr>
        <p:spPr>
          <a:xfrm>
            <a:off x="584207" y="2725811"/>
            <a:ext cx="2089547" cy="27699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600" dirty="0"/>
          </a:p>
          <a:p>
            <a:pPr eaLnBrk="1" hangingPunct="1">
              <a:defRPr/>
            </a:pPr>
            <a:endParaRPr lang="zh-TW" altLang="en-US" sz="60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E53794B5-AB7F-4291-B003-4EBA39DFA466}"/>
              </a:ext>
            </a:extLst>
          </p:cNvPr>
          <p:cNvSpPr txBox="1"/>
          <p:nvPr/>
        </p:nvSpPr>
        <p:spPr>
          <a:xfrm>
            <a:off x="584207" y="3261591"/>
            <a:ext cx="2089547" cy="300082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675" dirty="0"/>
          </a:p>
          <a:p>
            <a:pPr eaLnBrk="1" hangingPunct="1">
              <a:defRPr/>
            </a:pPr>
            <a:endParaRPr lang="zh-TW" altLang="en-US" sz="675" dirty="0"/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2D4B06E3-B56D-4EC8-AE95-1E5F65452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207" y="1975716"/>
            <a:ext cx="535781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B021338B-B80A-4B52-9A73-22DE41ACC4C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標題 1">
            <a:extLst>
              <a:ext uri="{FF2B5EF4-FFF2-40B4-BE49-F238E27FC236}">
                <a16:creationId xmlns:a16="http://schemas.microsoft.com/office/drawing/2014/main" id="{1C0D1F44-FE38-4A0C-8E5F-54E7584C2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915" y="108349"/>
            <a:ext cx="7783775" cy="519113"/>
          </a:xfrm>
        </p:spPr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47107" name="內容版面配置區 2">
            <a:extLst>
              <a:ext uri="{FF2B5EF4-FFF2-40B4-BE49-F238E27FC236}">
                <a16:creationId xmlns:a16="http://schemas.microsoft.com/office/drawing/2014/main" id="{F0AF9583-FB1B-44F6-A2B0-F37D58CB859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0869" y="1390515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47109" name="Group 2">
            <a:extLst>
              <a:ext uri="{FF2B5EF4-FFF2-40B4-BE49-F238E27FC236}">
                <a16:creationId xmlns:a16="http://schemas.microsoft.com/office/drawing/2014/main" id="{61A99F3C-36CE-4665-885A-74C0A93F7FB8}"/>
              </a:ext>
            </a:extLst>
          </p:cNvPr>
          <p:cNvGrpSpPr>
            <a:grpSpLocks/>
          </p:cNvGrpSpPr>
          <p:nvPr/>
        </p:nvGrpSpPr>
        <p:grpSpPr bwMode="auto">
          <a:xfrm>
            <a:off x="7448419" y="1021557"/>
            <a:ext cx="1608974" cy="1384847"/>
            <a:chOff x="634" y="2112"/>
            <a:chExt cx="1607" cy="1690"/>
          </a:xfrm>
        </p:grpSpPr>
        <p:sp>
          <p:nvSpPr>
            <p:cNvPr id="47154" name="Text Box 3">
              <a:extLst>
                <a:ext uri="{FF2B5EF4-FFF2-40B4-BE49-F238E27FC236}">
                  <a16:creationId xmlns:a16="http://schemas.microsoft.com/office/drawing/2014/main" id="{657FA7C2-DB5B-49F6-9741-A901719E31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1185" cy="16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40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40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40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4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47155" name="AutoShape 4">
              <a:extLst>
                <a:ext uri="{FF2B5EF4-FFF2-40B4-BE49-F238E27FC236}">
                  <a16:creationId xmlns:a16="http://schemas.microsoft.com/office/drawing/2014/main" id="{A4F2E041-3932-46DD-8504-424BB106E99A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86" cy="1551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47156" name="Text Box 5">
              <a:extLst>
                <a:ext uri="{FF2B5EF4-FFF2-40B4-BE49-F238E27FC236}">
                  <a16:creationId xmlns:a16="http://schemas.microsoft.com/office/drawing/2014/main" id="{4E63B288-BCBA-4C7F-8BB8-4C699781C0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" y="2753"/>
              <a:ext cx="383" cy="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G</a:t>
              </a:r>
              <a:r>
                <a:rPr lang="en-US" altLang="zh-TW" sz="1400" b="1" baseline="-25000" dirty="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5316B8BA-FC02-4E68-ABBB-E53AB27B83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192324"/>
              </p:ext>
            </p:extLst>
          </p:nvPr>
        </p:nvGraphicFramePr>
        <p:xfrm>
          <a:off x="2670416" y="1658405"/>
          <a:ext cx="4661297" cy="708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(1)First Loop</a:t>
                      </a:r>
                      <a:endParaRPr kumimoji="0" lang="zh-TW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7145" name="矩形 20">
            <a:extLst>
              <a:ext uri="{FF2B5EF4-FFF2-40B4-BE49-F238E27FC236}">
                <a16:creationId xmlns:a16="http://schemas.microsoft.com/office/drawing/2014/main" id="{C9892E90-105A-4625-9440-B74FF3D4F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025" y="2837124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47146" name="矩形 19">
            <a:extLst>
              <a:ext uri="{FF2B5EF4-FFF2-40B4-BE49-F238E27FC236}">
                <a16:creationId xmlns:a16="http://schemas.microsoft.com/office/drawing/2014/main" id="{A8919B05-1438-4447-A56F-4A7B34445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6291" y="2837123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F70C49B2-3113-45F4-B84B-9991F1611D9F}"/>
              </a:ext>
            </a:extLst>
          </p:cNvPr>
          <p:cNvSpPr txBox="1"/>
          <p:nvPr/>
        </p:nvSpPr>
        <p:spPr>
          <a:xfrm>
            <a:off x="7063823" y="3694374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7148" name="文字方塊 33">
            <a:extLst>
              <a:ext uri="{FF2B5EF4-FFF2-40B4-BE49-F238E27FC236}">
                <a16:creationId xmlns:a16="http://schemas.microsoft.com/office/drawing/2014/main" id="{1498D280-E12D-4CDC-A17A-EC32C920A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9775" y="3694374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1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41324E81-3A9E-4ED1-872A-76C9063D4600}"/>
              </a:ext>
            </a:extLst>
          </p:cNvPr>
          <p:cNvSpPr txBox="1"/>
          <p:nvPr/>
        </p:nvSpPr>
        <p:spPr>
          <a:xfrm>
            <a:off x="4706386" y="1872717"/>
            <a:ext cx="535781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7052EC6B-1266-4332-8B95-DAB32DD8A041}"/>
              </a:ext>
            </a:extLst>
          </p:cNvPr>
          <p:cNvSpPr txBox="1"/>
          <p:nvPr/>
        </p:nvSpPr>
        <p:spPr>
          <a:xfrm>
            <a:off x="741604" y="2890703"/>
            <a:ext cx="2089547" cy="27699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600" dirty="0"/>
          </a:p>
          <a:p>
            <a:pPr eaLnBrk="1" hangingPunct="1">
              <a:defRPr/>
            </a:pPr>
            <a:endParaRPr lang="zh-TW" altLang="en-US" sz="60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34BB06E8-EECE-4DB1-AF77-349EBA406868}"/>
              </a:ext>
            </a:extLst>
          </p:cNvPr>
          <p:cNvSpPr txBox="1"/>
          <p:nvPr/>
        </p:nvSpPr>
        <p:spPr>
          <a:xfrm>
            <a:off x="741604" y="3158592"/>
            <a:ext cx="2089547" cy="300082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675" dirty="0"/>
          </a:p>
          <a:p>
            <a:pPr eaLnBrk="1" hangingPunct="1">
              <a:defRPr/>
            </a:pPr>
            <a:endParaRPr lang="zh-TW" altLang="en-US" sz="675" dirty="0"/>
          </a:p>
        </p:txBody>
      </p:sp>
      <p:sp>
        <p:nvSpPr>
          <p:cNvPr id="47152" name="矩形 42">
            <a:extLst>
              <a:ext uri="{FF2B5EF4-FFF2-40B4-BE49-F238E27FC236}">
                <a16:creationId xmlns:a16="http://schemas.microsoft.com/office/drawing/2014/main" id="{74C7B7F0-DE48-4F79-95B6-191CA1679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0604" y="2140608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7062AB05-0A92-4A32-947B-48DEFEF21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6386" y="2140608"/>
            <a:ext cx="535781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4510B67B-CFF1-4414-9DCE-3A55709E985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1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標題 1">
            <a:extLst>
              <a:ext uri="{FF2B5EF4-FFF2-40B4-BE49-F238E27FC236}">
                <a16:creationId xmlns:a16="http://schemas.microsoft.com/office/drawing/2014/main" id="{1EB31202-F68E-4470-940D-D0DB95193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768785" cy="519113"/>
          </a:xfrm>
        </p:spPr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48131" name="內容版面配置區 2">
            <a:extLst>
              <a:ext uri="{FF2B5EF4-FFF2-40B4-BE49-F238E27FC236}">
                <a16:creationId xmlns:a16="http://schemas.microsoft.com/office/drawing/2014/main" id="{EFFBB347-CB94-4567-AEC9-6B77F2D2F4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23472" y="1510435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48133" name="Group 2">
            <a:extLst>
              <a:ext uri="{FF2B5EF4-FFF2-40B4-BE49-F238E27FC236}">
                <a16:creationId xmlns:a16="http://schemas.microsoft.com/office/drawing/2014/main" id="{944EDA72-144F-4EAF-9D9C-4C850D24C6B6}"/>
              </a:ext>
            </a:extLst>
          </p:cNvPr>
          <p:cNvGrpSpPr>
            <a:grpSpLocks/>
          </p:cNvGrpSpPr>
          <p:nvPr/>
        </p:nvGrpSpPr>
        <p:grpSpPr bwMode="auto">
          <a:xfrm>
            <a:off x="7425878" y="961596"/>
            <a:ext cx="1639011" cy="1384847"/>
            <a:chOff x="604" y="2112"/>
            <a:chExt cx="1637" cy="1690"/>
          </a:xfrm>
        </p:grpSpPr>
        <p:sp>
          <p:nvSpPr>
            <p:cNvPr id="48179" name="Text Box 3">
              <a:extLst>
                <a:ext uri="{FF2B5EF4-FFF2-40B4-BE49-F238E27FC236}">
                  <a16:creationId xmlns:a16="http://schemas.microsoft.com/office/drawing/2014/main" id="{B18F3678-75EB-44FF-8451-2F607FBECF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1185" cy="16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40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40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40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40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4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4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48180" name="AutoShape 4">
              <a:extLst>
                <a:ext uri="{FF2B5EF4-FFF2-40B4-BE49-F238E27FC236}">
                  <a16:creationId xmlns:a16="http://schemas.microsoft.com/office/drawing/2014/main" id="{9539DA09-AE82-4381-BAAB-0DEDBE0BCA7C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" y="2177"/>
              <a:ext cx="111" cy="1496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48181" name="Text Box 5">
              <a:extLst>
                <a:ext uri="{FF2B5EF4-FFF2-40B4-BE49-F238E27FC236}">
                  <a16:creationId xmlns:a16="http://schemas.microsoft.com/office/drawing/2014/main" id="{65CA99AE-81C7-408B-AC27-52BA73536F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4" y="2707"/>
              <a:ext cx="383" cy="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b="1" dirty="0">
                  <a:latin typeface="Times New Roman" panose="02020603050405020304" pitchFamily="18" charset="0"/>
                </a:rPr>
                <a:t>G</a:t>
              </a:r>
              <a:r>
                <a:rPr lang="en-US" altLang="zh-TW" sz="1400" b="1" baseline="-25000" dirty="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C322AA24-9B1F-45E7-B44F-8A268105C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303375"/>
              </p:ext>
            </p:extLst>
          </p:nvPr>
        </p:nvGraphicFramePr>
        <p:xfrm>
          <a:off x="2513019" y="1778325"/>
          <a:ext cx="4661297" cy="708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(1)First Loop</a:t>
                      </a:r>
                      <a:endParaRPr kumimoji="0" lang="zh-TW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8169" name="矩形 20">
            <a:extLst>
              <a:ext uri="{FF2B5EF4-FFF2-40B4-BE49-F238E27FC236}">
                <a16:creationId xmlns:a16="http://schemas.microsoft.com/office/drawing/2014/main" id="{E1CD0100-3B6E-42C9-83ED-F64241646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628" y="2957044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48170" name="矩形 19">
            <a:extLst>
              <a:ext uri="{FF2B5EF4-FFF2-40B4-BE49-F238E27FC236}">
                <a16:creationId xmlns:a16="http://schemas.microsoft.com/office/drawing/2014/main" id="{895676EB-E9D2-4D12-AEAF-099457DD3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8894" y="2957043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BB14AB75-CFEF-457A-AB3D-6D4E7157C64A}"/>
              </a:ext>
            </a:extLst>
          </p:cNvPr>
          <p:cNvSpPr txBox="1"/>
          <p:nvPr/>
        </p:nvSpPr>
        <p:spPr>
          <a:xfrm>
            <a:off x="6906426" y="3814294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8172" name="文字方塊 33">
            <a:extLst>
              <a:ext uri="{FF2B5EF4-FFF2-40B4-BE49-F238E27FC236}">
                <a16:creationId xmlns:a16="http://schemas.microsoft.com/office/drawing/2014/main" id="{53A103B6-D11D-48E2-8BFC-6D070AF99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2378" y="3814294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1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3093805D-E04A-41D5-8085-BA14996BDDA0}"/>
              </a:ext>
            </a:extLst>
          </p:cNvPr>
          <p:cNvSpPr txBox="1"/>
          <p:nvPr/>
        </p:nvSpPr>
        <p:spPr>
          <a:xfrm>
            <a:off x="5084769" y="1992637"/>
            <a:ext cx="428625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551ED5E1-C211-4783-9A2D-8E82D0C383E6}"/>
              </a:ext>
            </a:extLst>
          </p:cNvPr>
          <p:cNvSpPr txBox="1"/>
          <p:nvPr/>
        </p:nvSpPr>
        <p:spPr>
          <a:xfrm>
            <a:off x="584207" y="3010623"/>
            <a:ext cx="2089547" cy="27699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600" dirty="0"/>
          </a:p>
          <a:p>
            <a:pPr eaLnBrk="1" hangingPunct="1">
              <a:defRPr/>
            </a:pPr>
            <a:endParaRPr lang="zh-TW" altLang="en-US" sz="60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0BDE8F06-EAE4-450C-BE50-0083E6FAE93F}"/>
              </a:ext>
            </a:extLst>
          </p:cNvPr>
          <p:cNvSpPr txBox="1"/>
          <p:nvPr/>
        </p:nvSpPr>
        <p:spPr>
          <a:xfrm>
            <a:off x="584207" y="3278512"/>
            <a:ext cx="2089547" cy="300082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675" dirty="0"/>
          </a:p>
          <a:p>
            <a:pPr eaLnBrk="1" hangingPunct="1">
              <a:defRPr/>
            </a:pPr>
            <a:endParaRPr lang="zh-TW" altLang="en-US" sz="675" dirty="0"/>
          </a:p>
        </p:txBody>
      </p:sp>
      <p:sp>
        <p:nvSpPr>
          <p:cNvPr id="48176" name="矩形 42">
            <a:extLst>
              <a:ext uri="{FF2B5EF4-FFF2-40B4-BE49-F238E27FC236}">
                <a16:creationId xmlns:a16="http://schemas.microsoft.com/office/drawing/2014/main" id="{B96234C6-C462-45E1-B857-7CBA765DA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207" y="2260528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48177" name="矩形 17">
            <a:extLst>
              <a:ext uri="{FF2B5EF4-FFF2-40B4-BE49-F238E27FC236}">
                <a16:creationId xmlns:a16="http://schemas.microsoft.com/office/drawing/2014/main" id="{93ACD09A-A928-469D-9AFD-ECD8B7576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988" y="2260528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134CC434-D3AB-46BD-8F9B-B9E7B1F10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4769" y="2260528"/>
            <a:ext cx="428625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C6EA6AF4-4BEF-4D9F-8DB2-97DA6DB168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1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AFEB68A4-B333-42A7-91AF-03D13ECCD2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347112"/>
              </p:ext>
            </p:extLst>
          </p:nvPr>
        </p:nvGraphicFramePr>
        <p:xfrm>
          <a:off x="3022685" y="1088778"/>
          <a:ext cx="466129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(1)First Loop</a:t>
                      </a:r>
                      <a:endParaRPr kumimoji="0" lang="zh-TW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(2)Second (nested) Loop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199" name="矩形 18">
            <a:extLst>
              <a:ext uri="{FF2B5EF4-FFF2-40B4-BE49-F238E27FC236}">
                <a16:creationId xmlns:a16="http://schemas.microsoft.com/office/drawing/2014/main" id="{960A1029-1122-4738-A7AA-3D9930197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294" y="3553372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49200" name="標題 1">
            <a:extLst>
              <a:ext uri="{FF2B5EF4-FFF2-40B4-BE49-F238E27FC236}">
                <a16:creationId xmlns:a16="http://schemas.microsoft.com/office/drawing/2014/main" id="{44E8A73A-11C2-4440-925E-82B4B9AEB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Grammar</a:t>
            </a:r>
            <a:r>
              <a:rPr lang="en-US" altLang="zh-TW" dirty="0"/>
              <a:t> Analysis Algorithms (6)</a:t>
            </a:r>
            <a:endParaRPr lang="zh-TW" altLang="en-US" dirty="0"/>
          </a:p>
        </p:txBody>
      </p:sp>
      <p:sp>
        <p:nvSpPr>
          <p:cNvPr id="49201" name="內容版面配置區 2">
            <a:extLst>
              <a:ext uri="{FF2B5EF4-FFF2-40B4-BE49-F238E27FC236}">
                <a16:creationId xmlns:a16="http://schemas.microsoft.com/office/drawing/2014/main" id="{E3A667C1-6250-44A3-92B1-F7DA7BE66B0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33138" y="820888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49203" name="Group 2">
            <a:extLst>
              <a:ext uri="{FF2B5EF4-FFF2-40B4-BE49-F238E27FC236}">
                <a16:creationId xmlns:a16="http://schemas.microsoft.com/office/drawing/2014/main" id="{CD82E8D9-2752-4B1B-9E92-46951B1A6ECB}"/>
              </a:ext>
            </a:extLst>
          </p:cNvPr>
          <p:cNvGrpSpPr>
            <a:grpSpLocks/>
          </p:cNvGrpSpPr>
          <p:nvPr/>
        </p:nvGrpSpPr>
        <p:grpSpPr bwMode="auto">
          <a:xfrm>
            <a:off x="7845407" y="826685"/>
            <a:ext cx="1298593" cy="1061989"/>
            <a:chOff x="694" y="2112"/>
            <a:chExt cx="1297" cy="1296"/>
          </a:xfrm>
        </p:grpSpPr>
        <p:sp>
          <p:nvSpPr>
            <p:cNvPr id="49223" name="Text Box 3">
              <a:extLst>
                <a:ext uri="{FF2B5EF4-FFF2-40B4-BE49-F238E27FC236}">
                  <a16:creationId xmlns:a16="http://schemas.microsoft.com/office/drawing/2014/main" id="{61E3A6C8-B4D0-4D6F-A403-51CD9709A5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solidFill>
                    <a:srgbClr val="F78507"/>
                  </a:solidFill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solidFill>
                    <a:srgbClr val="F78507"/>
                  </a:solidFill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solidFill>
                    <a:srgbClr val="F78507"/>
                  </a:solidFill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solidFill>
                    <a:srgbClr val="F78507"/>
                  </a:solidFill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solidFill>
                    <a:srgbClr val="F78507"/>
                  </a:solidFill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solidFill>
                    <a:srgbClr val="F78507"/>
                  </a:solidFill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solidFill>
                    <a:srgbClr val="F78507"/>
                  </a:solidFill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49224" name="AutoShape 4">
              <a:extLst>
                <a:ext uri="{FF2B5EF4-FFF2-40B4-BE49-F238E27FC236}">
                  <a16:creationId xmlns:a16="http://schemas.microsoft.com/office/drawing/2014/main" id="{D6938A8F-3B29-49F2-989E-1F7543AE1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49225" name="Text Box 5">
              <a:extLst>
                <a:ext uri="{FF2B5EF4-FFF2-40B4-BE49-F238E27FC236}">
                  <a16:creationId xmlns:a16="http://schemas.microsoft.com/office/drawing/2014/main" id="{5DAA8E49-583A-40C0-9CD1-D847EEF2A7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49204" name="矩形 20">
            <a:extLst>
              <a:ext uri="{FF2B5EF4-FFF2-40B4-BE49-F238E27FC236}">
                <a16:creationId xmlns:a16="http://schemas.microsoft.com/office/drawing/2014/main" id="{7165F1C2-EC9E-4E48-8ECA-EF5F6325B4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294" y="2267497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49205" name="矩形 19">
            <a:extLst>
              <a:ext uri="{FF2B5EF4-FFF2-40B4-BE49-F238E27FC236}">
                <a16:creationId xmlns:a16="http://schemas.microsoft.com/office/drawing/2014/main" id="{95CF20A0-60B9-445C-841E-93B654975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8560" y="2267496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8C9E3A2C-8CF0-4997-B86E-8C4D7083A61E}"/>
              </a:ext>
            </a:extLst>
          </p:cNvPr>
          <p:cNvSpPr txBox="1"/>
          <p:nvPr/>
        </p:nvSpPr>
        <p:spPr>
          <a:xfrm>
            <a:off x="7416092" y="3124747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488CE2EB-E1A0-46CC-BAB8-0C949DD23513}"/>
              </a:ext>
            </a:extLst>
          </p:cNvPr>
          <p:cNvSpPr txBox="1"/>
          <p:nvPr/>
        </p:nvSpPr>
        <p:spPr>
          <a:xfrm>
            <a:off x="3612044" y="3124747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20E731D4-4BAB-4D7A-802A-2E5535E0114B}"/>
              </a:ext>
            </a:extLst>
          </p:cNvPr>
          <p:cNvSpPr txBox="1"/>
          <p:nvPr/>
        </p:nvSpPr>
        <p:spPr>
          <a:xfrm>
            <a:off x="6023061" y="1303090"/>
            <a:ext cx="321469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6AFAE865-E080-44B8-A872-5E4EDF10A74B}"/>
              </a:ext>
            </a:extLst>
          </p:cNvPr>
          <p:cNvSpPr txBox="1"/>
          <p:nvPr/>
        </p:nvSpPr>
        <p:spPr>
          <a:xfrm>
            <a:off x="1040294" y="3553372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49210" name="矩形 42">
            <a:extLst>
              <a:ext uri="{FF2B5EF4-FFF2-40B4-BE49-F238E27FC236}">
                <a16:creationId xmlns:a16="http://schemas.microsoft.com/office/drawing/2014/main" id="{EFEB9450-1BA1-48D5-BF1E-008097391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2873" y="1785294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49211" name="矩形 17">
            <a:extLst>
              <a:ext uri="{FF2B5EF4-FFF2-40B4-BE49-F238E27FC236}">
                <a16:creationId xmlns:a16="http://schemas.microsoft.com/office/drawing/2014/main" id="{3111CEB3-4269-4653-AFF0-1B3712AFC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8654" y="1570981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209669D1-D314-4034-B3AC-4D1F79C3EBB6}"/>
              </a:ext>
            </a:extLst>
          </p:cNvPr>
          <p:cNvSpPr/>
          <p:nvPr/>
        </p:nvSpPr>
        <p:spPr>
          <a:xfrm>
            <a:off x="2326170" y="3339059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9213" name="文字方塊 22">
            <a:extLst>
              <a:ext uri="{FF2B5EF4-FFF2-40B4-BE49-F238E27FC236}">
                <a16:creationId xmlns:a16="http://schemas.microsoft.com/office/drawing/2014/main" id="{226D69A8-9A19-410B-B94F-DB4B815DA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2044" y="4678513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214" name="矩形 23">
            <a:extLst>
              <a:ext uri="{FF2B5EF4-FFF2-40B4-BE49-F238E27FC236}">
                <a16:creationId xmlns:a16="http://schemas.microsoft.com/office/drawing/2014/main" id="{F16B1239-4B07-434F-AA06-19474CE83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435" y="1570981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9215" name="矩形 25">
            <a:extLst>
              <a:ext uri="{FF2B5EF4-FFF2-40B4-BE49-F238E27FC236}">
                <a16:creationId xmlns:a16="http://schemas.microsoft.com/office/drawing/2014/main" id="{C49BA210-CCEE-431C-B598-00B9C4D18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8654" y="1785294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9216" name="矩形 26">
            <a:extLst>
              <a:ext uri="{FF2B5EF4-FFF2-40B4-BE49-F238E27FC236}">
                <a16:creationId xmlns:a16="http://schemas.microsoft.com/office/drawing/2014/main" id="{E146D7AF-E32E-40A5-B3B2-24F466DFF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435" y="1785294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971A8CF0-E6F9-45A0-95AC-C57ACDED119B}"/>
              </a:ext>
            </a:extLst>
          </p:cNvPr>
          <p:cNvSpPr txBox="1"/>
          <p:nvPr/>
        </p:nvSpPr>
        <p:spPr>
          <a:xfrm>
            <a:off x="1040295" y="3874840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E642F1C7-D9E8-4DF4-AA7F-5C52CEE57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3061" y="1785294"/>
            <a:ext cx="321469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27CBD6EA-F69A-4609-BFA3-28C12C53FD52}"/>
              </a:ext>
            </a:extLst>
          </p:cNvPr>
          <p:cNvSpPr txBox="1"/>
          <p:nvPr/>
        </p:nvSpPr>
        <p:spPr>
          <a:xfrm>
            <a:off x="1040295" y="4008191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3C3BC521-A8F0-4A0F-B4DE-39E6BF3E1FF5}"/>
              </a:ext>
            </a:extLst>
          </p:cNvPr>
          <p:cNvSpPr txBox="1"/>
          <p:nvPr/>
        </p:nvSpPr>
        <p:spPr>
          <a:xfrm>
            <a:off x="4522873" y="1303090"/>
            <a:ext cx="535781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24A0429D-8004-42EA-A80E-13DBBD01DE87}"/>
              </a:ext>
            </a:extLst>
          </p:cNvPr>
          <p:cNvSpPr txBox="1"/>
          <p:nvPr/>
        </p:nvSpPr>
        <p:spPr>
          <a:xfrm>
            <a:off x="1040295" y="4249888"/>
            <a:ext cx="2732485" cy="160734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49222" name="矩形 38">
            <a:extLst>
              <a:ext uri="{FF2B5EF4-FFF2-40B4-BE49-F238E27FC236}">
                <a16:creationId xmlns:a16="http://schemas.microsoft.com/office/drawing/2014/main" id="{3954D8C4-8ED9-49A9-A3BB-7003B6C35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2873" y="1570981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D04E8C12-4C68-4C97-B442-A677F1C790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 animBg="1"/>
      <p:bldP spid="29" grpId="0" animBg="1"/>
      <p:bldP spid="31" grpId="0" animBg="1"/>
      <p:bldP spid="32" grpId="0" animBg="1"/>
      <p:bldP spid="33" grpId="0" animBg="1"/>
      <p:bldP spid="3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74B5A098-3F0E-41C2-8D3D-D89F7EF5FB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877046"/>
              </p:ext>
            </p:extLst>
          </p:nvPr>
        </p:nvGraphicFramePr>
        <p:xfrm>
          <a:off x="2857793" y="1013827"/>
          <a:ext cx="466129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(1)First Loop</a:t>
                      </a:r>
                      <a:endParaRPr kumimoji="0" lang="zh-TW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(2)Second (nested) Loop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0223" name="矩形 18">
            <a:extLst>
              <a:ext uri="{FF2B5EF4-FFF2-40B4-BE49-F238E27FC236}">
                <a16:creationId xmlns:a16="http://schemas.microsoft.com/office/drawing/2014/main" id="{02C35FAC-736D-416A-BC10-22F02B8AB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402" y="3478421"/>
            <a:ext cx="3576676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</a:t>
            </a:r>
            <a:r>
              <a:rPr lang="en-US" altLang="zh-TW" sz="900" b="1" dirty="0" err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=0;i&lt;NUM_TERMINAL; </a:t>
            </a:r>
            <a:r>
              <a:rPr lang="en-US" altLang="zh-TW" sz="900" b="1" dirty="0" err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++) 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a=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g.terminals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first_set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</a:t>
            </a:r>
            <a:r>
              <a:rPr lang="en-US" altLang="zh-TW" sz="900" b="1" dirty="0" err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j++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 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A=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g.nonterminals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first_set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[A]=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first_set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[A]</a:t>
            </a:r>
            <a:r>
              <a:rPr lang="en-US" altLang="zh-TW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50224" name="標題 1">
            <a:extLst>
              <a:ext uri="{FF2B5EF4-FFF2-40B4-BE49-F238E27FC236}">
                <a16:creationId xmlns:a16="http://schemas.microsoft.com/office/drawing/2014/main" id="{ABAC6DDC-9CF8-46CF-A5AF-84D2A0FCD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50225" name="內容版面配置區 2">
            <a:extLst>
              <a:ext uri="{FF2B5EF4-FFF2-40B4-BE49-F238E27FC236}">
                <a16:creationId xmlns:a16="http://schemas.microsoft.com/office/drawing/2014/main" id="{0CCFF4C6-1778-4D38-A705-32DBE2D44F2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68246" y="745937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50227" name="Group 2">
            <a:extLst>
              <a:ext uri="{FF2B5EF4-FFF2-40B4-BE49-F238E27FC236}">
                <a16:creationId xmlns:a16="http://schemas.microsoft.com/office/drawing/2014/main" id="{64FC55F4-A41E-48DA-9495-6BE65AC802F3}"/>
              </a:ext>
            </a:extLst>
          </p:cNvPr>
          <p:cNvGrpSpPr>
            <a:grpSpLocks/>
          </p:cNvGrpSpPr>
          <p:nvPr/>
        </p:nvGrpSpPr>
        <p:grpSpPr bwMode="auto">
          <a:xfrm>
            <a:off x="7770455" y="841675"/>
            <a:ext cx="1298593" cy="1061989"/>
            <a:chOff x="694" y="2112"/>
            <a:chExt cx="1297" cy="1296"/>
          </a:xfrm>
        </p:grpSpPr>
        <p:sp>
          <p:nvSpPr>
            <p:cNvPr id="50247" name="Text Box 3">
              <a:extLst>
                <a:ext uri="{FF2B5EF4-FFF2-40B4-BE49-F238E27FC236}">
                  <a16:creationId xmlns:a16="http://schemas.microsoft.com/office/drawing/2014/main" id="{944A4883-9A57-44EE-BB88-88CE67EE43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50248" name="AutoShape 4">
              <a:extLst>
                <a:ext uri="{FF2B5EF4-FFF2-40B4-BE49-F238E27FC236}">
                  <a16:creationId xmlns:a16="http://schemas.microsoft.com/office/drawing/2014/main" id="{ABB038FB-5474-4B6C-8765-75055FC3F0DC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50249" name="Text Box 5">
              <a:extLst>
                <a:ext uri="{FF2B5EF4-FFF2-40B4-BE49-F238E27FC236}">
                  <a16:creationId xmlns:a16="http://schemas.microsoft.com/office/drawing/2014/main" id="{77BE8B68-E745-48E4-AFE3-6FFDADC34C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50228" name="矩形 20">
            <a:extLst>
              <a:ext uri="{FF2B5EF4-FFF2-40B4-BE49-F238E27FC236}">
                <a16:creationId xmlns:a16="http://schemas.microsoft.com/office/drawing/2014/main" id="{78A4AD6A-50E1-4318-ACD2-E5E50F7A4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402" y="2192546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50229" name="矩形 19">
            <a:extLst>
              <a:ext uri="{FF2B5EF4-FFF2-40B4-BE49-F238E27FC236}">
                <a16:creationId xmlns:a16="http://schemas.microsoft.com/office/drawing/2014/main" id="{F1EDC30E-6C9E-4BAB-9BA6-AE63A04CC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3668" y="2192545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CB02395F-F117-4CE7-A557-5DC671E29BF4}"/>
              </a:ext>
            </a:extLst>
          </p:cNvPr>
          <p:cNvSpPr txBox="1"/>
          <p:nvPr/>
        </p:nvSpPr>
        <p:spPr>
          <a:xfrm>
            <a:off x="7251200" y="3049796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8B79E97A-5A58-4E6F-AC92-288235AB7C31}"/>
              </a:ext>
            </a:extLst>
          </p:cNvPr>
          <p:cNvSpPr txBox="1"/>
          <p:nvPr/>
        </p:nvSpPr>
        <p:spPr>
          <a:xfrm>
            <a:off x="3447152" y="3049796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BA12227D-09C7-4E8A-A019-198C240B426B}"/>
              </a:ext>
            </a:extLst>
          </p:cNvPr>
          <p:cNvSpPr txBox="1"/>
          <p:nvPr/>
        </p:nvSpPr>
        <p:spPr>
          <a:xfrm>
            <a:off x="5858169" y="1228139"/>
            <a:ext cx="321469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3EF93392-F796-49CB-B1FB-68AE509954D9}"/>
              </a:ext>
            </a:extLst>
          </p:cNvPr>
          <p:cNvSpPr txBox="1"/>
          <p:nvPr/>
        </p:nvSpPr>
        <p:spPr>
          <a:xfrm>
            <a:off x="875402" y="3478421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50234" name="矩形 17">
            <a:extLst>
              <a:ext uri="{FF2B5EF4-FFF2-40B4-BE49-F238E27FC236}">
                <a16:creationId xmlns:a16="http://schemas.microsoft.com/office/drawing/2014/main" id="{FDD3B694-F8C9-4663-A80C-2B8AFDDCA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3762" y="1496030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5EAF3E9F-5AB8-4822-A977-FC4700F2C54C}"/>
              </a:ext>
            </a:extLst>
          </p:cNvPr>
          <p:cNvSpPr/>
          <p:nvPr/>
        </p:nvSpPr>
        <p:spPr>
          <a:xfrm>
            <a:off x="2161278" y="3264108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0236" name="文字方塊 22">
            <a:extLst>
              <a:ext uri="{FF2B5EF4-FFF2-40B4-BE49-F238E27FC236}">
                <a16:creationId xmlns:a16="http://schemas.microsoft.com/office/drawing/2014/main" id="{CC0D227F-9075-4BE7-90B3-D7ED42A1D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7152" y="4603562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237" name="矩形 23">
            <a:extLst>
              <a:ext uri="{FF2B5EF4-FFF2-40B4-BE49-F238E27FC236}">
                <a16:creationId xmlns:a16="http://schemas.microsoft.com/office/drawing/2014/main" id="{1B4B33F9-5EFE-4B06-A6B1-6E294830C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543" y="1496030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0238" name="矩形 25">
            <a:extLst>
              <a:ext uri="{FF2B5EF4-FFF2-40B4-BE49-F238E27FC236}">
                <a16:creationId xmlns:a16="http://schemas.microsoft.com/office/drawing/2014/main" id="{5846FBBE-F552-43C1-9D1C-1E0E4E27B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3762" y="1710343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0239" name="矩形 26">
            <a:extLst>
              <a:ext uri="{FF2B5EF4-FFF2-40B4-BE49-F238E27FC236}">
                <a16:creationId xmlns:a16="http://schemas.microsoft.com/office/drawing/2014/main" id="{7E06E9BD-2C38-4261-8653-6ACDAD50DC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543" y="1710343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5F64A771-58C7-436C-BFB3-041F021C3FC8}"/>
              </a:ext>
            </a:extLst>
          </p:cNvPr>
          <p:cNvSpPr txBox="1"/>
          <p:nvPr/>
        </p:nvSpPr>
        <p:spPr>
          <a:xfrm>
            <a:off x="875403" y="3799889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0241" name="矩形 30">
            <a:extLst>
              <a:ext uri="{FF2B5EF4-FFF2-40B4-BE49-F238E27FC236}">
                <a16:creationId xmlns:a16="http://schemas.microsoft.com/office/drawing/2014/main" id="{DA6E89F7-0EB8-4ADE-BCA0-6B9EF9B946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8169" y="1710343"/>
            <a:ext cx="321469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6B2B711A-0F29-4749-8A77-9A54141AE5CE}"/>
              </a:ext>
            </a:extLst>
          </p:cNvPr>
          <p:cNvSpPr txBox="1"/>
          <p:nvPr/>
        </p:nvSpPr>
        <p:spPr>
          <a:xfrm>
            <a:off x="875403" y="3933240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E89074F3-A864-4D1C-81AF-0015FB2D8AA2}"/>
              </a:ext>
            </a:extLst>
          </p:cNvPr>
          <p:cNvSpPr txBox="1"/>
          <p:nvPr/>
        </p:nvSpPr>
        <p:spPr>
          <a:xfrm>
            <a:off x="4893763" y="1228139"/>
            <a:ext cx="535781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4216E32A-1129-416F-AD76-CD761F38DEA2}"/>
              </a:ext>
            </a:extLst>
          </p:cNvPr>
          <p:cNvSpPr txBox="1"/>
          <p:nvPr/>
        </p:nvSpPr>
        <p:spPr>
          <a:xfrm>
            <a:off x="875403" y="4174937"/>
            <a:ext cx="2718197" cy="183356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0245" name="矩形 38">
            <a:extLst>
              <a:ext uri="{FF2B5EF4-FFF2-40B4-BE49-F238E27FC236}">
                <a16:creationId xmlns:a16="http://schemas.microsoft.com/office/drawing/2014/main" id="{2A92FC6C-48F3-44D9-ABF9-33583E8CA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981" y="1496030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50246" name="矩形 42">
            <a:extLst>
              <a:ext uri="{FF2B5EF4-FFF2-40B4-BE49-F238E27FC236}">
                <a16:creationId xmlns:a16="http://schemas.microsoft.com/office/drawing/2014/main" id="{F8D0B18D-12E8-401E-9D35-A505C8D56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981" y="1710343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6E8FBC6-23FE-42B3-A8B9-4141363536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6F8FAC55-3C8A-4DDD-A075-502D254045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715154"/>
              </p:ext>
            </p:extLst>
          </p:nvPr>
        </p:nvGraphicFramePr>
        <p:xfrm>
          <a:off x="2970219" y="1096273"/>
          <a:ext cx="466129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(1)First Loop</a:t>
                      </a:r>
                      <a:endParaRPr kumimoji="0" lang="zh-TW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(2)Second (nested) Loop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1247" name="矩形 18">
            <a:extLst>
              <a:ext uri="{FF2B5EF4-FFF2-40B4-BE49-F238E27FC236}">
                <a16:creationId xmlns:a16="http://schemas.microsoft.com/office/drawing/2014/main" id="{9E89ED12-FD1F-4C8A-8CA6-76E66ED17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828" y="3560867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51248" name="標題 1">
            <a:extLst>
              <a:ext uri="{FF2B5EF4-FFF2-40B4-BE49-F238E27FC236}">
                <a16:creationId xmlns:a16="http://schemas.microsoft.com/office/drawing/2014/main" id="{EBE47ACD-5BF5-43AF-A026-03D6061E9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51249" name="內容版面配置區 2">
            <a:extLst>
              <a:ext uri="{FF2B5EF4-FFF2-40B4-BE49-F238E27FC236}">
                <a16:creationId xmlns:a16="http://schemas.microsoft.com/office/drawing/2014/main" id="{13FEB433-745A-4FF6-B3DF-3BA155AFA24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80672" y="82838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51251" name="Group 2">
            <a:extLst>
              <a:ext uri="{FF2B5EF4-FFF2-40B4-BE49-F238E27FC236}">
                <a16:creationId xmlns:a16="http://schemas.microsoft.com/office/drawing/2014/main" id="{1A7554C3-5B58-4857-A239-30CE7EE68C14}"/>
              </a:ext>
            </a:extLst>
          </p:cNvPr>
          <p:cNvGrpSpPr>
            <a:grpSpLocks/>
          </p:cNvGrpSpPr>
          <p:nvPr/>
        </p:nvGrpSpPr>
        <p:grpSpPr bwMode="auto">
          <a:xfrm>
            <a:off x="7845407" y="804200"/>
            <a:ext cx="1298593" cy="1061989"/>
            <a:chOff x="694" y="2112"/>
            <a:chExt cx="1297" cy="1296"/>
          </a:xfrm>
        </p:grpSpPr>
        <p:sp>
          <p:nvSpPr>
            <p:cNvPr id="51271" name="Text Box 3">
              <a:extLst>
                <a:ext uri="{FF2B5EF4-FFF2-40B4-BE49-F238E27FC236}">
                  <a16:creationId xmlns:a16="http://schemas.microsoft.com/office/drawing/2014/main" id="{FDC36120-EEED-45BF-96FE-87BF062D40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51272" name="AutoShape 4">
              <a:extLst>
                <a:ext uri="{FF2B5EF4-FFF2-40B4-BE49-F238E27FC236}">
                  <a16:creationId xmlns:a16="http://schemas.microsoft.com/office/drawing/2014/main" id="{9B1BA466-9720-40A6-8AF6-039CDE7B2DA4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51273" name="Text Box 5">
              <a:extLst>
                <a:ext uri="{FF2B5EF4-FFF2-40B4-BE49-F238E27FC236}">
                  <a16:creationId xmlns:a16="http://schemas.microsoft.com/office/drawing/2014/main" id="{9DEFE16E-A04F-45D5-8E97-0DE8A61C43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51252" name="矩形 20">
            <a:extLst>
              <a:ext uri="{FF2B5EF4-FFF2-40B4-BE49-F238E27FC236}">
                <a16:creationId xmlns:a16="http://schemas.microsoft.com/office/drawing/2014/main" id="{5AB9F694-6814-457D-A8A7-A00F24F91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828" y="227499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51253" name="矩形 19">
            <a:extLst>
              <a:ext uri="{FF2B5EF4-FFF2-40B4-BE49-F238E27FC236}">
                <a16:creationId xmlns:a16="http://schemas.microsoft.com/office/drawing/2014/main" id="{44FEF2D7-7B8D-4EF8-8AB3-FB7D2963E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6094" y="227499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4130C390-8923-4DE9-92C4-9FD2E0684356}"/>
              </a:ext>
            </a:extLst>
          </p:cNvPr>
          <p:cNvSpPr txBox="1"/>
          <p:nvPr/>
        </p:nvSpPr>
        <p:spPr>
          <a:xfrm>
            <a:off x="7363626" y="313224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649D5109-50DB-4924-B7AF-3D2952C13BBE}"/>
              </a:ext>
            </a:extLst>
          </p:cNvPr>
          <p:cNvSpPr txBox="1"/>
          <p:nvPr/>
        </p:nvSpPr>
        <p:spPr>
          <a:xfrm>
            <a:off x="3559578" y="3132242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44F7A4E2-B095-4C53-9F89-9DBA91A80D8D}"/>
              </a:ext>
            </a:extLst>
          </p:cNvPr>
          <p:cNvSpPr txBox="1"/>
          <p:nvPr/>
        </p:nvSpPr>
        <p:spPr>
          <a:xfrm>
            <a:off x="5970595" y="1310585"/>
            <a:ext cx="321469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9222BC3-3517-4A8C-998E-9944212ECB26}"/>
              </a:ext>
            </a:extLst>
          </p:cNvPr>
          <p:cNvSpPr txBox="1"/>
          <p:nvPr/>
        </p:nvSpPr>
        <p:spPr>
          <a:xfrm>
            <a:off x="987828" y="3560867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51258" name="矩形 17">
            <a:extLst>
              <a:ext uri="{FF2B5EF4-FFF2-40B4-BE49-F238E27FC236}">
                <a16:creationId xmlns:a16="http://schemas.microsoft.com/office/drawing/2014/main" id="{25691900-29F6-44B7-BF49-FF95EA4B8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6188" y="157847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9AB09348-960F-4B82-A910-53768828F788}"/>
              </a:ext>
            </a:extLst>
          </p:cNvPr>
          <p:cNvSpPr/>
          <p:nvPr/>
        </p:nvSpPr>
        <p:spPr>
          <a:xfrm>
            <a:off x="2273704" y="3346554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1260" name="文字方塊 22">
            <a:extLst>
              <a:ext uri="{FF2B5EF4-FFF2-40B4-BE49-F238E27FC236}">
                <a16:creationId xmlns:a16="http://schemas.microsoft.com/office/drawing/2014/main" id="{70195DA8-B2D0-4475-BE90-118A670B8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9578" y="4686008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61" name="矩形 23">
            <a:extLst>
              <a:ext uri="{FF2B5EF4-FFF2-40B4-BE49-F238E27FC236}">
                <a16:creationId xmlns:a16="http://schemas.microsoft.com/office/drawing/2014/main" id="{839C7C59-7BAB-4580-8553-6464AAA163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969" y="157847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1262" name="矩形 25">
            <a:extLst>
              <a:ext uri="{FF2B5EF4-FFF2-40B4-BE49-F238E27FC236}">
                <a16:creationId xmlns:a16="http://schemas.microsoft.com/office/drawing/2014/main" id="{FEB292A5-F9D2-4FA6-8056-556DB6093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6188" y="1792789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1263" name="矩形 26">
            <a:extLst>
              <a:ext uri="{FF2B5EF4-FFF2-40B4-BE49-F238E27FC236}">
                <a16:creationId xmlns:a16="http://schemas.microsoft.com/office/drawing/2014/main" id="{9FFECC33-E877-4A7F-9592-7C4EBB7FC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969" y="1792789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C08A2A13-804A-4A19-BB70-3B4C66736EDB}"/>
              </a:ext>
            </a:extLst>
          </p:cNvPr>
          <p:cNvSpPr txBox="1"/>
          <p:nvPr/>
        </p:nvSpPr>
        <p:spPr>
          <a:xfrm>
            <a:off x="987829" y="3882335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1265" name="矩形 30">
            <a:extLst>
              <a:ext uri="{FF2B5EF4-FFF2-40B4-BE49-F238E27FC236}">
                <a16:creationId xmlns:a16="http://schemas.microsoft.com/office/drawing/2014/main" id="{7ADDFF6E-6BB1-46F0-A2C9-CF412D5DF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0595" y="1792789"/>
            <a:ext cx="321469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97CCB0A9-879B-4DD2-984F-115593C5D1BB}"/>
              </a:ext>
            </a:extLst>
          </p:cNvPr>
          <p:cNvSpPr txBox="1"/>
          <p:nvPr/>
        </p:nvSpPr>
        <p:spPr>
          <a:xfrm>
            <a:off x="987829" y="4015686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473B9184-3EA3-400D-A303-DA7A0168E9AA}"/>
              </a:ext>
            </a:extLst>
          </p:cNvPr>
          <p:cNvSpPr txBox="1"/>
          <p:nvPr/>
        </p:nvSpPr>
        <p:spPr>
          <a:xfrm>
            <a:off x="5541969" y="1310585"/>
            <a:ext cx="428625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CB59843C-FC61-41BE-BB69-EA314150A9DE}"/>
              </a:ext>
            </a:extLst>
          </p:cNvPr>
          <p:cNvSpPr txBox="1"/>
          <p:nvPr/>
        </p:nvSpPr>
        <p:spPr>
          <a:xfrm>
            <a:off x="987829" y="4257383"/>
            <a:ext cx="2732485" cy="160734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1269" name="矩形 38">
            <a:extLst>
              <a:ext uri="{FF2B5EF4-FFF2-40B4-BE49-F238E27FC236}">
                <a16:creationId xmlns:a16="http://schemas.microsoft.com/office/drawing/2014/main" id="{AEC82049-C875-492B-A1E5-BBA6285D0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407" y="1578476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51270" name="矩形 42">
            <a:extLst>
              <a:ext uri="{FF2B5EF4-FFF2-40B4-BE49-F238E27FC236}">
                <a16:creationId xmlns:a16="http://schemas.microsoft.com/office/drawing/2014/main" id="{E0CF311C-8812-429F-BAEA-4B65D6A935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407" y="1792789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E1634CC-8D3C-489C-82C3-A4C578229A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>
            <a:extLst>
              <a:ext uri="{FF2B5EF4-FFF2-40B4-BE49-F238E27FC236}">
                <a16:creationId xmlns:a16="http://schemas.microsoft.com/office/drawing/2014/main" id="{D237591E-75DE-4CB9-9356-CEC63D7E1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944787" cy="519113"/>
          </a:xfrm>
        </p:spPr>
        <p:txBody>
          <a:bodyPr/>
          <a:lstStyle/>
          <a:p>
            <a:r>
              <a:rPr lang="en-US" altLang="zh-TW" sz="2800" dirty="0"/>
              <a:t>Context-Free Grammars - Concepts and Notation (1)</a:t>
            </a:r>
            <a:r>
              <a:rPr lang="en-US" altLang="zh-TW" sz="2800" dirty="0">
                <a:hlinkClick r:id="rId2" action="ppaction://hlinksldjump"/>
              </a:rPr>
              <a:t> </a:t>
            </a:r>
            <a:endParaRPr lang="zh-TW" altLang="en-US" sz="2800" dirty="0"/>
          </a:p>
        </p:txBody>
      </p:sp>
      <p:sp>
        <p:nvSpPr>
          <p:cNvPr id="18435" name="內容版面配置區 2">
            <a:extLst>
              <a:ext uri="{FF2B5EF4-FFF2-40B4-BE49-F238E27FC236}">
                <a16:creationId xmlns:a16="http://schemas.microsoft.com/office/drawing/2014/main" id="{589AD3BC-B3BD-4A2B-88B9-AC1A2A7F9D0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485900" y="914400"/>
            <a:ext cx="6172200" cy="3702844"/>
          </a:xfrm>
        </p:spPr>
        <p:txBody>
          <a:bodyPr/>
          <a:lstStyle/>
          <a:p>
            <a:r>
              <a:rPr lang="en-US" altLang="zh-TW" sz="2100" b="1">
                <a:solidFill>
                  <a:srgbClr val="C00000"/>
                </a:solidFill>
              </a:rPr>
              <a:t>A context-free grammar </a:t>
            </a:r>
            <a:r>
              <a:rPr lang="en-US" altLang="zh-TW" sz="2100" b="1">
                <a:solidFill>
                  <a:srgbClr val="C00000"/>
                </a:solidFill>
                <a:latin typeface="Helvetica" panose="020B0604020202020204" pitchFamily="34" charset="0"/>
              </a:rPr>
              <a:t>G = (</a:t>
            </a:r>
            <a:r>
              <a:rPr lang="en-US" altLang="zh-TW" sz="2100" b="1">
                <a:solidFill>
                  <a:srgbClr val="F78507"/>
                </a:solidFill>
                <a:latin typeface="Helvetica" panose="020B0604020202020204" pitchFamily="34" charset="0"/>
              </a:rPr>
              <a:t>Vt</a:t>
            </a:r>
            <a:r>
              <a:rPr lang="en-US" altLang="zh-TW" sz="2100" b="1">
                <a:solidFill>
                  <a:srgbClr val="C00000"/>
                </a:solidFill>
                <a:latin typeface="Helvetica" panose="020B0604020202020204" pitchFamily="34" charset="0"/>
              </a:rPr>
              <a:t>, </a:t>
            </a:r>
            <a:r>
              <a:rPr lang="en-US" altLang="zh-TW" sz="2100" b="1">
                <a:solidFill>
                  <a:srgbClr val="F78507"/>
                </a:solidFill>
                <a:latin typeface="Helvetica" panose="020B0604020202020204" pitchFamily="34" charset="0"/>
              </a:rPr>
              <a:t>Vn</a:t>
            </a:r>
            <a:r>
              <a:rPr lang="en-US" altLang="zh-TW" sz="2100" b="1">
                <a:solidFill>
                  <a:srgbClr val="C00000"/>
                </a:solidFill>
                <a:latin typeface="Helvetica" panose="020B0604020202020204" pitchFamily="34" charset="0"/>
              </a:rPr>
              <a:t>, </a:t>
            </a:r>
            <a:r>
              <a:rPr lang="en-US" altLang="zh-TW" sz="2100" b="1">
                <a:solidFill>
                  <a:srgbClr val="F78507"/>
                </a:solidFill>
                <a:latin typeface="Helvetica" panose="020B0604020202020204" pitchFamily="34" charset="0"/>
              </a:rPr>
              <a:t>S</a:t>
            </a:r>
            <a:r>
              <a:rPr lang="en-US" altLang="zh-TW" sz="2100" b="1">
                <a:solidFill>
                  <a:srgbClr val="C00000"/>
                </a:solidFill>
                <a:latin typeface="Helvetica" panose="020B0604020202020204" pitchFamily="34" charset="0"/>
              </a:rPr>
              <a:t>, </a:t>
            </a:r>
            <a:r>
              <a:rPr lang="en-US" altLang="zh-TW" sz="2100" b="1">
                <a:solidFill>
                  <a:srgbClr val="F78507"/>
                </a:solidFill>
                <a:latin typeface="Helvetica" panose="020B0604020202020204" pitchFamily="34" charset="0"/>
              </a:rPr>
              <a:t>P</a:t>
            </a:r>
            <a:r>
              <a:rPr lang="en-US" altLang="zh-TW" sz="2100" b="1">
                <a:solidFill>
                  <a:srgbClr val="C00000"/>
                </a:solidFill>
                <a:latin typeface="Helvetica" panose="020B0604020202020204" pitchFamily="34" charset="0"/>
              </a:rPr>
              <a:t>)</a:t>
            </a:r>
            <a:endParaRPr lang="en-US" altLang="zh-TW" sz="2100" b="1">
              <a:solidFill>
                <a:srgbClr val="C00000"/>
              </a:solidFill>
            </a:endParaRPr>
          </a:p>
          <a:p>
            <a:pPr lvl="1"/>
            <a:r>
              <a:rPr lang="en-US" altLang="zh-TW" sz="1800" b="1"/>
              <a:t>A finite terminal vocabulary </a:t>
            </a:r>
            <a:r>
              <a:rPr lang="en-US" altLang="zh-TW" sz="1800" b="1">
                <a:solidFill>
                  <a:srgbClr val="F78507"/>
                </a:solidFill>
              </a:rPr>
              <a:t>Vt</a:t>
            </a:r>
          </a:p>
          <a:p>
            <a:pPr lvl="2"/>
            <a:r>
              <a:rPr lang="en-US" altLang="zh-TW"/>
              <a:t>The token set produced by scanner</a:t>
            </a:r>
          </a:p>
          <a:p>
            <a:pPr lvl="2"/>
            <a:endParaRPr lang="en-US" altLang="zh-TW"/>
          </a:p>
          <a:p>
            <a:pPr lvl="2"/>
            <a:endParaRPr lang="en-US" altLang="zh-TW"/>
          </a:p>
          <a:p>
            <a:pPr lvl="1"/>
            <a:endParaRPr lang="en-US" altLang="zh-TW" sz="1800"/>
          </a:p>
          <a:p>
            <a:pPr lvl="1"/>
            <a:r>
              <a:rPr lang="en-US" altLang="zh-TW" sz="1800" b="1"/>
              <a:t>A finite set of nonterminal vocabulary </a:t>
            </a:r>
            <a:r>
              <a:rPr lang="en-US" altLang="zh-TW" sz="1800" b="1">
                <a:solidFill>
                  <a:srgbClr val="F78507"/>
                </a:solidFill>
              </a:rPr>
              <a:t>Vn</a:t>
            </a:r>
          </a:p>
          <a:p>
            <a:pPr lvl="2"/>
            <a:r>
              <a:rPr lang="en-US" altLang="zh-TW"/>
              <a:t>Intermediate symbols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8BCDDCD-23D2-41C8-BA86-1CB47336EBAC}"/>
              </a:ext>
            </a:extLst>
          </p:cNvPr>
          <p:cNvSpPr/>
          <p:nvPr/>
        </p:nvSpPr>
        <p:spPr>
          <a:xfrm>
            <a:off x="3605298" y="2310343"/>
            <a:ext cx="3429000" cy="300082"/>
          </a:xfrm>
          <a:prstGeom prst="rect">
            <a:avLst/>
          </a:prstGeom>
          <a:solidFill>
            <a:srgbClr val="F78507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350" dirty="0"/>
              <a:t>Denote symbols in </a:t>
            </a:r>
            <a:r>
              <a:rPr lang="en-US" altLang="zh-TW" sz="1350" dirty="0">
                <a:latin typeface="Helvetica" charset="0"/>
              </a:rPr>
              <a:t>Vt : </a:t>
            </a:r>
            <a:r>
              <a:rPr lang="en-US" altLang="zh-TW" sz="1350" dirty="0" err="1"/>
              <a:t>a,b,c</a:t>
            </a:r>
            <a:endParaRPr lang="en-US" altLang="zh-TW" sz="1350" dirty="0">
              <a:latin typeface="Helvetica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812A4AC4-C113-4E7C-AA1E-D3F307B1A587}"/>
              </a:ext>
            </a:extLst>
          </p:cNvPr>
          <p:cNvSpPr/>
          <p:nvPr/>
        </p:nvSpPr>
        <p:spPr>
          <a:xfrm>
            <a:off x="3672205" y="4006368"/>
            <a:ext cx="3429000" cy="300082"/>
          </a:xfrm>
          <a:prstGeom prst="rect">
            <a:avLst/>
          </a:prstGeom>
          <a:solidFill>
            <a:srgbClr val="F78507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350" dirty="0"/>
              <a:t>Denote symbols in </a:t>
            </a:r>
            <a:r>
              <a:rPr lang="en-US" altLang="zh-TW" sz="1350" dirty="0" err="1"/>
              <a:t>Vn</a:t>
            </a:r>
            <a:r>
              <a:rPr lang="en-US" altLang="zh-TW" sz="1350" dirty="0"/>
              <a:t> : A,B,C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4AA61575-C5A3-499B-BA61-145FB7A9AB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AF8F6E11-8950-4567-80F5-91640F1015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934181"/>
              </p:ext>
            </p:extLst>
          </p:nvPr>
        </p:nvGraphicFramePr>
        <p:xfrm>
          <a:off x="3082646" y="1081282"/>
          <a:ext cx="466129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(1)First Loop</a:t>
                      </a:r>
                      <a:endParaRPr kumimoji="0" lang="zh-TW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(2)Second (nested) Loop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2271" name="矩形 18">
            <a:extLst>
              <a:ext uri="{FF2B5EF4-FFF2-40B4-BE49-F238E27FC236}">
                <a16:creationId xmlns:a16="http://schemas.microsoft.com/office/drawing/2014/main" id="{D6F69C76-874B-444D-A7BE-DAA271E2A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156" y="3643313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52272" name="標題 1">
            <a:extLst>
              <a:ext uri="{FF2B5EF4-FFF2-40B4-BE49-F238E27FC236}">
                <a16:creationId xmlns:a16="http://schemas.microsoft.com/office/drawing/2014/main" id="{9597FF55-A185-492C-840E-009874FBB509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52273" name="內容版面配置區 2">
            <a:extLst>
              <a:ext uri="{FF2B5EF4-FFF2-40B4-BE49-F238E27FC236}">
                <a16:creationId xmlns:a16="http://schemas.microsoft.com/office/drawing/2014/main" id="{712BB0AE-AFCB-4991-8387-1893D0C02066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93099" y="813392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52275" name="Group 2">
            <a:extLst>
              <a:ext uri="{FF2B5EF4-FFF2-40B4-BE49-F238E27FC236}">
                <a16:creationId xmlns:a16="http://schemas.microsoft.com/office/drawing/2014/main" id="{36C46FEB-2A0B-4AD2-8390-95333DA54834}"/>
              </a:ext>
            </a:extLst>
          </p:cNvPr>
          <p:cNvGrpSpPr>
            <a:grpSpLocks/>
          </p:cNvGrpSpPr>
          <p:nvPr/>
        </p:nvGrpSpPr>
        <p:grpSpPr bwMode="auto">
          <a:xfrm>
            <a:off x="7845407" y="931616"/>
            <a:ext cx="1298593" cy="1061989"/>
            <a:chOff x="694" y="2112"/>
            <a:chExt cx="1297" cy="1296"/>
          </a:xfrm>
        </p:grpSpPr>
        <p:sp>
          <p:nvSpPr>
            <p:cNvPr id="52296" name="Text Box 3">
              <a:extLst>
                <a:ext uri="{FF2B5EF4-FFF2-40B4-BE49-F238E27FC236}">
                  <a16:creationId xmlns:a16="http://schemas.microsoft.com/office/drawing/2014/main" id="{1ABB1D6D-E89A-415A-85F5-3349CDA0AE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52297" name="AutoShape 4">
              <a:extLst>
                <a:ext uri="{FF2B5EF4-FFF2-40B4-BE49-F238E27FC236}">
                  <a16:creationId xmlns:a16="http://schemas.microsoft.com/office/drawing/2014/main" id="{83875FEF-E3CA-4D80-9168-57C5A688E913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52298" name="Text Box 5">
              <a:extLst>
                <a:ext uri="{FF2B5EF4-FFF2-40B4-BE49-F238E27FC236}">
                  <a16:creationId xmlns:a16="http://schemas.microsoft.com/office/drawing/2014/main" id="{6ABD3AB4-1D7B-49AA-A982-F745FC193E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52276" name="矩形 20">
            <a:extLst>
              <a:ext uri="{FF2B5EF4-FFF2-40B4-BE49-F238E27FC236}">
                <a16:creationId xmlns:a16="http://schemas.microsoft.com/office/drawing/2014/main" id="{B5372A29-9B98-42A7-B761-67D1A447D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255" y="2260001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52277" name="矩形 19">
            <a:extLst>
              <a:ext uri="{FF2B5EF4-FFF2-40B4-BE49-F238E27FC236}">
                <a16:creationId xmlns:a16="http://schemas.microsoft.com/office/drawing/2014/main" id="{3892AF8E-DDFB-46C4-9955-053B96A1C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8521" y="2260000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2179B41A-576C-472D-86D1-276679B3D6E5}"/>
              </a:ext>
            </a:extLst>
          </p:cNvPr>
          <p:cNvSpPr txBox="1"/>
          <p:nvPr/>
        </p:nvSpPr>
        <p:spPr>
          <a:xfrm>
            <a:off x="7476053" y="3117251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46AD7573-4FAB-4E83-B5BB-C68A3E3EEC36}"/>
              </a:ext>
            </a:extLst>
          </p:cNvPr>
          <p:cNvSpPr txBox="1"/>
          <p:nvPr/>
        </p:nvSpPr>
        <p:spPr>
          <a:xfrm>
            <a:off x="3672005" y="3117251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03B68519-E807-4D3D-80B0-92369D27FBA6}"/>
              </a:ext>
            </a:extLst>
          </p:cNvPr>
          <p:cNvSpPr txBox="1"/>
          <p:nvPr/>
        </p:nvSpPr>
        <p:spPr>
          <a:xfrm>
            <a:off x="6366390" y="1286069"/>
            <a:ext cx="377428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857E9FD8-EEED-45BA-8739-1D69853097F6}"/>
              </a:ext>
            </a:extLst>
          </p:cNvPr>
          <p:cNvSpPr txBox="1"/>
          <p:nvPr/>
        </p:nvSpPr>
        <p:spPr>
          <a:xfrm>
            <a:off x="1100255" y="3545876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52282" name="矩形 17">
            <a:extLst>
              <a:ext uri="{FF2B5EF4-FFF2-40B4-BE49-F238E27FC236}">
                <a16:creationId xmlns:a16="http://schemas.microsoft.com/office/drawing/2014/main" id="{4545E838-BA42-44AB-9D0F-F7C3B3AA7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8615" y="1563485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AD39B15E-0100-4B99-8CB7-551899765361}"/>
              </a:ext>
            </a:extLst>
          </p:cNvPr>
          <p:cNvSpPr/>
          <p:nvPr/>
        </p:nvSpPr>
        <p:spPr>
          <a:xfrm>
            <a:off x="2386131" y="3331563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2284" name="文字方塊 22">
            <a:extLst>
              <a:ext uri="{FF2B5EF4-FFF2-40B4-BE49-F238E27FC236}">
                <a16:creationId xmlns:a16="http://schemas.microsoft.com/office/drawing/2014/main" id="{D3A10030-791F-460B-96FD-2AD026C12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1906" y="4768454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85" name="矩形 23">
            <a:extLst>
              <a:ext uri="{FF2B5EF4-FFF2-40B4-BE49-F238E27FC236}">
                <a16:creationId xmlns:a16="http://schemas.microsoft.com/office/drawing/2014/main" id="{B5F395C1-B2E0-4AF1-8BBB-1513E7ABE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4396" y="1563485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2286" name="矩形 25">
            <a:extLst>
              <a:ext uri="{FF2B5EF4-FFF2-40B4-BE49-F238E27FC236}">
                <a16:creationId xmlns:a16="http://schemas.microsoft.com/office/drawing/2014/main" id="{46B6260D-8651-4DA6-917C-9528BBBC6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8615" y="1777798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2287" name="矩形 26">
            <a:extLst>
              <a:ext uri="{FF2B5EF4-FFF2-40B4-BE49-F238E27FC236}">
                <a16:creationId xmlns:a16="http://schemas.microsoft.com/office/drawing/2014/main" id="{AAFDE764-5011-468E-8CAF-FA62A663E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4396" y="1777798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6A5C6D61-AA5E-4B3F-8108-3194940ACEFF}"/>
              </a:ext>
            </a:extLst>
          </p:cNvPr>
          <p:cNvSpPr txBox="1"/>
          <p:nvPr/>
        </p:nvSpPr>
        <p:spPr>
          <a:xfrm>
            <a:off x="1100256" y="3867344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E8AAE6BF-22D7-47B9-94E7-29A06DDD9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9968" y="1771844"/>
            <a:ext cx="321469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75ADEFBA-0ABD-4EA3-BE7A-BD47B7B73300}"/>
              </a:ext>
            </a:extLst>
          </p:cNvPr>
          <p:cNvSpPr txBox="1"/>
          <p:nvPr/>
        </p:nvSpPr>
        <p:spPr>
          <a:xfrm>
            <a:off x="1100256" y="4000695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5789B972-C48A-4285-B2B7-580EC42186A6}"/>
              </a:ext>
            </a:extLst>
          </p:cNvPr>
          <p:cNvSpPr txBox="1"/>
          <p:nvPr/>
        </p:nvSpPr>
        <p:spPr>
          <a:xfrm>
            <a:off x="4584024" y="1286069"/>
            <a:ext cx="540544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8403F469-E4FC-4050-9C6C-67B6965CE54B}"/>
              </a:ext>
            </a:extLst>
          </p:cNvPr>
          <p:cNvSpPr txBox="1"/>
          <p:nvPr/>
        </p:nvSpPr>
        <p:spPr>
          <a:xfrm>
            <a:off x="1100256" y="4242392"/>
            <a:ext cx="2732485" cy="160734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2293" name="矩形 38">
            <a:extLst>
              <a:ext uri="{FF2B5EF4-FFF2-40B4-BE49-F238E27FC236}">
                <a16:creationId xmlns:a16="http://schemas.microsoft.com/office/drawing/2014/main" id="{F2A56E3F-C855-4DA1-9DE2-BC7FC6873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2834" y="1563485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52294" name="矩形 30">
            <a:extLst>
              <a:ext uri="{FF2B5EF4-FFF2-40B4-BE49-F238E27FC236}">
                <a16:creationId xmlns:a16="http://schemas.microsoft.com/office/drawing/2014/main" id="{AA439260-8A89-45D1-84F3-530868D8F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2540" y="1771844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2295" name="矩形 42">
            <a:extLst>
              <a:ext uri="{FF2B5EF4-FFF2-40B4-BE49-F238E27FC236}">
                <a16:creationId xmlns:a16="http://schemas.microsoft.com/office/drawing/2014/main" id="{3B2F6E9E-CE36-4061-8189-5D4ABD6F1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2834" y="1777798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2F30AAF7-F230-4D51-9407-51C1108F1B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 animBg="1"/>
      <p:bldP spid="29" grpId="0" animBg="1"/>
      <p:bldP spid="31" grpId="0" animBg="1"/>
      <p:bldP spid="32" grpId="0" animBg="1"/>
      <p:bldP spid="33" grpId="0" animBg="1"/>
      <p:bldP spid="3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7632E41F-3CDF-43F9-A058-534C6007D7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45343"/>
              </p:ext>
            </p:extLst>
          </p:nvPr>
        </p:nvGraphicFramePr>
        <p:xfrm>
          <a:off x="2955229" y="1036313"/>
          <a:ext cx="466129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(1)First Loop</a:t>
                      </a:r>
                      <a:endParaRPr kumimoji="0" lang="zh-TW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(2)Second (nested) Loop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3295" name="矩形 18">
            <a:extLst>
              <a:ext uri="{FF2B5EF4-FFF2-40B4-BE49-F238E27FC236}">
                <a16:creationId xmlns:a16="http://schemas.microsoft.com/office/drawing/2014/main" id="{CD059E01-C9E8-4F3E-A7C0-FD3A63615F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838" y="3500907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53296" name="標題 1">
            <a:extLst>
              <a:ext uri="{FF2B5EF4-FFF2-40B4-BE49-F238E27FC236}">
                <a16:creationId xmlns:a16="http://schemas.microsoft.com/office/drawing/2014/main" id="{B7892A05-9FE2-4EC2-B370-448A7D4278C2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/>
              <a:t>Grammar Analysis Algorithms (6)</a:t>
            </a:r>
            <a:endParaRPr lang="zh-TW" altLang="en-US" sz="3200"/>
          </a:p>
        </p:txBody>
      </p:sp>
      <p:sp>
        <p:nvSpPr>
          <p:cNvPr id="53297" name="內容版面配置區 2">
            <a:extLst>
              <a:ext uri="{FF2B5EF4-FFF2-40B4-BE49-F238E27FC236}">
                <a16:creationId xmlns:a16="http://schemas.microsoft.com/office/drawing/2014/main" id="{4E003196-78D2-4889-8E6E-595605166392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65682" y="76842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53299" name="Group 2">
            <a:extLst>
              <a:ext uri="{FF2B5EF4-FFF2-40B4-BE49-F238E27FC236}">
                <a16:creationId xmlns:a16="http://schemas.microsoft.com/office/drawing/2014/main" id="{BF9D20BE-BEF6-4D50-BDDF-4FF60D4BB7FB}"/>
              </a:ext>
            </a:extLst>
          </p:cNvPr>
          <p:cNvGrpSpPr>
            <a:grpSpLocks/>
          </p:cNvGrpSpPr>
          <p:nvPr/>
        </p:nvGrpSpPr>
        <p:grpSpPr bwMode="auto">
          <a:xfrm>
            <a:off x="7763325" y="834180"/>
            <a:ext cx="1298593" cy="1061989"/>
            <a:chOff x="694" y="2112"/>
            <a:chExt cx="1297" cy="1296"/>
          </a:xfrm>
        </p:grpSpPr>
        <p:sp>
          <p:nvSpPr>
            <p:cNvPr id="53320" name="Text Box 3">
              <a:extLst>
                <a:ext uri="{FF2B5EF4-FFF2-40B4-BE49-F238E27FC236}">
                  <a16:creationId xmlns:a16="http://schemas.microsoft.com/office/drawing/2014/main" id="{1E842087-BD41-4B41-BBA3-D0ACD5E941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53321" name="AutoShape 4">
              <a:extLst>
                <a:ext uri="{FF2B5EF4-FFF2-40B4-BE49-F238E27FC236}">
                  <a16:creationId xmlns:a16="http://schemas.microsoft.com/office/drawing/2014/main" id="{50A17512-DC36-497A-AE32-8E72BA068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53322" name="Text Box 5">
              <a:extLst>
                <a:ext uri="{FF2B5EF4-FFF2-40B4-BE49-F238E27FC236}">
                  <a16:creationId xmlns:a16="http://schemas.microsoft.com/office/drawing/2014/main" id="{F46934F7-1295-4FEB-A350-9F67ACFAFA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53300" name="矩形 20">
            <a:extLst>
              <a:ext uri="{FF2B5EF4-FFF2-40B4-BE49-F238E27FC236}">
                <a16:creationId xmlns:a16="http://schemas.microsoft.com/office/drawing/2014/main" id="{AD12FEF7-A6F6-4025-8540-A72423F2F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838" y="221503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53301" name="矩形 19">
            <a:extLst>
              <a:ext uri="{FF2B5EF4-FFF2-40B4-BE49-F238E27FC236}">
                <a16:creationId xmlns:a16="http://schemas.microsoft.com/office/drawing/2014/main" id="{287C0B22-FBF3-48D6-8FAA-45C1D9944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1104" y="221503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0CD85137-C4B0-4F2D-9B8B-5A91F9E7D69D}"/>
              </a:ext>
            </a:extLst>
          </p:cNvPr>
          <p:cNvSpPr txBox="1"/>
          <p:nvPr/>
        </p:nvSpPr>
        <p:spPr>
          <a:xfrm>
            <a:off x="7348636" y="307228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C417883F-7F50-4D2F-B479-F80319A46282}"/>
              </a:ext>
            </a:extLst>
          </p:cNvPr>
          <p:cNvSpPr txBox="1"/>
          <p:nvPr/>
        </p:nvSpPr>
        <p:spPr>
          <a:xfrm>
            <a:off x="3544588" y="3072282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51F5AFCB-1A91-401D-9888-3AEC1C49712C}"/>
              </a:ext>
            </a:extLst>
          </p:cNvPr>
          <p:cNvSpPr txBox="1"/>
          <p:nvPr/>
        </p:nvSpPr>
        <p:spPr>
          <a:xfrm>
            <a:off x="6238973" y="1241100"/>
            <a:ext cx="321469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5D9F8DFB-99F6-459D-B9B6-D542558F3F3A}"/>
              </a:ext>
            </a:extLst>
          </p:cNvPr>
          <p:cNvSpPr txBox="1"/>
          <p:nvPr/>
        </p:nvSpPr>
        <p:spPr>
          <a:xfrm>
            <a:off x="972838" y="3500907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53306" name="矩形 17">
            <a:extLst>
              <a:ext uri="{FF2B5EF4-FFF2-40B4-BE49-F238E27FC236}">
                <a16:creationId xmlns:a16="http://schemas.microsoft.com/office/drawing/2014/main" id="{BF079408-7634-4706-A0C6-9648C6353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98" y="151851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F5DC5431-61B2-453C-AE71-608B5EFEAC79}"/>
              </a:ext>
            </a:extLst>
          </p:cNvPr>
          <p:cNvSpPr/>
          <p:nvPr/>
        </p:nvSpPr>
        <p:spPr>
          <a:xfrm>
            <a:off x="2258714" y="3286594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3308" name="文字方塊 22">
            <a:extLst>
              <a:ext uri="{FF2B5EF4-FFF2-40B4-BE49-F238E27FC236}">
                <a16:creationId xmlns:a16="http://schemas.microsoft.com/office/drawing/2014/main" id="{06F20B95-4EBA-40F5-8F00-14FD39F09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4588" y="4626048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309" name="矩形 23">
            <a:extLst>
              <a:ext uri="{FF2B5EF4-FFF2-40B4-BE49-F238E27FC236}">
                <a16:creationId xmlns:a16="http://schemas.microsoft.com/office/drawing/2014/main" id="{20F79084-4189-4A6F-855F-6C595ECC0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6979" y="151851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3310" name="矩形 25">
            <a:extLst>
              <a:ext uri="{FF2B5EF4-FFF2-40B4-BE49-F238E27FC236}">
                <a16:creationId xmlns:a16="http://schemas.microsoft.com/office/drawing/2014/main" id="{BA66C709-225E-4C7E-BD36-346F78FEE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98" y="1732829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3311" name="矩形 26">
            <a:extLst>
              <a:ext uri="{FF2B5EF4-FFF2-40B4-BE49-F238E27FC236}">
                <a16:creationId xmlns:a16="http://schemas.microsoft.com/office/drawing/2014/main" id="{8303E090-92B2-4E46-95B4-0FD7E85BD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6979" y="1732829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40463135-E536-4873-9C70-B2429A6DCC40}"/>
              </a:ext>
            </a:extLst>
          </p:cNvPr>
          <p:cNvSpPr txBox="1"/>
          <p:nvPr/>
        </p:nvSpPr>
        <p:spPr>
          <a:xfrm>
            <a:off x="972839" y="3822375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3313" name="矩形 30">
            <a:extLst>
              <a:ext uri="{FF2B5EF4-FFF2-40B4-BE49-F238E27FC236}">
                <a16:creationId xmlns:a16="http://schemas.microsoft.com/office/drawing/2014/main" id="{8A1D2588-1A66-489D-8DDF-F738549D4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2551" y="1726875"/>
            <a:ext cx="321469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FB787C67-2881-41F8-89E7-68C3AF589541}"/>
              </a:ext>
            </a:extLst>
          </p:cNvPr>
          <p:cNvSpPr txBox="1"/>
          <p:nvPr/>
        </p:nvSpPr>
        <p:spPr>
          <a:xfrm>
            <a:off x="972839" y="3955726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DD9DCFF8-563E-4F5C-8697-F3C2456341B1}"/>
              </a:ext>
            </a:extLst>
          </p:cNvPr>
          <p:cNvSpPr txBox="1"/>
          <p:nvPr/>
        </p:nvSpPr>
        <p:spPr>
          <a:xfrm>
            <a:off x="4997151" y="1241100"/>
            <a:ext cx="539354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EFB72BA9-5DEA-4699-BE13-56FDE6C0F72B}"/>
              </a:ext>
            </a:extLst>
          </p:cNvPr>
          <p:cNvSpPr txBox="1"/>
          <p:nvPr/>
        </p:nvSpPr>
        <p:spPr>
          <a:xfrm>
            <a:off x="972839" y="4197423"/>
            <a:ext cx="2732485" cy="160734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3317" name="矩形 38">
            <a:extLst>
              <a:ext uri="{FF2B5EF4-FFF2-40B4-BE49-F238E27FC236}">
                <a16:creationId xmlns:a16="http://schemas.microsoft.com/office/drawing/2014/main" id="{0CE1B562-9446-4D74-A501-8ABA34280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5417" y="1518516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53318" name="矩形 30">
            <a:extLst>
              <a:ext uri="{FF2B5EF4-FFF2-40B4-BE49-F238E27FC236}">
                <a16:creationId xmlns:a16="http://schemas.microsoft.com/office/drawing/2014/main" id="{9DBDF84E-EB98-48AE-B3ED-18EF15BC7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5123" y="1726875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3319" name="矩形 42">
            <a:extLst>
              <a:ext uri="{FF2B5EF4-FFF2-40B4-BE49-F238E27FC236}">
                <a16:creationId xmlns:a16="http://schemas.microsoft.com/office/drawing/2014/main" id="{425C18B2-D89F-438A-B028-D2BC09093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5417" y="1732829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CF0C322-81E5-4324-989F-4878544E66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A76BEDA4-875D-40F0-A76B-622A4506D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709349"/>
              </p:ext>
            </p:extLst>
          </p:nvPr>
        </p:nvGraphicFramePr>
        <p:xfrm>
          <a:off x="3000200" y="1051303"/>
          <a:ext cx="466129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(1)First Loop</a:t>
                      </a:r>
                      <a:endParaRPr kumimoji="0" lang="zh-TW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(2)Second (nested) Loop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4319" name="矩形 18">
            <a:extLst>
              <a:ext uri="{FF2B5EF4-FFF2-40B4-BE49-F238E27FC236}">
                <a16:creationId xmlns:a16="http://schemas.microsoft.com/office/drawing/2014/main" id="{66155219-999D-4E36-93B1-54CDD9F68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809" y="3515897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54320" name="標題 1">
            <a:extLst>
              <a:ext uri="{FF2B5EF4-FFF2-40B4-BE49-F238E27FC236}">
                <a16:creationId xmlns:a16="http://schemas.microsoft.com/office/drawing/2014/main" id="{6EB95146-37A3-464B-B30E-CEAD7705CED5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54321" name="內容版面配置區 2">
            <a:extLst>
              <a:ext uri="{FF2B5EF4-FFF2-40B4-BE49-F238E27FC236}">
                <a16:creationId xmlns:a16="http://schemas.microsoft.com/office/drawing/2014/main" id="{597CDB38-DAB7-475D-A3AC-BF2175E8A6F3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10653" y="78341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54323" name="Group 2">
            <a:extLst>
              <a:ext uri="{FF2B5EF4-FFF2-40B4-BE49-F238E27FC236}">
                <a16:creationId xmlns:a16="http://schemas.microsoft.com/office/drawing/2014/main" id="{AC0DF21D-9663-49F8-AA68-C87AD43C5421}"/>
              </a:ext>
            </a:extLst>
          </p:cNvPr>
          <p:cNvGrpSpPr>
            <a:grpSpLocks/>
          </p:cNvGrpSpPr>
          <p:nvPr/>
        </p:nvGrpSpPr>
        <p:grpSpPr bwMode="auto">
          <a:xfrm>
            <a:off x="7763325" y="864160"/>
            <a:ext cx="1298593" cy="1061989"/>
            <a:chOff x="694" y="2112"/>
            <a:chExt cx="1297" cy="1296"/>
          </a:xfrm>
        </p:grpSpPr>
        <p:sp>
          <p:nvSpPr>
            <p:cNvPr id="54344" name="Text Box 3">
              <a:extLst>
                <a:ext uri="{FF2B5EF4-FFF2-40B4-BE49-F238E27FC236}">
                  <a16:creationId xmlns:a16="http://schemas.microsoft.com/office/drawing/2014/main" id="{62330CD2-F78E-4544-8B53-468540FD3B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54345" name="AutoShape 4">
              <a:extLst>
                <a:ext uri="{FF2B5EF4-FFF2-40B4-BE49-F238E27FC236}">
                  <a16:creationId xmlns:a16="http://schemas.microsoft.com/office/drawing/2014/main" id="{20E57C49-89E2-49B4-A048-AF34359AA580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54346" name="Text Box 5">
              <a:extLst>
                <a:ext uri="{FF2B5EF4-FFF2-40B4-BE49-F238E27FC236}">
                  <a16:creationId xmlns:a16="http://schemas.microsoft.com/office/drawing/2014/main" id="{9072EEC5-2E3B-4589-B423-830C3AD691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54324" name="矩形 20">
            <a:extLst>
              <a:ext uri="{FF2B5EF4-FFF2-40B4-BE49-F238E27FC236}">
                <a16:creationId xmlns:a16="http://schemas.microsoft.com/office/drawing/2014/main" id="{D205EB90-033C-481E-984F-99A00589B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809" y="223002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54325" name="矩形 19">
            <a:extLst>
              <a:ext uri="{FF2B5EF4-FFF2-40B4-BE49-F238E27FC236}">
                <a16:creationId xmlns:a16="http://schemas.microsoft.com/office/drawing/2014/main" id="{3FA69081-F866-4F96-8D0E-A15C0EE55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075" y="223002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964FDBA4-6527-45C0-8E9B-6D879290175E}"/>
              </a:ext>
            </a:extLst>
          </p:cNvPr>
          <p:cNvSpPr txBox="1"/>
          <p:nvPr/>
        </p:nvSpPr>
        <p:spPr>
          <a:xfrm>
            <a:off x="7393607" y="308727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8D105766-DF6A-43B3-8EB1-DB8B417F9F13}"/>
              </a:ext>
            </a:extLst>
          </p:cNvPr>
          <p:cNvSpPr txBox="1"/>
          <p:nvPr/>
        </p:nvSpPr>
        <p:spPr>
          <a:xfrm>
            <a:off x="3589559" y="3087272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6336DF28-A184-4C98-95DB-DE6D046A764E}"/>
              </a:ext>
            </a:extLst>
          </p:cNvPr>
          <p:cNvSpPr txBox="1"/>
          <p:nvPr/>
        </p:nvSpPr>
        <p:spPr>
          <a:xfrm>
            <a:off x="6283944" y="1256090"/>
            <a:ext cx="321469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F39DE0D-1087-4BF0-8BFA-0B5F236BB356}"/>
              </a:ext>
            </a:extLst>
          </p:cNvPr>
          <p:cNvSpPr txBox="1"/>
          <p:nvPr/>
        </p:nvSpPr>
        <p:spPr>
          <a:xfrm>
            <a:off x="1017809" y="3515897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54330" name="矩形 17">
            <a:extLst>
              <a:ext uri="{FF2B5EF4-FFF2-40B4-BE49-F238E27FC236}">
                <a16:creationId xmlns:a16="http://schemas.microsoft.com/office/drawing/2014/main" id="{49A182E1-9F37-47D2-AF34-B349D429D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6169" y="153350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A0A02BFC-8321-4272-B0DA-E7D96CD3D82F}"/>
              </a:ext>
            </a:extLst>
          </p:cNvPr>
          <p:cNvSpPr/>
          <p:nvPr/>
        </p:nvSpPr>
        <p:spPr>
          <a:xfrm>
            <a:off x="2303685" y="3301584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4332" name="文字方塊 22">
            <a:extLst>
              <a:ext uri="{FF2B5EF4-FFF2-40B4-BE49-F238E27FC236}">
                <a16:creationId xmlns:a16="http://schemas.microsoft.com/office/drawing/2014/main" id="{B2205235-7D2B-450C-8CB7-FF6494C82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9559" y="4641038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333" name="矩形 23">
            <a:extLst>
              <a:ext uri="{FF2B5EF4-FFF2-40B4-BE49-F238E27FC236}">
                <a16:creationId xmlns:a16="http://schemas.microsoft.com/office/drawing/2014/main" id="{F54F8A10-4A3C-47AA-915B-676512CC1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1950" y="153350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4334" name="矩形 25">
            <a:extLst>
              <a:ext uri="{FF2B5EF4-FFF2-40B4-BE49-F238E27FC236}">
                <a16:creationId xmlns:a16="http://schemas.microsoft.com/office/drawing/2014/main" id="{D48323D1-6C53-4329-ABFB-ADE6D7111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6169" y="1747819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4335" name="矩形 26">
            <a:extLst>
              <a:ext uri="{FF2B5EF4-FFF2-40B4-BE49-F238E27FC236}">
                <a16:creationId xmlns:a16="http://schemas.microsoft.com/office/drawing/2014/main" id="{7B3C4AD2-24D4-4337-84FF-099700B07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1950" y="1747819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94C34B2A-CBC3-4E3B-9AEB-1C4A87C6B126}"/>
              </a:ext>
            </a:extLst>
          </p:cNvPr>
          <p:cNvSpPr txBox="1"/>
          <p:nvPr/>
        </p:nvSpPr>
        <p:spPr>
          <a:xfrm>
            <a:off x="1017810" y="3837365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4337" name="矩形 30">
            <a:extLst>
              <a:ext uri="{FF2B5EF4-FFF2-40B4-BE49-F238E27FC236}">
                <a16:creationId xmlns:a16="http://schemas.microsoft.com/office/drawing/2014/main" id="{E9950C12-4AF4-4659-B557-947444A7F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7522" y="1741865"/>
            <a:ext cx="321469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7D45625C-C3FF-4B44-A618-B82600DC505D}"/>
              </a:ext>
            </a:extLst>
          </p:cNvPr>
          <p:cNvSpPr txBox="1"/>
          <p:nvPr/>
        </p:nvSpPr>
        <p:spPr>
          <a:xfrm>
            <a:off x="1017810" y="3970716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6DB4F755-D64F-4AAB-83AB-BD3485149A31}"/>
              </a:ext>
            </a:extLst>
          </p:cNvPr>
          <p:cNvSpPr txBox="1"/>
          <p:nvPr/>
        </p:nvSpPr>
        <p:spPr>
          <a:xfrm>
            <a:off x="5581475" y="1256090"/>
            <a:ext cx="432197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72A20955-8B11-4182-A06B-EBF49FA3BFCB}"/>
              </a:ext>
            </a:extLst>
          </p:cNvPr>
          <p:cNvSpPr txBox="1"/>
          <p:nvPr/>
        </p:nvSpPr>
        <p:spPr>
          <a:xfrm>
            <a:off x="1017810" y="4212413"/>
            <a:ext cx="2732485" cy="160734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4341" name="矩形 38">
            <a:extLst>
              <a:ext uri="{FF2B5EF4-FFF2-40B4-BE49-F238E27FC236}">
                <a16:creationId xmlns:a16="http://schemas.microsoft.com/office/drawing/2014/main" id="{AFECDC8A-0D30-4C3F-BC7A-9174586AD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388" y="1533506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54342" name="矩形 30">
            <a:extLst>
              <a:ext uri="{FF2B5EF4-FFF2-40B4-BE49-F238E27FC236}">
                <a16:creationId xmlns:a16="http://schemas.microsoft.com/office/drawing/2014/main" id="{4E5DB77D-8B0F-4EAB-9820-A6E149A61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0094" y="1741865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4343" name="矩形 42">
            <a:extLst>
              <a:ext uri="{FF2B5EF4-FFF2-40B4-BE49-F238E27FC236}">
                <a16:creationId xmlns:a16="http://schemas.microsoft.com/office/drawing/2014/main" id="{47F49D8A-CF50-4185-B34E-11AD83AA5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388" y="1747819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7086A98-E14B-497C-9AF2-A326D8787A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B8C7D26E-3609-4CB9-B4F1-F698CA13E9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405668"/>
              </p:ext>
            </p:extLst>
          </p:nvPr>
        </p:nvGraphicFramePr>
        <p:xfrm>
          <a:off x="3030180" y="1043808"/>
          <a:ext cx="466129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(1)First Loop</a:t>
                      </a:r>
                      <a:endParaRPr kumimoji="0" lang="zh-TW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(2)Second (nested) Loop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5343" name="矩形 18">
            <a:extLst>
              <a:ext uri="{FF2B5EF4-FFF2-40B4-BE49-F238E27FC236}">
                <a16:creationId xmlns:a16="http://schemas.microsoft.com/office/drawing/2014/main" id="{0C844A26-7198-4596-816C-09A2CAC8F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789" y="3508402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55344" name="標題 1">
            <a:extLst>
              <a:ext uri="{FF2B5EF4-FFF2-40B4-BE49-F238E27FC236}">
                <a16:creationId xmlns:a16="http://schemas.microsoft.com/office/drawing/2014/main" id="{87007A1E-275B-4CD9-9AAE-BA9057672E09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55345" name="內容版面配置區 2">
            <a:extLst>
              <a:ext uri="{FF2B5EF4-FFF2-40B4-BE49-F238E27FC236}">
                <a16:creationId xmlns:a16="http://schemas.microsoft.com/office/drawing/2014/main" id="{03C89023-4170-4DBF-A57F-2A2363464D3D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40633" y="775918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55347" name="Group 2">
            <a:extLst>
              <a:ext uri="{FF2B5EF4-FFF2-40B4-BE49-F238E27FC236}">
                <a16:creationId xmlns:a16="http://schemas.microsoft.com/office/drawing/2014/main" id="{75AE8183-AA7E-4041-8931-4EBC46D87A17}"/>
              </a:ext>
            </a:extLst>
          </p:cNvPr>
          <p:cNvGrpSpPr>
            <a:grpSpLocks/>
          </p:cNvGrpSpPr>
          <p:nvPr/>
        </p:nvGrpSpPr>
        <p:grpSpPr bwMode="auto">
          <a:xfrm>
            <a:off x="7898237" y="819190"/>
            <a:ext cx="1298593" cy="1061989"/>
            <a:chOff x="694" y="2112"/>
            <a:chExt cx="1297" cy="1296"/>
          </a:xfrm>
        </p:grpSpPr>
        <p:sp>
          <p:nvSpPr>
            <p:cNvPr id="55370" name="Text Box 3">
              <a:extLst>
                <a:ext uri="{FF2B5EF4-FFF2-40B4-BE49-F238E27FC236}">
                  <a16:creationId xmlns:a16="http://schemas.microsoft.com/office/drawing/2014/main" id="{390B002F-8C88-45F5-906A-D2E6910A8F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55371" name="AutoShape 4">
              <a:extLst>
                <a:ext uri="{FF2B5EF4-FFF2-40B4-BE49-F238E27FC236}">
                  <a16:creationId xmlns:a16="http://schemas.microsoft.com/office/drawing/2014/main" id="{F02F7530-301B-4B38-BF78-52E3DA518E9F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55372" name="Text Box 5">
              <a:extLst>
                <a:ext uri="{FF2B5EF4-FFF2-40B4-BE49-F238E27FC236}">
                  <a16:creationId xmlns:a16="http://schemas.microsoft.com/office/drawing/2014/main" id="{EAF696B2-9F50-4152-8021-342A8ED562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 dirty="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55348" name="矩形 20">
            <a:extLst>
              <a:ext uri="{FF2B5EF4-FFF2-40B4-BE49-F238E27FC236}">
                <a16:creationId xmlns:a16="http://schemas.microsoft.com/office/drawing/2014/main" id="{A63E2DAC-6332-4B04-8373-CA48060A9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789" y="2222527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55349" name="矩形 19">
            <a:extLst>
              <a:ext uri="{FF2B5EF4-FFF2-40B4-BE49-F238E27FC236}">
                <a16:creationId xmlns:a16="http://schemas.microsoft.com/office/drawing/2014/main" id="{0AE46CAA-C58D-4E7B-87F1-B4F4E003A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6055" y="2222526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8A7D9551-000D-45CE-B080-140076F099F8}"/>
              </a:ext>
            </a:extLst>
          </p:cNvPr>
          <p:cNvSpPr txBox="1"/>
          <p:nvPr/>
        </p:nvSpPr>
        <p:spPr>
          <a:xfrm>
            <a:off x="7423587" y="3079777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D2EFBAB1-EA76-4198-8974-3AFF4482576E}"/>
              </a:ext>
            </a:extLst>
          </p:cNvPr>
          <p:cNvSpPr txBox="1"/>
          <p:nvPr/>
        </p:nvSpPr>
        <p:spPr>
          <a:xfrm>
            <a:off x="3619539" y="3079777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71F5500C-0E76-4C45-B40D-332D675F30B9}"/>
              </a:ext>
            </a:extLst>
          </p:cNvPr>
          <p:cNvSpPr txBox="1"/>
          <p:nvPr/>
        </p:nvSpPr>
        <p:spPr>
          <a:xfrm>
            <a:off x="6691352" y="1248595"/>
            <a:ext cx="321469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5C0D2A72-7657-4757-9395-53E01DD8DA92}"/>
              </a:ext>
            </a:extLst>
          </p:cNvPr>
          <p:cNvSpPr txBox="1"/>
          <p:nvPr/>
        </p:nvSpPr>
        <p:spPr>
          <a:xfrm>
            <a:off x="1047789" y="3508402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55354" name="矩形 17">
            <a:extLst>
              <a:ext uri="{FF2B5EF4-FFF2-40B4-BE49-F238E27FC236}">
                <a16:creationId xmlns:a16="http://schemas.microsoft.com/office/drawing/2014/main" id="{A17BCE76-DC58-4B63-971B-BBA433B41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6149" y="1526011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3748EC8A-18E4-495D-89F8-3A68509D3FD7}"/>
              </a:ext>
            </a:extLst>
          </p:cNvPr>
          <p:cNvSpPr/>
          <p:nvPr/>
        </p:nvSpPr>
        <p:spPr>
          <a:xfrm>
            <a:off x="2333665" y="3294089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5356" name="文字方塊 22">
            <a:extLst>
              <a:ext uri="{FF2B5EF4-FFF2-40B4-BE49-F238E27FC236}">
                <a16:creationId xmlns:a16="http://schemas.microsoft.com/office/drawing/2014/main" id="{65408251-1B18-494E-8555-B2F8D7E02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9539" y="4633543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57" name="矩形 23">
            <a:extLst>
              <a:ext uri="{FF2B5EF4-FFF2-40B4-BE49-F238E27FC236}">
                <a16:creationId xmlns:a16="http://schemas.microsoft.com/office/drawing/2014/main" id="{F6EA2981-EFD1-4CE1-AF27-6588BCC1CE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1930" y="1526011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5358" name="矩形 25">
            <a:extLst>
              <a:ext uri="{FF2B5EF4-FFF2-40B4-BE49-F238E27FC236}">
                <a16:creationId xmlns:a16="http://schemas.microsoft.com/office/drawing/2014/main" id="{EEAA0AFD-C105-4C52-8375-793FBDC7C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6149" y="1740324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5359" name="矩形 26">
            <a:extLst>
              <a:ext uri="{FF2B5EF4-FFF2-40B4-BE49-F238E27FC236}">
                <a16:creationId xmlns:a16="http://schemas.microsoft.com/office/drawing/2014/main" id="{B41AB787-1359-460D-9A1C-432653AB8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1930" y="1740324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51414F34-1152-4B2A-9F44-587095ADAB43}"/>
              </a:ext>
            </a:extLst>
          </p:cNvPr>
          <p:cNvSpPr txBox="1"/>
          <p:nvPr/>
        </p:nvSpPr>
        <p:spPr>
          <a:xfrm>
            <a:off x="1047790" y="3829870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5B844638-DDAE-44EB-A0F7-9CB303D5C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6121" y="1734370"/>
            <a:ext cx="321469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ABA9C952-D866-47D8-809C-174656F97941}"/>
              </a:ext>
            </a:extLst>
          </p:cNvPr>
          <p:cNvSpPr txBox="1"/>
          <p:nvPr/>
        </p:nvSpPr>
        <p:spPr>
          <a:xfrm>
            <a:off x="1047790" y="3963221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A5640F5C-F2A0-4F9F-B6F1-EF09ACF48604}"/>
              </a:ext>
            </a:extLst>
          </p:cNvPr>
          <p:cNvSpPr txBox="1"/>
          <p:nvPr/>
        </p:nvSpPr>
        <p:spPr>
          <a:xfrm>
            <a:off x="4531558" y="1248595"/>
            <a:ext cx="540544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EF0DB2DF-D64C-4378-9AD9-C12341C8C9AB}"/>
              </a:ext>
            </a:extLst>
          </p:cNvPr>
          <p:cNvSpPr txBox="1"/>
          <p:nvPr/>
        </p:nvSpPr>
        <p:spPr>
          <a:xfrm>
            <a:off x="1047790" y="4204918"/>
            <a:ext cx="2732485" cy="321469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5365" name="矩形 38">
            <a:extLst>
              <a:ext uri="{FF2B5EF4-FFF2-40B4-BE49-F238E27FC236}">
                <a16:creationId xmlns:a16="http://schemas.microsoft.com/office/drawing/2014/main" id="{F64C4AB5-2E49-4D99-959F-16E577B77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0368" y="1526011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55366" name="矩形 30">
            <a:extLst>
              <a:ext uri="{FF2B5EF4-FFF2-40B4-BE49-F238E27FC236}">
                <a16:creationId xmlns:a16="http://schemas.microsoft.com/office/drawing/2014/main" id="{49E30DD3-54F1-4DF0-BF89-B370830B8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0074" y="1734370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38E93D9C-11B3-4684-AED9-C4307DE8C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0368" y="1740324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55368" name="矩形 30">
            <a:extLst>
              <a:ext uri="{FF2B5EF4-FFF2-40B4-BE49-F238E27FC236}">
                <a16:creationId xmlns:a16="http://schemas.microsoft.com/office/drawing/2014/main" id="{24B5358F-864F-4F11-B802-ACF846413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3924" y="1734370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" name="矩形 42">
            <a:extLst>
              <a:ext uri="{FF2B5EF4-FFF2-40B4-BE49-F238E27FC236}">
                <a16:creationId xmlns:a16="http://schemas.microsoft.com/office/drawing/2014/main" id="{83DA483E-ADB7-47EA-B2EF-8A4AEBF64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1558" y="1734370"/>
            <a:ext cx="540544" cy="230832"/>
          </a:xfrm>
          <a:prstGeom prst="rect">
            <a:avLst/>
          </a:prstGeom>
          <a:solidFill>
            <a:srgbClr val="F78507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44747BC-3B9B-4123-A0FB-81959AE3D0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 animBg="1"/>
      <p:bldP spid="29" grpId="0" animBg="1"/>
      <p:bldP spid="31" grpId="0" animBg="1"/>
      <p:bldP spid="32" grpId="0" animBg="1"/>
      <p:bldP spid="33" grpId="0" animBg="1"/>
      <p:bldP spid="37" grpId="0" animBg="1"/>
      <p:bldP spid="43" grpId="0"/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69EA60A9-C031-4006-972F-E7A11BF70C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017069"/>
              </p:ext>
            </p:extLst>
          </p:nvPr>
        </p:nvGraphicFramePr>
        <p:xfrm>
          <a:off x="3022685" y="1051303"/>
          <a:ext cx="466129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(1)First Loop</a:t>
                      </a:r>
                      <a:endParaRPr kumimoji="0" lang="zh-TW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(2)Second (nested) Loop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6367" name="矩形 18">
            <a:extLst>
              <a:ext uri="{FF2B5EF4-FFF2-40B4-BE49-F238E27FC236}">
                <a16:creationId xmlns:a16="http://schemas.microsoft.com/office/drawing/2014/main" id="{4909070F-082E-401B-A5B7-DB75F5B67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294" y="3515897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56368" name="標題 1">
            <a:extLst>
              <a:ext uri="{FF2B5EF4-FFF2-40B4-BE49-F238E27FC236}">
                <a16:creationId xmlns:a16="http://schemas.microsoft.com/office/drawing/2014/main" id="{A1CBA7F5-B313-45EE-B9D2-347BCC90307D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/>
              <a:t>Grammar Analysis Algorithms (6)</a:t>
            </a:r>
            <a:endParaRPr lang="zh-TW" altLang="en-US" sz="3200"/>
          </a:p>
        </p:txBody>
      </p:sp>
      <p:sp>
        <p:nvSpPr>
          <p:cNvPr id="56369" name="內容版面配置區 2">
            <a:extLst>
              <a:ext uri="{FF2B5EF4-FFF2-40B4-BE49-F238E27FC236}">
                <a16:creationId xmlns:a16="http://schemas.microsoft.com/office/drawing/2014/main" id="{58261F83-B6B5-4739-9DB5-A571311D9E7E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33138" y="78341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56371" name="Group 2">
            <a:extLst>
              <a:ext uri="{FF2B5EF4-FFF2-40B4-BE49-F238E27FC236}">
                <a16:creationId xmlns:a16="http://schemas.microsoft.com/office/drawing/2014/main" id="{F1499A38-534B-4BDB-8107-197D1BCB4B38}"/>
              </a:ext>
            </a:extLst>
          </p:cNvPr>
          <p:cNvGrpSpPr>
            <a:grpSpLocks/>
          </p:cNvGrpSpPr>
          <p:nvPr/>
        </p:nvGrpSpPr>
        <p:grpSpPr bwMode="auto">
          <a:xfrm>
            <a:off x="7710859" y="871655"/>
            <a:ext cx="1298593" cy="1061989"/>
            <a:chOff x="694" y="2112"/>
            <a:chExt cx="1297" cy="1296"/>
          </a:xfrm>
        </p:grpSpPr>
        <p:sp>
          <p:nvSpPr>
            <p:cNvPr id="56393" name="Text Box 3">
              <a:extLst>
                <a:ext uri="{FF2B5EF4-FFF2-40B4-BE49-F238E27FC236}">
                  <a16:creationId xmlns:a16="http://schemas.microsoft.com/office/drawing/2014/main" id="{6692F267-F48B-4BBB-8D90-7CA2256719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56394" name="AutoShape 4">
              <a:extLst>
                <a:ext uri="{FF2B5EF4-FFF2-40B4-BE49-F238E27FC236}">
                  <a16:creationId xmlns:a16="http://schemas.microsoft.com/office/drawing/2014/main" id="{7087ABF6-CA80-464D-9A5D-2C3DDA0010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56395" name="Text Box 5">
              <a:extLst>
                <a:ext uri="{FF2B5EF4-FFF2-40B4-BE49-F238E27FC236}">
                  <a16:creationId xmlns:a16="http://schemas.microsoft.com/office/drawing/2014/main" id="{82427938-3AFA-4683-8B89-E2D3F36164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56372" name="矩形 20">
            <a:extLst>
              <a:ext uri="{FF2B5EF4-FFF2-40B4-BE49-F238E27FC236}">
                <a16:creationId xmlns:a16="http://schemas.microsoft.com/office/drawing/2014/main" id="{4114376D-BC36-4724-BFC6-13DC3D124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294" y="223002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56373" name="矩形 19">
            <a:extLst>
              <a:ext uri="{FF2B5EF4-FFF2-40B4-BE49-F238E27FC236}">
                <a16:creationId xmlns:a16="http://schemas.microsoft.com/office/drawing/2014/main" id="{E4B9A82E-6421-48B4-B8F9-639C1BD95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8560" y="223002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56769708-DC14-4FD9-9458-A6A8940AC010}"/>
              </a:ext>
            </a:extLst>
          </p:cNvPr>
          <p:cNvSpPr txBox="1"/>
          <p:nvPr/>
        </p:nvSpPr>
        <p:spPr>
          <a:xfrm>
            <a:off x="7416092" y="308727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0E68F9BB-0D4E-4505-837E-7AA55F9D8675}"/>
              </a:ext>
            </a:extLst>
          </p:cNvPr>
          <p:cNvSpPr txBox="1"/>
          <p:nvPr/>
        </p:nvSpPr>
        <p:spPr>
          <a:xfrm>
            <a:off x="3612044" y="3087272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DE7D5DF0-357F-44EE-AA36-730D28BA9D8F}"/>
              </a:ext>
            </a:extLst>
          </p:cNvPr>
          <p:cNvSpPr txBox="1"/>
          <p:nvPr/>
        </p:nvSpPr>
        <p:spPr>
          <a:xfrm>
            <a:off x="6683857" y="1256090"/>
            <a:ext cx="321469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29C932B7-817F-4102-A29D-FCD74A3B6DE0}"/>
              </a:ext>
            </a:extLst>
          </p:cNvPr>
          <p:cNvSpPr txBox="1"/>
          <p:nvPr/>
        </p:nvSpPr>
        <p:spPr>
          <a:xfrm>
            <a:off x="1040294" y="3515897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56378" name="矩形 17">
            <a:extLst>
              <a:ext uri="{FF2B5EF4-FFF2-40B4-BE49-F238E27FC236}">
                <a16:creationId xmlns:a16="http://schemas.microsoft.com/office/drawing/2014/main" id="{7FD79268-4150-4893-BC35-F33009528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8654" y="153350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3C9C23FE-A41D-4A98-8156-83D6BEA9EDEC}"/>
              </a:ext>
            </a:extLst>
          </p:cNvPr>
          <p:cNvSpPr/>
          <p:nvPr/>
        </p:nvSpPr>
        <p:spPr>
          <a:xfrm>
            <a:off x="2326170" y="3301584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6380" name="文字方塊 22">
            <a:extLst>
              <a:ext uri="{FF2B5EF4-FFF2-40B4-BE49-F238E27FC236}">
                <a16:creationId xmlns:a16="http://schemas.microsoft.com/office/drawing/2014/main" id="{95304B54-1152-4209-86BD-342BB3738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2044" y="4641038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6381" name="矩形 23">
            <a:extLst>
              <a:ext uri="{FF2B5EF4-FFF2-40B4-BE49-F238E27FC236}">
                <a16:creationId xmlns:a16="http://schemas.microsoft.com/office/drawing/2014/main" id="{9B32B986-414B-4FF5-B0C2-FE2CC6B8D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435" y="153350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6382" name="矩形 25">
            <a:extLst>
              <a:ext uri="{FF2B5EF4-FFF2-40B4-BE49-F238E27FC236}">
                <a16:creationId xmlns:a16="http://schemas.microsoft.com/office/drawing/2014/main" id="{FEDDCD8A-B2C7-45F7-8673-2FCB6DFBD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8654" y="1747819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6383" name="矩形 26">
            <a:extLst>
              <a:ext uri="{FF2B5EF4-FFF2-40B4-BE49-F238E27FC236}">
                <a16:creationId xmlns:a16="http://schemas.microsoft.com/office/drawing/2014/main" id="{51C427F9-0672-4611-829B-DD26EEBBC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435" y="1747819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858EE70F-E990-4570-A46D-28E8B86E1C1F}"/>
              </a:ext>
            </a:extLst>
          </p:cNvPr>
          <p:cNvSpPr txBox="1"/>
          <p:nvPr/>
        </p:nvSpPr>
        <p:spPr>
          <a:xfrm>
            <a:off x="1040295" y="3837365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6385" name="矩形 30">
            <a:extLst>
              <a:ext uri="{FF2B5EF4-FFF2-40B4-BE49-F238E27FC236}">
                <a16:creationId xmlns:a16="http://schemas.microsoft.com/office/drawing/2014/main" id="{860B5722-3B90-4E8E-A0D0-A3D065704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8626" y="1741865"/>
            <a:ext cx="321469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39091966-6F0C-4EC5-B8C3-211962138510}"/>
              </a:ext>
            </a:extLst>
          </p:cNvPr>
          <p:cNvSpPr txBox="1"/>
          <p:nvPr/>
        </p:nvSpPr>
        <p:spPr>
          <a:xfrm>
            <a:off x="1040295" y="3970716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025D4DE8-AAC4-4A2B-A7C2-7C5AFC142BDF}"/>
              </a:ext>
            </a:extLst>
          </p:cNvPr>
          <p:cNvSpPr txBox="1"/>
          <p:nvPr/>
        </p:nvSpPr>
        <p:spPr>
          <a:xfrm>
            <a:off x="5064607" y="1256090"/>
            <a:ext cx="540544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5C6924B7-6417-4EB8-97C4-DDE0742A6BCA}"/>
              </a:ext>
            </a:extLst>
          </p:cNvPr>
          <p:cNvSpPr txBox="1"/>
          <p:nvPr/>
        </p:nvSpPr>
        <p:spPr>
          <a:xfrm>
            <a:off x="1040295" y="4212413"/>
            <a:ext cx="2732485" cy="160734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6389" name="矩形 38">
            <a:extLst>
              <a:ext uri="{FF2B5EF4-FFF2-40B4-BE49-F238E27FC236}">
                <a16:creationId xmlns:a16="http://schemas.microsoft.com/office/drawing/2014/main" id="{44A1495B-F65D-481E-BB65-A7384F38A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2873" y="1533506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56390" name="矩形 30">
            <a:extLst>
              <a:ext uri="{FF2B5EF4-FFF2-40B4-BE49-F238E27FC236}">
                <a16:creationId xmlns:a16="http://schemas.microsoft.com/office/drawing/2014/main" id="{9DF382A5-AD14-400A-AAA0-F97487352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2579" y="1741865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6391" name="矩形 42">
            <a:extLst>
              <a:ext uri="{FF2B5EF4-FFF2-40B4-BE49-F238E27FC236}">
                <a16:creationId xmlns:a16="http://schemas.microsoft.com/office/drawing/2014/main" id="{BE429C92-0359-4746-996C-D10FD9E1D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2873" y="1747819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56392" name="矩形 30">
            <a:extLst>
              <a:ext uri="{FF2B5EF4-FFF2-40B4-BE49-F238E27FC236}">
                <a16:creationId xmlns:a16="http://schemas.microsoft.com/office/drawing/2014/main" id="{111C3B04-3D40-4849-92D2-482C0B69E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6429" y="1741865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9491AAA0-C834-435E-A2FA-B66C4333B5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C35E9863-3D4D-4E1B-8FE1-DA6586BC51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225040"/>
              </p:ext>
            </p:extLst>
          </p:nvPr>
        </p:nvGraphicFramePr>
        <p:xfrm>
          <a:off x="2902763" y="1096273"/>
          <a:ext cx="466129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(1)First Loop</a:t>
                      </a:r>
                      <a:endParaRPr kumimoji="0" lang="zh-TW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(2)Second (nested) Loop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7391" name="矩形 18">
            <a:extLst>
              <a:ext uri="{FF2B5EF4-FFF2-40B4-BE49-F238E27FC236}">
                <a16:creationId xmlns:a16="http://schemas.microsoft.com/office/drawing/2014/main" id="{22E0657E-419F-4B60-AE4B-D23F6579D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372" y="3560867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57392" name="標題 1">
            <a:extLst>
              <a:ext uri="{FF2B5EF4-FFF2-40B4-BE49-F238E27FC236}">
                <a16:creationId xmlns:a16="http://schemas.microsoft.com/office/drawing/2014/main" id="{1D277FA1-6139-457F-96EA-CD0A2D5E250A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/>
              <a:t>Grammar Analysis Algorithms (6)</a:t>
            </a:r>
            <a:endParaRPr lang="zh-TW" altLang="en-US" sz="3200"/>
          </a:p>
        </p:txBody>
      </p:sp>
      <p:sp>
        <p:nvSpPr>
          <p:cNvPr id="57393" name="內容版面配置區 2">
            <a:extLst>
              <a:ext uri="{FF2B5EF4-FFF2-40B4-BE49-F238E27FC236}">
                <a16:creationId xmlns:a16="http://schemas.microsoft.com/office/drawing/2014/main" id="{CA076DE6-45F8-44C5-959A-5E5DECBD88BA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13216" y="82838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57395" name="Group 2">
            <a:extLst>
              <a:ext uri="{FF2B5EF4-FFF2-40B4-BE49-F238E27FC236}">
                <a16:creationId xmlns:a16="http://schemas.microsoft.com/office/drawing/2014/main" id="{8D9AB253-D091-4C79-ADA3-BFEDA8B8B13E}"/>
              </a:ext>
            </a:extLst>
          </p:cNvPr>
          <p:cNvGrpSpPr>
            <a:grpSpLocks/>
          </p:cNvGrpSpPr>
          <p:nvPr/>
        </p:nvGrpSpPr>
        <p:grpSpPr bwMode="auto">
          <a:xfrm>
            <a:off x="7725849" y="901636"/>
            <a:ext cx="1298593" cy="1061989"/>
            <a:chOff x="694" y="2112"/>
            <a:chExt cx="1297" cy="1296"/>
          </a:xfrm>
        </p:grpSpPr>
        <p:sp>
          <p:nvSpPr>
            <p:cNvPr id="57417" name="Text Box 3">
              <a:extLst>
                <a:ext uri="{FF2B5EF4-FFF2-40B4-BE49-F238E27FC236}">
                  <a16:creationId xmlns:a16="http://schemas.microsoft.com/office/drawing/2014/main" id="{E505ECE9-316A-4641-BCE5-1613C08F8C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57418" name="AutoShape 4">
              <a:extLst>
                <a:ext uri="{FF2B5EF4-FFF2-40B4-BE49-F238E27FC236}">
                  <a16:creationId xmlns:a16="http://schemas.microsoft.com/office/drawing/2014/main" id="{C700ED03-039F-4CF6-A651-61F94F673972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57419" name="Text Box 5">
              <a:extLst>
                <a:ext uri="{FF2B5EF4-FFF2-40B4-BE49-F238E27FC236}">
                  <a16:creationId xmlns:a16="http://schemas.microsoft.com/office/drawing/2014/main" id="{2206DF46-D5DB-4BCD-BC3D-222272F96C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57396" name="矩形 20">
            <a:extLst>
              <a:ext uri="{FF2B5EF4-FFF2-40B4-BE49-F238E27FC236}">
                <a16:creationId xmlns:a16="http://schemas.microsoft.com/office/drawing/2014/main" id="{A2ED45C1-8F1D-4014-BA04-52553071A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372" y="227499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57397" name="矩形 19">
            <a:extLst>
              <a:ext uri="{FF2B5EF4-FFF2-40B4-BE49-F238E27FC236}">
                <a16:creationId xmlns:a16="http://schemas.microsoft.com/office/drawing/2014/main" id="{DEF9AC8E-9EE4-43D7-AE30-10474BA8E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8638" y="227499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0EF009E1-9835-4E1B-B30B-7DDA04507F30}"/>
              </a:ext>
            </a:extLst>
          </p:cNvPr>
          <p:cNvSpPr txBox="1"/>
          <p:nvPr/>
        </p:nvSpPr>
        <p:spPr>
          <a:xfrm>
            <a:off x="7296170" y="313224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19E18C68-ABE7-4A08-A97C-FB1E27907CF9}"/>
              </a:ext>
            </a:extLst>
          </p:cNvPr>
          <p:cNvSpPr txBox="1"/>
          <p:nvPr/>
        </p:nvSpPr>
        <p:spPr>
          <a:xfrm>
            <a:off x="3492122" y="3132242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2213CFC3-AC6D-457A-B4D3-ED925E84E5FD}"/>
              </a:ext>
            </a:extLst>
          </p:cNvPr>
          <p:cNvSpPr txBox="1"/>
          <p:nvPr/>
        </p:nvSpPr>
        <p:spPr>
          <a:xfrm>
            <a:off x="6563935" y="1301060"/>
            <a:ext cx="321469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E8D64215-DE3C-445D-9F6C-8C39844CCDF3}"/>
              </a:ext>
            </a:extLst>
          </p:cNvPr>
          <p:cNvSpPr txBox="1"/>
          <p:nvPr/>
        </p:nvSpPr>
        <p:spPr>
          <a:xfrm>
            <a:off x="920372" y="3560867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57402" name="矩形 17">
            <a:extLst>
              <a:ext uri="{FF2B5EF4-FFF2-40B4-BE49-F238E27FC236}">
                <a16:creationId xmlns:a16="http://schemas.microsoft.com/office/drawing/2014/main" id="{627517A8-E59C-4862-82C9-3B4DDF38FE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8732" y="157847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98B636D1-F37A-4E5F-911D-1B3CCC59974A}"/>
              </a:ext>
            </a:extLst>
          </p:cNvPr>
          <p:cNvSpPr/>
          <p:nvPr/>
        </p:nvSpPr>
        <p:spPr>
          <a:xfrm>
            <a:off x="2206248" y="3346554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7404" name="文字方塊 22">
            <a:extLst>
              <a:ext uri="{FF2B5EF4-FFF2-40B4-BE49-F238E27FC236}">
                <a16:creationId xmlns:a16="http://schemas.microsoft.com/office/drawing/2014/main" id="{7D9B435C-1953-4AD3-BEE4-8A4390054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122" y="4686008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405" name="矩形 23">
            <a:extLst>
              <a:ext uri="{FF2B5EF4-FFF2-40B4-BE49-F238E27FC236}">
                <a16:creationId xmlns:a16="http://schemas.microsoft.com/office/drawing/2014/main" id="{AA45C76D-F437-4CDD-8129-6539F5154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4513" y="157847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7406" name="矩形 25">
            <a:extLst>
              <a:ext uri="{FF2B5EF4-FFF2-40B4-BE49-F238E27FC236}">
                <a16:creationId xmlns:a16="http://schemas.microsoft.com/office/drawing/2014/main" id="{B7EA95A2-2805-4070-B418-197E71774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8732" y="1792789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7407" name="矩形 26">
            <a:extLst>
              <a:ext uri="{FF2B5EF4-FFF2-40B4-BE49-F238E27FC236}">
                <a16:creationId xmlns:a16="http://schemas.microsoft.com/office/drawing/2014/main" id="{7AC0B4A7-7021-47A2-ABAE-22E49263F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4513" y="1792789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41BB94E4-CA11-4298-81CA-E821CAE614B9}"/>
              </a:ext>
            </a:extLst>
          </p:cNvPr>
          <p:cNvSpPr txBox="1"/>
          <p:nvPr/>
        </p:nvSpPr>
        <p:spPr>
          <a:xfrm>
            <a:off x="920373" y="3882335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7409" name="矩形 30">
            <a:extLst>
              <a:ext uri="{FF2B5EF4-FFF2-40B4-BE49-F238E27FC236}">
                <a16:creationId xmlns:a16="http://schemas.microsoft.com/office/drawing/2014/main" id="{FCA8416F-40E1-4CA2-AAB2-C7BD68B1FF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8704" y="1786835"/>
            <a:ext cx="321469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E520DC81-6681-470A-959D-73DE8D6D61CA}"/>
              </a:ext>
            </a:extLst>
          </p:cNvPr>
          <p:cNvSpPr txBox="1"/>
          <p:nvPr/>
        </p:nvSpPr>
        <p:spPr>
          <a:xfrm>
            <a:off x="920373" y="4015686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6A133697-BACE-4BD1-B6B7-FF95853AF5CA}"/>
              </a:ext>
            </a:extLst>
          </p:cNvPr>
          <p:cNvSpPr txBox="1"/>
          <p:nvPr/>
        </p:nvSpPr>
        <p:spPr>
          <a:xfrm>
            <a:off x="5484038" y="1301060"/>
            <a:ext cx="432197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DBD41AEC-D962-4F1D-8626-16781B9CC516}"/>
              </a:ext>
            </a:extLst>
          </p:cNvPr>
          <p:cNvSpPr txBox="1"/>
          <p:nvPr/>
        </p:nvSpPr>
        <p:spPr>
          <a:xfrm>
            <a:off x="920373" y="4257383"/>
            <a:ext cx="2732485" cy="160734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7413" name="矩形 38">
            <a:extLst>
              <a:ext uri="{FF2B5EF4-FFF2-40B4-BE49-F238E27FC236}">
                <a16:creationId xmlns:a16="http://schemas.microsoft.com/office/drawing/2014/main" id="{B93AC4D6-D693-4C4A-B4D3-76347256B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2951" y="1578476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57414" name="矩形 30">
            <a:extLst>
              <a:ext uri="{FF2B5EF4-FFF2-40B4-BE49-F238E27FC236}">
                <a16:creationId xmlns:a16="http://schemas.microsoft.com/office/drawing/2014/main" id="{386B71DE-4054-464B-8675-9F4F00C47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2657" y="1786835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7415" name="矩形 42">
            <a:extLst>
              <a:ext uri="{FF2B5EF4-FFF2-40B4-BE49-F238E27FC236}">
                <a16:creationId xmlns:a16="http://schemas.microsoft.com/office/drawing/2014/main" id="{AC9A85E8-EBCB-4B08-AC1B-3D29D9ACE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2951" y="1792789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57416" name="矩形 30">
            <a:extLst>
              <a:ext uri="{FF2B5EF4-FFF2-40B4-BE49-F238E27FC236}">
                <a16:creationId xmlns:a16="http://schemas.microsoft.com/office/drawing/2014/main" id="{E46BB9C9-F3EC-4D5E-B21C-9EAD99A68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6507" y="1786835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2AA7FC0D-C844-4256-9D53-B979586484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B3159164-C758-46A4-A213-C9AFF550A1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201834"/>
              </p:ext>
            </p:extLst>
          </p:nvPr>
        </p:nvGraphicFramePr>
        <p:xfrm>
          <a:off x="2970219" y="1028817"/>
          <a:ext cx="466129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(1)First Loop</a:t>
                      </a:r>
                      <a:endParaRPr kumimoji="0" lang="zh-TW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(2)Second (nested) Loop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8415" name="矩形 18">
            <a:extLst>
              <a:ext uri="{FF2B5EF4-FFF2-40B4-BE49-F238E27FC236}">
                <a16:creationId xmlns:a16="http://schemas.microsoft.com/office/drawing/2014/main" id="{AA6C1014-F27A-4077-9A65-F3219CE2B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828" y="3493411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58416" name="標題 1">
            <a:extLst>
              <a:ext uri="{FF2B5EF4-FFF2-40B4-BE49-F238E27FC236}">
                <a16:creationId xmlns:a16="http://schemas.microsoft.com/office/drawing/2014/main" id="{38659C0B-3825-4CE8-8574-23DB6E674AC6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58417" name="內容版面配置區 2">
            <a:extLst>
              <a:ext uri="{FF2B5EF4-FFF2-40B4-BE49-F238E27FC236}">
                <a16:creationId xmlns:a16="http://schemas.microsoft.com/office/drawing/2014/main" id="{3259C6B9-0EE1-4098-ABF4-F1983B6A6D5E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80672" y="760927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58419" name="Group 2">
            <a:extLst>
              <a:ext uri="{FF2B5EF4-FFF2-40B4-BE49-F238E27FC236}">
                <a16:creationId xmlns:a16="http://schemas.microsoft.com/office/drawing/2014/main" id="{950B94C5-E568-48B5-9690-188574FE655F}"/>
              </a:ext>
            </a:extLst>
          </p:cNvPr>
          <p:cNvGrpSpPr>
            <a:grpSpLocks/>
          </p:cNvGrpSpPr>
          <p:nvPr/>
        </p:nvGrpSpPr>
        <p:grpSpPr bwMode="auto">
          <a:xfrm>
            <a:off x="7845407" y="826685"/>
            <a:ext cx="1298593" cy="1061989"/>
            <a:chOff x="694" y="2112"/>
            <a:chExt cx="1297" cy="1296"/>
          </a:xfrm>
        </p:grpSpPr>
        <p:sp>
          <p:nvSpPr>
            <p:cNvPr id="58442" name="Text Box 3">
              <a:extLst>
                <a:ext uri="{FF2B5EF4-FFF2-40B4-BE49-F238E27FC236}">
                  <a16:creationId xmlns:a16="http://schemas.microsoft.com/office/drawing/2014/main" id="{C3E47700-6AAF-44D7-8907-EEC34106F7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58443" name="AutoShape 4">
              <a:extLst>
                <a:ext uri="{FF2B5EF4-FFF2-40B4-BE49-F238E27FC236}">
                  <a16:creationId xmlns:a16="http://schemas.microsoft.com/office/drawing/2014/main" id="{64FB991A-6C35-40F3-81B7-6EBA88AAC6E2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58444" name="Text Box 5">
              <a:extLst>
                <a:ext uri="{FF2B5EF4-FFF2-40B4-BE49-F238E27FC236}">
                  <a16:creationId xmlns:a16="http://schemas.microsoft.com/office/drawing/2014/main" id="{7D3206CC-AFF4-411A-A5A4-130561A55C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58420" name="矩形 20">
            <a:extLst>
              <a:ext uri="{FF2B5EF4-FFF2-40B4-BE49-F238E27FC236}">
                <a16:creationId xmlns:a16="http://schemas.microsoft.com/office/drawing/2014/main" id="{C59BAF55-5BAF-484C-968C-3E659E3E8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828" y="2207536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58421" name="矩形 19">
            <a:extLst>
              <a:ext uri="{FF2B5EF4-FFF2-40B4-BE49-F238E27FC236}">
                <a16:creationId xmlns:a16="http://schemas.microsoft.com/office/drawing/2014/main" id="{6749F5EC-856D-4801-BE14-FB3907694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6094" y="2207535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BB320817-E10C-4AFE-833C-7A62BAE04562}"/>
              </a:ext>
            </a:extLst>
          </p:cNvPr>
          <p:cNvSpPr txBox="1"/>
          <p:nvPr/>
        </p:nvSpPr>
        <p:spPr>
          <a:xfrm>
            <a:off x="7363626" y="3064786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3F5F39E5-C289-4542-87DB-7E0C78CA1198}"/>
              </a:ext>
            </a:extLst>
          </p:cNvPr>
          <p:cNvSpPr txBox="1"/>
          <p:nvPr/>
        </p:nvSpPr>
        <p:spPr>
          <a:xfrm>
            <a:off x="3559578" y="3064786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732E246-D423-4985-B5EA-773A8D73D3D9}"/>
              </a:ext>
            </a:extLst>
          </p:cNvPr>
          <p:cNvSpPr txBox="1"/>
          <p:nvPr/>
        </p:nvSpPr>
        <p:spPr>
          <a:xfrm>
            <a:off x="7010010" y="1233604"/>
            <a:ext cx="321469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04D227DE-79CF-417D-BE43-A8372085777C}"/>
              </a:ext>
            </a:extLst>
          </p:cNvPr>
          <p:cNvSpPr txBox="1"/>
          <p:nvPr/>
        </p:nvSpPr>
        <p:spPr>
          <a:xfrm>
            <a:off x="987828" y="3493411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58426" name="矩形 17">
            <a:extLst>
              <a:ext uri="{FF2B5EF4-FFF2-40B4-BE49-F238E27FC236}">
                <a16:creationId xmlns:a16="http://schemas.microsoft.com/office/drawing/2014/main" id="{C35FA66C-9C6C-43E0-BD99-2585A4B39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6188" y="1511020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E365DF7F-C1D0-41EC-A86C-83B59BD7C79B}"/>
              </a:ext>
            </a:extLst>
          </p:cNvPr>
          <p:cNvSpPr/>
          <p:nvPr/>
        </p:nvSpPr>
        <p:spPr>
          <a:xfrm>
            <a:off x="2273704" y="3279098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8428" name="文字方塊 22">
            <a:extLst>
              <a:ext uri="{FF2B5EF4-FFF2-40B4-BE49-F238E27FC236}">
                <a16:creationId xmlns:a16="http://schemas.microsoft.com/office/drawing/2014/main" id="{F79D81E2-3FDF-4D5A-B51E-FFEF78E26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9578" y="4618552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429" name="矩形 23">
            <a:extLst>
              <a:ext uri="{FF2B5EF4-FFF2-40B4-BE49-F238E27FC236}">
                <a16:creationId xmlns:a16="http://schemas.microsoft.com/office/drawing/2014/main" id="{9946AD6E-0503-4304-BF35-521C39B5F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969" y="1511020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8430" name="矩形 25">
            <a:extLst>
              <a:ext uri="{FF2B5EF4-FFF2-40B4-BE49-F238E27FC236}">
                <a16:creationId xmlns:a16="http://schemas.microsoft.com/office/drawing/2014/main" id="{4BD20047-0E8B-497B-A597-620B2B231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6188" y="1725333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8431" name="矩形 26">
            <a:extLst>
              <a:ext uri="{FF2B5EF4-FFF2-40B4-BE49-F238E27FC236}">
                <a16:creationId xmlns:a16="http://schemas.microsoft.com/office/drawing/2014/main" id="{EEE23859-77BD-4C4B-A55E-3A0541A4F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969" y="1725333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973931F4-0434-4531-A96C-58C23C223A53}"/>
              </a:ext>
            </a:extLst>
          </p:cNvPr>
          <p:cNvSpPr txBox="1"/>
          <p:nvPr/>
        </p:nvSpPr>
        <p:spPr>
          <a:xfrm>
            <a:off x="987829" y="3814879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D4DCDEF0-F37F-48AD-A52E-4F355182A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010" y="1719379"/>
            <a:ext cx="323850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889A3F48-438C-423D-8C47-86CEBF0A5D40}"/>
              </a:ext>
            </a:extLst>
          </p:cNvPr>
          <p:cNvSpPr txBox="1"/>
          <p:nvPr/>
        </p:nvSpPr>
        <p:spPr>
          <a:xfrm>
            <a:off x="987829" y="3948230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6FFAF37B-8E02-49D7-B9F8-C7530F259478}"/>
              </a:ext>
            </a:extLst>
          </p:cNvPr>
          <p:cNvSpPr txBox="1"/>
          <p:nvPr/>
        </p:nvSpPr>
        <p:spPr>
          <a:xfrm>
            <a:off x="4471597" y="1233604"/>
            <a:ext cx="540544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EC52D67D-0D68-4FE8-A7FF-A2B83003760C}"/>
              </a:ext>
            </a:extLst>
          </p:cNvPr>
          <p:cNvSpPr txBox="1"/>
          <p:nvPr/>
        </p:nvSpPr>
        <p:spPr>
          <a:xfrm>
            <a:off x="987829" y="4189927"/>
            <a:ext cx="2732485" cy="160734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8437" name="矩形 38">
            <a:extLst>
              <a:ext uri="{FF2B5EF4-FFF2-40B4-BE49-F238E27FC236}">
                <a16:creationId xmlns:a16="http://schemas.microsoft.com/office/drawing/2014/main" id="{447E1C40-CA81-4E64-BE38-590F8F98B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407" y="1511020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58438" name="矩形 30">
            <a:extLst>
              <a:ext uri="{FF2B5EF4-FFF2-40B4-BE49-F238E27FC236}">
                <a16:creationId xmlns:a16="http://schemas.microsoft.com/office/drawing/2014/main" id="{4B18FC01-955E-4C8C-9B94-37D38D1C3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0113" y="1719379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8439" name="矩形 42">
            <a:extLst>
              <a:ext uri="{FF2B5EF4-FFF2-40B4-BE49-F238E27FC236}">
                <a16:creationId xmlns:a16="http://schemas.microsoft.com/office/drawing/2014/main" id="{3DA4EAE5-318D-4F72-8BC8-3D6689B4B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407" y="1725333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58440" name="矩形 30">
            <a:extLst>
              <a:ext uri="{FF2B5EF4-FFF2-40B4-BE49-F238E27FC236}">
                <a16:creationId xmlns:a16="http://schemas.microsoft.com/office/drawing/2014/main" id="{0F2D05CB-610E-4F8A-8864-81CADE530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3963" y="1719379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8441" name="矩形 30">
            <a:extLst>
              <a:ext uri="{FF2B5EF4-FFF2-40B4-BE49-F238E27FC236}">
                <a16:creationId xmlns:a16="http://schemas.microsoft.com/office/drawing/2014/main" id="{D9351356-5E55-4AC0-AAAB-A4CF5A7A3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6160" y="171937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A08A805-E6E7-43A7-A2BE-E6F3E1B732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 animBg="1"/>
      <p:bldP spid="29" grpId="0" animBg="1"/>
      <p:bldP spid="31" grpId="0" animBg="1"/>
      <p:bldP spid="32" grpId="0" animBg="1"/>
      <p:bldP spid="33" grpId="0" animBg="1"/>
      <p:bldP spid="3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159" name="Group 79">
            <a:extLst>
              <a:ext uri="{FF2B5EF4-FFF2-40B4-BE49-F238E27FC236}">
                <a16:creationId xmlns:a16="http://schemas.microsoft.com/office/drawing/2014/main" id="{414D90E7-71AD-4C44-9E20-D46EA098B3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189922"/>
              </p:ext>
            </p:extLst>
          </p:nvPr>
        </p:nvGraphicFramePr>
        <p:xfrm>
          <a:off x="3000200" y="1066293"/>
          <a:ext cx="4661297" cy="94488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9439" name="矩形 18">
            <a:extLst>
              <a:ext uri="{FF2B5EF4-FFF2-40B4-BE49-F238E27FC236}">
                <a16:creationId xmlns:a16="http://schemas.microsoft.com/office/drawing/2014/main" id="{D1D08838-97C4-49C2-A5F3-E4E18ECF4D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809" y="3530887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</a:t>
            </a:r>
            <a:r>
              <a:rPr lang="en-US" altLang="zh-TW" sz="900" b="1" dirty="0" err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=0;i&lt;NUM_TERMINAL; </a:t>
            </a:r>
            <a:r>
              <a:rPr lang="en-US" altLang="zh-TW" sz="900" b="1" dirty="0" err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++) 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a=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g.terminals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first_set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</a:t>
            </a:r>
            <a:r>
              <a:rPr lang="en-US" altLang="zh-TW" sz="900" b="1" dirty="0" err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j++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 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A=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g.nonterminals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first_set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[A]=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first_set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[A]</a:t>
            </a:r>
            <a:r>
              <a:rPr lang="en-US" altLang="zh-TW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endParaRPr lang="en-US" altLang="zh-TW" sz="900" b="1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59440" name="標題 1">
            <a:extLst>
              <a:ext uri="{FF2B5EF4-FFF2-40B4-BE49-F238E27FC236}">
                <a16:creationId xmlns:a16="http://schemas.microsoft.com/office/drawing/2014/main" id="{4C711E8D-DC68-4644-8D6E-7911EAACFC3C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59441" name="內容版面配置區 2">
            <a:extLst>
              <a:ext uri="{FF2B5EF4-FFF2-40B4-BE49-F238E27FC236}">
                <a16:creationId xmlns:a16="http://schemas.microsoft.com/office/drawing/2014/main" id="{F194E93D-95E3-4790-AB3C-EA71FEEAD4E7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10653" y="79840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59443" name="Group 2">
            <a:extLst>
              <a:ext uri="{FF2B5EF4-FFF2-40B4-BE49-F238E27FC236}">
                <a16:creationId xmlns:a16="http://schemas.microsoft.com/office/drawing/2014/main" id="{68F77D75-9467-4141-B399-83685F9F3523}"/>
              </a:ext>
            </a:extLst>
          </p:cNvPr>
          <p:cNvGrpSpPr>
            <a:grpSpLocks/>
          </p:cNvGrpSpPr>
          <p:nvPr/>
        </p:nvGrpSpPr>
        <p:grpSpPr bwMode="auto">
          <a:xfrm>
            <a:off x="7898236" y="804199"/>
            <a:ext cx="1298593" cy="1061989"/>
            <a:chOff x="694" y="2112"/>
            <a:chExt cx="1297" cy="1296"/>
          </a:xfrm>
        </p:grpSpPr>
        <p:sp>
          <p:nvSpPr>
            <p:cNvPr id="59467" name="Text Box 3">
              <a:extLst>
                <a:ext uri="{FF2B5EF4-FFF2-40B4-BE49-F238E27FC236}">
                  <a16:creationId xmlns:a16="http://schemas.microsoft.com/office/drawing/2014/main" id="{53DC3F63-1971-47F0-BE27-771CBE098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59468" name="AutoShape 4">
              <a:extLst>
                <a:ext uri="{FF2B5EF4-FFF2-40B4-BE49-F238E27FC236}">
                  <a16:creationId xmlns:a16="http://schemas.microsoft.com/office/drawing/2014/main" id="{CEB1EA50-B48D-4123-B5E8-DAC2C9E58B87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59469" name="Text Box 5">
              <a:extLst>
                <a:ext uri="{FF2B5EF4-FFF2-40B4-BE49-F238E27FC236}">
                  <a16:creationId xmlns:a16="http://schemas.microsoft.com/office/drawing/2014/main" id="{BEEB327A-3806-47FD-90F8-065D909F61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59444" name="矩形 20">
            <a:extLst>
              <a:ext uri="{FF2B5EF4-FFF2-40B4-BE49-F238E27FC236}">
                <a16:creationId xmlns:a16="http://schemas.microsoft.com/office/drawing/2014/main" id="{BDA50EFD-B1A6-40BB-BB4E-E03447D2E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809" y="224501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59445" name="矩形 19">
            <a:extLst>
              <a:ext uri="{FF2B5EF4-FFF2-40B4-BE49-F238E27FC236}">
                <a16:creationId xmlns:a16="http://schemas.microsoft.com/office/drawing/2014/main" id="{D5DAC9B5-DE2F-4400-8BA0-3B3AC31B3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075" y="224501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F67B80F3-2241-4EFB-9B80-02C5730083E3}"/>
              </a:ext>
            </a:extLst>
          </p:cNvPr>
          <p:cNvSpPr txBox="1"/>
          <p:nvPr/>
        </p:nvSpPr>
        <p:spPr>
          <a:xfrm>
            <a:off x="7393607" y="310226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9A5684DD-63C7-421C-8E0A-62D384F04A23}"/>
              </a:ext>
            </a:extLst>
          </p:cNvPr>
          <p:cNvSpPr txBox="1"/>
          <p:nvPr/>
        </p:nvSpPr>
        <p:spPr>
          <a:xfrm>
            <a:off x="3589559" y="3102262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80D6EF64-9B89-4973-B1F9-BFD6A479C75C}"/>
              </a:ext>
            </a:extLst>
          </p:cNvPr>
          <p:cNvSpPr txBox="1"/>
          <p:nvPr/>
        </p:nvSpPr>
        <p:spPr>
          <a:xfrm>
            <a:off x="7039991" y="1271080"/>
            <a:ext cx="321469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142F66CB-BBBD-4E87-B0A7-17C888BC9CE8}"/>
              </a:ext>
            </a:extLst>
          </p:cNvPr>
          <p:cNvSpPr txBox="1"/>
          <p:nvPr/>
        </p:nvSpPr>
        <p:spPr>
          <a:xfrm>
            <a:off x="1017809" y="3530887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59450" name="矩形 17">
            <a:extLst>
              <a:ext uri="{FF2B5EF4-FFF2-40B4-BE49-F238E27FC236}">
                <a16:creationId xmlns:a16="http://schemas.microsoft.com/office/drawing/2014/main" id="{6B58D45D-57C3-4017-9767-939C08C82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6169" y="154849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8DFCE05B-E955-4FE6-8D27-FC448DBAD119}"/>
              </a:ext>
            </a:extLst>
          </p:cNvPr>
          <p:cNvSpPr/>
          <p:nvPr/>
        </p:nvSpPr>
        <p:spPr>
          <a:xfrm>
            <a:off x="2303685" y="3316574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9452" name="文字方塊 22">
            <a:extLst>
              <a:ext uri="{FF2B5EF4-FFF2-40B4-BE49-F238E27FC236}">
                <a16:creationId xmlns:a16="http://schemas.microsoft.com/office/drawing/2014/main" id="{51203AB0-174D-43DC-A9D8-6CDC9427B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9559" y="4656028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453" name="矩形 23">
            <a:extLst>
              <a:ext uri="{FF2B5EF4-FFF2-40B4-BE49-F238E27FC236}">
                <a16:creationId xmlns:a16="http://schemas.microsoft.com/office/drawing/2014/main" id="{772AEB24-F502-412B-A1F5-2CFA41A69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1950" y="154849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88129" name="矩形 25">
            <a:extLst>
              <a:ext uri="{FF2B5EF4-FFF2-40B4-BE49-F238E27FC236}">
                <a16:creationId xmlns:a16="http://schemas.microsoft.com/office/drawing/2014/main" id="{93F4EC07-7E82-47DC-9CB9-D75416010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2122" y="1756855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9455" name="矩形 26">
            <a:extLst>
              <a:ext uri="{FF2B5EF4-FFF2-40B4-BE49-F238E27FC236}">
                <a16:creationId xmlns:a16="http://schemas.microsoft.com/office/drawing/2014/main" id="{092EE446-BE40-4DED-8AFF-ABF43572B8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1950" y="1762809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4A1F767C-90EE-4975-915B-8096FBB19903}"/>
              </a:ext>
            </a:extLst>
          </p:cNvPr>
          <p:cNvSpPr txBox="1"/>
          <p:nvPr/>
        </p:nvSpPr>
        <p:spPr>
          <a:xfrm>
            <a:off x="1017810" y="3852355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9457" name="矩形 30">
            <a:extLst>
              <a:ext uri="{FF2B5EF4-FFF2-40B4-BE49-F238E27FC236}">
                <a16:creationId xmlns:a16="http://schemas.microsoft.com/office/drawing/2014/main" id="{447C4A03-23F7-4213-B471-ADE482D25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9991" y="1756855"/>
            <a:ext cx="323850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F49E7F08-582F-4480-9575-6F45FBD7F351}"/>
              </a:ext>
            </a:extLst>
          </p:cNvPr>
          <p:cNvSpPr txBox="1"/>
          <p:nvPr/>
        </p:nvSpPr>
        <p:spPr>
          <a:xfrm>
            <a:off x="1017810" y="3985706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98AFEA20-593C-41D5-B1B8-68C33A77CE2D}"/>
              </a:ext>
            </a:extLst>
          </p:cNvPr>
          <p:cNvSpPr txBox="1"/>
          <p:nvPr/>
        </p:nvSpPr>
        <p:spPr>
          <a:xfrm>
            <a:off x="5042122" y="1271080"/>
            <a:ext cx="540544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7156D4E7-6131-4100-897E-E358B75C9680}"/>
              </a:ext>
            </a:extLst>
          </p:cNvPr>
          <p:cNvSpPr txBox="1"/>
          <p:nvPr/>
        </p:nvSpPr>
        <p:spPr>
          <a:xfrm>
            <a:off x="1017810" y="4227403"/>
            <a:ext cx="2732485" cy="321469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59461" name="矩形 38">
            <a:extLst>
              <a:ext uri="{FF2B5EF4-FFF2-40B4-BE49-F238E27FC236}">
                <a16:creationId xmlns:a16="http://schemas.microsoft.com/office/drawing/2014/main" id="{C5047D52-C997-4D5A-BEBF-603A0AC88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388" y="1548496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59462" name="矩形 30">
            <a:extLst>
              <a:ext uri="{FF2B5EF4-FFF2-40B4-BE49-F238E27FC236}">
                <a16:creationId xmlns:a16="http://schemas.microsoft.com/office/drawing/2014/main" id="{7BB35210-6C91-46A7-8DE2-2E00DA83F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0094" y="1756855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9463" name="矩形 42">
            <a:extLst>
              <a:ext uri="{FF2B5EF4-FFF2-40B4-BE49-F238E27FC236}">
                <a16:creationId xmlns:a16="http://schemas.microsoft.com/office/drawing/2014/main" id="{803407C6-5CFF-406A-9636-63385F7F6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388" y="1762809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59464" name="矩形 30">
            <a:extLst>
              <a:ext uri="{FF2B5EF4-FFF2-40B4-BE49-F238E27FC236}">
                <a16:creationId xmlns:a16="http://schemas.microsoft.com/office/drawing/2014/main" id="{B203D6B5-C301-434B-9334-1F67C7E2E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3944" y="1756855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9465" name="矩形 30">
            <a:extLst>
              <a:ext uri="{FF2B5EF4-FFF2-40B4-BE49-F238E27FC236}">
                <a16:creationId xmlns:a16="http://schemas.microsoft.com/office/drawing/2014/main" id="{DA62ACCC-6F36-4058-9283-2EB115E33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6141" y="175685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88141" name="矩形 25">
            <a:extLst>
              <a:ext uri="{FF2B5EF4-FFF2-40B4-BE49-F238E27FC236}">
                <a16:creationId xmlns:a16="http://schemas.microsoft.com/office/drawing/2014/main" id="{0863DC8E-59D5-4900-A326-B6E5776FC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2122" y="1756855"/>
            <a:ext cx="539354" cy="230832"/>
          </a:xfrm>
          <a:prstGeom prst="rect">
            <a:avLst/>
          </a:prstGeom>
          <a:solidFill>
            <a:srgbClr val="F78507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5EF6173-B44C-451B-824C-2D37351236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88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8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8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8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129" grpId="0"/>
      <p:bldP spid="32" grpId="0" animBg="1"/>
      <p:bldP spid="33" grpId="0" animBg="1"/>
      <p:bldP spid="37" grpId="0" animBg="1"/>
      <p:bldP spid="8814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82" name="Group 78">
            <a:extLst>
              <a:ext uri="{FF2B5EF4-FFF2-40B4-BE49-F238E27FC236}">
                <a16:creationId xmlns:a16="http://schemas.microsoft.com/office/drawing/2014/main" id="{0E391AA1-2F06-4AEF-B9D9-9E24EF091A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727266"/>
              </p:ext>
            </p:extLst>
          </p:nvPr>
        </p:nvGraphicFramePr>
        <p:xfrm>
          <a:off x="3022684" y="1021322"/>
          <a:ext cx="4661297" cy="94488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0463" name="矩形 18">
            <a:extLst>
              <a:ext uri="{FF2B5EF4-FFF2-40B4-BE49-F238E27FC236}">
                <a16:creationId xmlns:a16="http://schemas.microsoft.com/office/drawing/2014/main" id="{EACC336E-0097-4429-859C-9713FB919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293" y="3485916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</a:t>
            </a:r>
            <a:r>
              <a:rPr lang="en-US" altLang="zh-TW" sz="900" b="1" dirty="0" err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=0;i&lt;NUM_TERMINAL; </a:t>
            </a:r>
            <a:r>
              <a:rPr lang="en-US" altLang="zh-TW" sz="900" b="1" dirty="0" err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++) 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a=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g.terminals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first_set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</a:t>
            </a:r>
            <a:r>
              <a:rPr lang="en-US" altLang="zh-TW" sz="900" b="1" dirty="0" err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j++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 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A=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g.nonterminals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first_set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[A]=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first_set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[A]</a:t>
            </a:r>
            <a:r>
              <a:rPr lang="en-US" altLang="zh-TW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60464" name="標題 1">
            <a:extLst>
              <a:ext uri="{FF2B5EF4-FFF2-40B4-BE49-F238E27FC236}">
                <a16:creationId xmlns:a16="http://schemas.microsoft.com/office/drawing/2014/main" id="{F42E86B2-E6B3-4CA1-AF74-ABF36D3059BA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60465" name="內容版面配置區 2">
            <a:extLst>
              <a:ext uri="{FF2B5EF4-FFF2-40B4-BE49-F238E27FC236}">
                <a16:creationId xmlns:a16="http://schemas.microsoft.com/office/drawing/2014/main" id="{EEF7D3E2-AD26-4D8C-A836-FDDB972DE529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33137" y="753432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60467" name="Group 2">
            <a:extLst>
              <a:ext uri="{FF2B5EF4-FFF2-40B4-BE49-F238E27FC236}">
                <a16:creationId xmlns:a16="http://schemas.microsoft.com/office/drawing/2014/main" id="{9B4BEBA0-5128-470C-98CE-1B8086B4130A}"/>
              </a:ext>
            </a:extLst>
          </p:cNvPr>
          <p:cNvGrpSpPr>
            <a:grpSpLocks/>
          </p:cNvGrpSpPr>
          <p:nvPr/>
        </p:nvGrpSpPr>
        <p:grpSpPr bwMode="auto">
          <a:xfrm>
            <a:off x="7845407" y="834180"/>
            <a:ext cx="1298593" cy="1061989"/>
            <a:chOff x="694" y="2112"/>
            <a:chExt cx="1297" cy="1296"/>
          </a:xfrm>
        </p:grpSpPr>
        <p:sp>
          <p:nvSpPr>
            <p:cNvPr id="60490" name="Text Box 3">
              <a:extLst>
                <a:ext uri="{FF2B5EF4-FFF2-40B4-BE49-F238E27FC236}">
                  <a16:creationId xmlns:a16="http://schemas.microsoft.com/office/drawing/2014/main" id="{0A162D10-FCDC-426A-B836-43082C4515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60491" name="AutoShape 4">
              <a:extLst>
                <a:ext uri="{FF2B5EF4-FFF2-40B4-BE49-F238E27FC236}">
                  <a16:creationId xmlns:a16="http://schemas.microsoft.com/office/drawing/2014/main" id="{B3B68590-4EBC-49D0-95CF-B20F060D6ACD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0492" name="Text Box 5">
              <a:extLst>
                <a:ext uri="{FF2B5EF4-FFF2-40B4-BE49-F238E27FC236}">
                  <a16:creationId xmlns:a16="http://schemas.microsoft.com/office/drawing/2014/main" id="{ABF90E81-720F-48EE-805E-ACE44A0858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60468" name="矩形 20">
            <a:extLst>
              <a:ext uri="{FF2B5EF4-FFF2-40B4-BE49-F238E27FC236}">
                <a16:creationId xmlns:a16="http://schemas.microsoft.com/office/drawing/2014/main" id="{9F9C572F-59B0-4FA3-BFFC-D7AA1C98E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293" y="2200041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60469" name="矩形 19">
            <a:extLst>
              <a:ext uri="{FF2B5EF4-FFF2-40B4-BE49-F238E27FC236}">
                <a16:creationId xmlns:a16="http://schemas.microsoft.com/office/drawing/2014/main" id="{7F0D356C-DD50-446E-97B2-4FA8D1255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8559" y="2200040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A863708C-BB12-48EB-B166-C8C8EAA88E6C}"/>
              </a:ext>
            </a:extLst>
          </p:cNvPr>
          <p:cNvSpPr txBox="1"/>
          <p:nvPr/>
        </p:nvSpPr>
        <p:spPr>
          <a:xfrm>
            <a:off x="7416091" y="3057291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08DA04F2-3BE6-4982-9F8D-587DE1E0F805}"/>
              </a:ext>
            </a:extLst>
          </p:cNvPr>
          <p:cNvSpPr txBox="1"/>
          <p:nvPr/>
        </p:nvSpPr>
        <p:spPr>
          <a:xfrm>
            <a:off x="3612043" y="3057291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246D05E4-F6FD-411E-8886-986107452C65}"/>
              </a:ext>
            </a:extLst>
          </p:cNvPr>
          <p:cNvSpPr txBox="1"/>
          <p:nvPr/>
        </p:nvSpPr>
        <p:spPr>
          <a:xfrm>
            <a:off x="7062475" y="1226109"/>
            <a:ext cx="321469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8644767E-7C6C-44A0-B8C0-E6E9E049A4B3}"/>
              </a:ext>
            </a:extLst>
          </p:cNvPr>
          <p:cNvSpPr txBox="1"/>
          <p:nvPr/>
        </p:nvSpPr>
        <p:spPr>
          <a:xfrm>
            <a:off x="1040293" y="3485916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60474" name="矩形 17">
            <a:extLst>
              <a:ext uri="{FF2B5EF4-FFF2-40B4-BE49-F238E27FC236}">
                <a16:creationId xmlns:a16="http://schemas.microsoft.com/office/drawing/2014/main" id="{29AD33C2-41F4-4320-88F2-C6A1FE893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8653" y="1503525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990DE49C-205F-497C-81C5-6A9BBC32088E}"/>
              </a:ext>
            </a:extLst>
          </p:cNvPr>
          <p:cNvSpPr/>
          <p:nvPr/>
        </p:nvSpPr>
        <p:spPr>
          <a:xfrm>
            <a:off x="2326169" y="3271603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0476" name="文字方塊 22">
            <a:extLst>
              <a:ext uri="{FF2B5EF4-FFF2-40B4-BE49-F238E27FC236}">
                <a16:creationId xmlns:a16="http://schemas.microsoft.com/office/drawing/2014/main" id="{6C9FD66C-54FF-4128-A1AB-6B2D32966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2043" y="4611057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77" name="矩形 23">
            <a:extLst>
              <a:ext uri="{FF2B5EF4-FFF2-40B4-BE49-F238E27FC236}">
                <a16:creationId xmlns:a16="http://schemas.microsoft.com/office/drawing/2014/main" id="{09E34258-949F-45BC-B9D0-752774977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434" y="1503525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0478" name="矩形 25">
            <a:extLst>
              <a:ext uri="{FF2B5EF4-FFF2-40B4-BE49-F238E27FC236}">
                <a16:creationId xmlns:a16="http://schemas.microsoft.com/office/drawing/2014/main" id="{5BE6B867-C24E-450C-A912-68CBA89FD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8653" y="1717838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0479" name="矩形 26">
            <a:extLst>
              <a:ext uri="{FF2B5EF4-FFF2-40B4-BE49-F238E27FC236}">
                <a16:creationId xmlns:a16="http://schemas.microsoft.com/office/drawing/2014/main" id="{D9B2510A-3FC1-4C6A-8B28-7F1252590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434" y="1717838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5C98A3A3-4B80-460E-A581-0F9F0E5B5622}"/>
              </a:ext>
            </a:extLst>
          </p:cNvPr>
          <p:cNvSpPr txBox="1"/>
          <p:nvPr/>
        </p:nvSpPr>
        <p:spPr>
          <a:xfrm>
            <a:off x="1040294" y="3807384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60481" name="矩形 30">
            <a:extLst>
              <a:ext uri="{FF2B5EF4-FFF2-40B4-BE49-F238E27FC236}">
                <a16:creationId xmlns:a16="http://schemas.microsoft.com/office/drawing/2014/main" id="{C0222AAD-1BFB-42E4-A686-9E8B9921B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2475" y="1711884"/>
            <a:ext cx="323850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B7665B2F-9F26-47CA-991A-08FF684CDD95}"/>
              </a:ext>
            </a:extLst>
          </p:cNvPr>
          <p:cNvSpPr txBox="1"/>
          <p:nvPr/>
        </p:nvSpPr>
        <p:spPr>
          <a:xfrm>
            <a:off x="1040294" y="3940735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7EE769EC-4994-4510-8191-7FD8ED86F210}"/>
              </a:ext>
            </a:extLst>
          </p:cNvPr>
          <p:cNvSpPr txBox="1"/>
          <p:nvPr/>
        </p:nvSpPr>
        <p:spPr>
          <a:xfrm>
            <a:off x="5603959" y="1226109"/>
            <a:ext cx="432197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44A6A31F-1F7E-4694-A339-0DBDF006AFDC}"/>
              </a:ext>
            </a:extLst>
          </p:cNvPr>
          <p:cNvSpPr txBox="1"/>
          <p:nvPr/>
        </p:nvSpPr>
        <p:spPr>
          <a:xfrm>
            <a:off x="1040294" y="4182432"/>
            <a:ext cx="2732485" cy="160734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60485" name="矩形 38">
            <a:extLst>
              <a:ext uri="{FF2B5EF4-FFF2-40B4-BE49-F238E27FC236}">
                <a16:creationId xmlns:a16="http://schemas.microsoft.com/office/drawing/2014/main" id="{F356ABEC-3EB7-4DFA-8AA7-FDD09D5B1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2872" y="1503525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60486" name="矩形 30">
            <a:extLst>
              <a:ext uri="{FF2B5EF4-FFF2-40B4-BE49-F238E27FC236}">
                <a16:creationId xmlns:a16="http://schemas.microsoft.com/office/drawing/2014/main" id="{589DBF49-71A4-4BD4-B9DA-D30A8F4C4C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2578" y="1711884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0487" name="矩形 42">
            <a:extLst>
              <a:ext uri="{FF2B5EF4-FFF2-40B4-BE49-F238E27FC236}">
                <a16:creationId xmlns:a16="http://schemas.microsoft.com/office/drawing/2014/main" id="{6B9FF7C3-D601-44E6-9025-31A2FAC92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2872" y="1717838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0488" name="矩形 30">
            <a:extLst>
              <a:ext uri="{FF2B5EF4-FFF2-40B4-BE49-F238E27FC236}">
                <a16:creationId xmlns:a16="http://schemas.microsoft.com/office/drawing/2014/main" id="{D3A7BDC0-96BB-482B-B942-C163789F3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6428" y="1711884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0489" name="矩形 30">
            <a:extLst>
              <a:ext uri="{FF2B5EF4-FFF2-40B4-BE49-F238E27FC236}">
                <a16:creationId xmlns:a16="http://schemas.microsoft.com/office/drawing/2014/main" id="{10A5E8C8-98CA-4D50-8166-4174BD6D8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8625" y="1711884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D0E0D277-9B3C-4921-8724-D08C3EA79C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207" name="Group 79">
            <a:extLst>
              <a:ext uri="{FF2B5EF4-FFF2-40B4-BE49-F238E27FC236}">
                <a16:creationId xmlns:a16="http://schemas.microsoft.com/office/drawing/2014/main" id="{2E0C3578-FF4E-4157-B476-9EC6950297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154594"/>
              </p:ext>
            </p:extLst>
          </p:nvPr>
        </p:nvGraphicFramePr>
        <p:xfrm>
          <a:off x="3015190" y="1051302"/>
          <a:ext cx="4661297" cy="94488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1487" name="矩形 18">
            <a:extLst>
              <a:ext uri="{FF2B5EF4-FFF2-40B4-BE49-F238E27FC236}">
                <a16:creationId xmlns:a16="http://schemas.microsoft.com/office/drawing/2014/main" id="{1F19CB8D-7E3F-4C42-8B9F-67E56A715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799" y="3515896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61488" name="標題 1">
            <a:extLst>
              <a:ext uri="{FF2B5EF4-FFF2-40B4-BE49-F238E27FC236}">
                <a16:creationId xmlns:a16="http://schemas.microsoft.com/office/drawing/2014/main" id="{B17EE914-0B2E-454D-8360-EC188B4968F4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/>
              <a:t>Grammar Analysis Algorithms (6)</a:t>
            </a:r>
            <a:endParaRPr lang="zh-TW" altLang="en-US" sz="3200"/>
          </a:p>
        </p:txBody>
      </p:sp>
      <p:sp>
        <p:nvSpPr>
          <p:cNvPr id="61489" name="內容版面配置區 2">
            <a:extLst>
              <a:ext uri="{FF2B5EF4-FFF2-40B4-BE49-F238E27FC236}">
                <a16:creationId xmlns:a16="http://schemas.microsoft.com/office/drawing/2014/main" id="{6E750914-2072-4D95-B322-5E74342FDE4A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25643" y="783412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61491" name="Group 2">
            <a:extLst>
              <a:ext uri="{FF2B5EF4-FFF2-40B4-BE49-F238E27FC236}">
                <a16:creationId xmlns:a16="http://schemas.microsoft.com/office/drawing/2014/main" id="{AD33B4F7-78AD-40C7-BE78-F7B4071E0604}"/>
              </a:ext>
            </a:extLst>
          </p:cNvPr>
          <p:cNvGrpSpPr>
            <a:grpSpLocks/>
          </p:cNvGrpSpPr>
          <p:nvPr/>
        </p:nvGrpSpPr>
        <p:grpSpPr bwMode="auto">
          <a:xfrm>
            <a:off x="7845407" y="811695"/>
            <a:ext cx="1298593" cy="1061989"/>
            <a:chOff x="694" y="2112"/>
            <a:chExt cx="1297" cy="1296"/>
          </a:xfrm>
        </p:grpSpPr>
        <p:sp>
          <p:nvSpPr>
            <p:cNvPr id="61515" name="Text Box 3">
              <a:extLst>
                <a:ext uri="{FF2B5EF4-FFF2-40B4-BE49-F238E27FC236}">
                  <a16:creationId xmlns:a16="http://schemas.microsoft.com/office/drawing/2014/main" id="{F26CF3B8-99E5-4A36-B154-21F892C207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61516" name="AutoShape 4">
              <a:extLst>
                <a:ext uri="{FF2B5EF4-FFF2-40B4-BE49-F238E27FC236}">
                  <a16:creationId xmlns:a16="http://schemas.microsoft.com/office/drawing/2014/main" id="{E999D65E-583E-45AE-B12C-BD1EE5C72878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1517" name="Text Box 5">
              <a:extLst>
                <a:ext uri="{FF2B5EF4-FFF2-40B4-BE49-F238E27FC236}">
                  <a16:creationId xmlns:a16="http://schemas.microsoft.com/office/drawing/2014/main" id="{6EC9A78B-AADD-4178-8F1F-DDCE69AAC2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61492" name="矩形 20">
            <a:extLst>
              <a:ext uri="{FF2B5EF4-FFF2-40B4-BE49-F238E27FC236}">
                <a16:creationId xmlns:a16="http://schemas.microsoft.com/office/drawing/2014/main" id="{F2A801B1-C59F-44FF-8537-98A1D92FB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799" y="2230021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61493" name="矩形 19">
            <a:extLst>
              <a:ext uri="{FF2B5EF4-FFF2-40B4-BE49-F238E27FC236}">
                <a16:creationId xmlns:a16="http://schemas.microsoft.com/office/drawing/2014/main" id="{72433BB6-01F3-4E7D-AFE2-65765B8D8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1065" y="2230020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8DDDA6C4-EAA0-4772-A0CE-A08AB7CD8464}"/>
              </a:ext>
            </a:extLst>
          </p:cNvPr>
          <p:cNvSpPr txBox="1"/>
          <p:nvPr/>
        </p:nvSpPr>
        <p:spPr>
          <a:xfrm>
            <a:off x="7408597" y="3087271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4398CCEE-80EA-4F5E-A1FB-5B94894EEBE0}"/>
              </a:ext>
            </a:extLst>
          </p:cNvPr>
          <p:cNvSpPr txBox="1"/>
          <p:nvPr/>
        </p:nvSpPr>
        <p:spPr>
          <a:xfrm>
            <a:off x="3604549" y="3087271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303373E8-4EC8-4D31-AF46-7D778D5624A0}"/>
              </a:ext>
            </a:extLst>
          </p:cNvPr>
          <p:cNvSpPr txBox="1"/>
          <p:nvPr/>
        </p:nvSpPr>
        <p:spPr>
          <a:xfrm>
            <a:off x="7378831" y="1256089"/>
            <a:ext cx="267891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C894C67C-2814-4553-8462-933A80960D07}"/>
              </a:ext>
            </a:extLst>
          </p:cNvPr>
          <p:cNvSpPr txBox="1"/>
          <p:nvPr/>
        </p:nvSpPr>
        <p:spPr>
          <a:xfrm>
            <a:off x="1032799" y="3515896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61498" name="矩形 17">
            <a:extLst>
              <a:ext uri="{FF2B5EF4-FFF2-40B4-BE49-F238E27FC236}">
                <a16:creationId xmlns:a16="http://schemas.microsoft.com/office/drawing/2014/main" id="{E4EAAE13-3536-4693-9A4A-486361524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1159" y="1533505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C2E888E2-AB75-4FCD-A928-6C08243994BE}"/>
              </a:ext>
            </a:extLst>
          </p:cNvPr>
          <p:cNvSpPr/>
          <p:nvPr/>
        </p:nvSpPr>
        <p:spPr>
          <a:xfrm>
            <a:off x="2318675" y="3301583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1500" name="文字方塊 22">
            <a:extLst>
              <a:ext uri="{FF2B5EF4-FFF2-40B4-BE49-F238E27FC236}">
                <a16:creationId xmlns:a16="http://schemas.microsoft.com/office/drawing/2014/main" id="{FE18FA6D-FDF4-411F-80EF-C38985F9E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2063" y="4603562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01" name="矩形 23">
            <a:extLst>
              <a:ext uri="{FF2B5EF4-FFF2-40B4-BE49-F238E27FC236}">
                <a16:creationId xmlns:a16="http://schemas.microsoft.com/office/drawing/2014/main" id="{08EF2A86-A528-4A86-AC62-804D9C143F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6940" y="1533505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1502" name="矩形 25">
            <a:extLst>
              <a:ext uri="{FF2B5EF4-FFF2-40B4-BE49-F238E27FC236}">
                <a16:creationId xmlns:a16="http://schemas.microsoft.com/office/drawing/2014/main" id="{037E2ABD-2704-41FE-B34F-40FE42199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1159" y="1747818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1503" name="矩形 26">
            <a:extLst>
              <a:ext uri="{FF2B5EF4-FFF2-40B4-BE49-F238E27FC236}">
                <a16:creationId xmlns:a16="http://schemas.microsoft.com/office/drawing/2014/main" id="{9E3911CB-DF67-435C-AFE4-727A6972A1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6940" y="1747818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82C20A0C-F26B-43F0-B2D4-5BE7EE039508}"/>
              </a:ext>
            </a:extLst>
          </p:cNvPr>
          <p:cNvSpPr txBox="1"/>
          <p:nvPr/>
        </p:nvSpPr>
        <p:spPr>
          <a:xfrm>
            <a:off x="1032800" y="3837364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246E02B0-2C9F-4462-852F-F25EACF28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8831" y="1741864"/>
            <a:ext cx="297656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6FF9BBB9-40DD-421D-AAE3-F3F7AD0B78A1}"/>
              </a:ext>
            </a:extLst>
          </p:cNvPr>
          <p:cNvSpPr txBox="1"/>
          <p:nvPr/>
        </p:nvSpPr>
        <p:spPr>
          <a:xfrm>
            <a:off x="1032800" y="3970715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4D3BC411-8C93-479A-B9A1-23EF013A8672}"/>
              </a:ext>
            </a:extLst>
          </p:cNvPr>
          <p:cNvSpPr txBox="1"/>
          <p:nvPr/>
        </p:nvSpPr>
        <p:spPr>
          <a:xfrm>
            <a:off x="4516568" y="1256089"/>
            <a:ext cx="485775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03059178-FD03-4076-8BA3-C066C51E5AE6}"/>
              </a:ext>
            </a:extLst>
          </p:cNvPr>
          <p:cNvSpPr txBox="1"/>
          <p:nvPr/>
        </p:nvSpPr>
        <p:spPr>
          <a:xfrm>
            <a:off x="1032800" y="4212412"/>
            <a:ext cx="2732485" cy="160734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61509" name="矩形 38">
            <a:extLst>
              <a:ext uri="{FF2B5EF4-FFF2-40B4-BE49-F238E27FC236}">
                <a16:creationId xmlns:a16="http://schemas.microsoft.com/office/drawing/2014/main" id="{D5FC1ADD-AA7A-464D-9194-141FA5E21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5378" y="1533505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61510" name="矩形 30">
            <a:extLst>
              <a:ext uri="{FF2B5EF4-FFF2-40B4-BE49-F238E27FC236}">
                <a16:creationId xmlns:a16="http://schemas.microsoft.com/office/drawing/2014/main" id="{4A9CFB5A-827C-47B8-BB35-B7869CA0F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5084" y="1741864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1511" name="矩形 42">
            <a:extLst>
              <a:ext uri="{FF2B5EF4-FFF2-40B4-BE49-F238E27FC236}">
                <a16:creationId xmlns:a16="http://schemas.microsoft.com/office/drawing/2014/main" id="{36CD0DB8-6465-4277-A505-384B625BA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5378" y="1747818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1512" name="矩形 30">
            <a:extLst>
              <a:ext uri="{FF2B5EF4-FFF2-40B4-BE49-F238E27FC236}">
                <a16:creationId xmlns:a16="http://schemas.microsoft.com/office/drawing/2014/main" id="{CBDB09D2-81FF-4CB1-9517-68D06D2F1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934" y="1741864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1513" name="矩形 30">
            <a:extLst>
              <a:ext uri="{FF2B5EF4-FFF2-40B4-BE49-F238E27FC236}">
                <a16:creationId xmlns:a16="http://schemas.microsoft.com/office/drawing/2014/main" id="{F16874FE-1B01-45E7-A5B4-959FD8309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1131" y="1741864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1514" name="矩形 30">
            <a:extLst>
              <a:ext uri="{FF2B5EF4-FFF2-40B4-BE49-F238E27FC236}">
                <a16:creationId xmlns:a16="http://schemas.microsoft.com/office/drawing/2014/main" id="{E7AEBB7D-C0FC-4C4E-AED4-FA14564EC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4981" y="1741864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2555F53-CEF8-4723-BF17-683C48DA687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 animBg="1"/>
      <p:bldP spid="29" grpId="0" animBg="1"/>
      <p:bldP spid="31" grpId="0" animBg="1"/>
      <p:bldP spid="32" grpId="0" animBg="1"/>
      <p:bldP spid="33" grpId="0" animBg="1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內容版面配置區 2">
            <a:extLst>
              <a:ext uri="{FF2B5EF4-FFF2-40B4-BE49-F238E27FC236}">
                <a16:creationId xmlns:a16="http://schemas.microsoft.com/office/drawing/2014/main" id="{F6DF0127-5AC3-4F6B-AA52-45147D10D3E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485900" y="914400"/>
            <a:ext cx="6172200" cy="3702844"/>
          </a:xfrm>
        </p:spPr>
        <p:txBody>
          <a:bodyPr/>
          <a:lstStyle/>
          <a:p>
            <a:r>
              <a:rPr lang="en-US" altLang="zh-TW" sz="2100" b="1">
                <a:solidFill>
                  <a:srgbClr val="C00000"/>
                </a:solidFill>
              </a:rPr>
              <a:t>A context-free grammar </a:t>
            </a:r>
            <a:r>
              <a:rPr lang="en-US" altLang="zh-TW" sz="2100" b="1">
                <a:solidFill>
                  <a:srgbClr val="C00000"/>
                </a:solidFill>
                <a:latin typeface="Helvetica" panose="020B0604020202020204" pitchFamily="34" charset="0"/>
              </a:rPr>
              <a:t>G = (</a:t>
            </a:r>
            <a:r>
              <a:rPr lang="en-US" altLang="zh-TW" sz="2100" b="1">
                <a:solidFill>
                  <a:srgbClr val="F78507"/>
                </a:solidFill>
                <a:latin typeface="Helvetica" panose="020B0604020202020204" pitchFamily="34" charset="0"/>
              </a:rPr>
              <a:t>Vt</a:t>
            </a:r>
            <a:r>
              <a:rPr lang="en-US" altLang="zh-TW" sz="2100" b="1">
                <a:solidFill>
                  <a:srgbClr val="C00000"/>
                </a:solidFill>
                <a:latin typeface="Helvetica" panose="020B0604020202020204" pitchFamily="34" charset="0"/>
              </a:rPr>
              <a:t>, </a:t>
            </a:r>
            <a:r>
              <a:rPr lang="en-US" altLang="zh-TW" sz="2100" b="1">
                <a:solidFill>
                  <a:srgbClr val="F78507"/>
                </a:solidFill>
                <a:latin typeface="Helvetica" panose="020B0604020202020204" pitchFamily="34" charset="0"/>
              </a:rPr>
              <a:t>Vn</a:t>
            </a:r>
            <a:r>
              <a:rPr lang="en-US" altLang="zh-TW" sz="2100" b="1">
                <a:solidFill>
                  <a:srgbClr val="C00000"/>
                </a:solidFill>
                <a:latin typeface="Helvetica" panose="020B0604020202020204" pitchFamily="34" charset="0"/>
              </a:rPr>
              <a:t>, </a:t>
            </a:r>
            <a:r>
              <a:rPr lang="en-US" altLang="zh-TW" sz="2100" b="1">
                <a:solidFill>
                  <a:srgbClr val="F78507"/>
                </a:solidFill>
                <a:latin typeface="Helvetica" panose="020B0604020202020204" pitchFamily="34" charset="0"/>
              </a:rPr>
              <a:t>S</a:t>
            </a:r>
            <a:r>
              <a:rPr lang="en-US" altLang="zh-TW" sz="2100" b="1">
                <a:solidFill>
                  <a:srgbClr val="C00000"/>
                </a:solidFill>
                <a:latin typeface="Helvetica" panose="020B0604020202020204" pitchFamily="34" charset="0"/>
              </a:rPr>
              <a:t>, </a:t>
            </a:r>
            <a:r>
              <a:rPr lang="en-US" altLang="zh-TW" sz="2100" b="1">
                <a:solidFill>
                  <a:srgbClr val="F78507"/>
                </a:solidFill>
                <a:latin typeface="Helvetica" panose="020B0604020202020204" pitchFamily="34" charset="0"/>
              </a:rPr>
              <a:t>P</a:t>
            </a:r>
            <a:r>
              <a:rPr lang="en-US" altLang="zh-TW" sz="2100" b="1">
                <a:solidFill>
                  <a:srgbClr val="C00000"/>
                </a:solidFill>
                <a:latin typeface="Helvetica" panose="020B0604020202020204" pitchFamily="34" charset="0"/>
              </a:rPr>
              <a:t>)</a:t>
            </a:r>
            <a:endParaRPr lang="en-US" altLang="zh-TW" sz="2100" b="1">
              <a:solidFill>
                <a:srgbClr val="C00000"/>
              </a:solidFill>
            </a:endParaRPr>
          </a:p>
          <a:p>
            <a:pPr lvl="1"/>
            <a:r>
              <a:rPr lang="en-US" altLang="zh-TW" sz="1800" b="1"/>
              <a:t>A start symbol </a:t>
            </a:r>
            <a:r>
              <a:rPr lang="en-US" altLang="zh-TW" sz="1800" b="1">
                <a:solidFill>
                  <a:srgbClr val="F78507"/>
                </a:solidFill>
              </a:rPr>
              <a:t>S </a:t>
            </a:r>
            <a:r>
              <a:rPr lang="en-US" altLang="zh-TW" sz="1800" b="1">
                <a:sym typeface="Symbol" panose="05050102010706020507" pitchFamily="18" charset="2"/>
              </a:rPr>
              <a:t></a:t>
            </a:r>
            <a:r>
              <a:rPr lang="en-US" altLang="zh-TW" sz="1800" b="1">
                <a:latin typeface="Helvetica" panose="020B0604020202020204" pitchFamily="34" charset="0"/>
              </a:rPr>
              <a:t>Vn that starts all derivations</a:t>
            </a:r>
          </a:p>
          <a:p>
            <a:pPr lvl="2"/>
            <a:r>
              <a:rPr lang="en-US" altLang="zh-TW"/>
              <a:t>Also called </a:t>
            </a:r>
            <a:r>
              <a:rPr lang="en-US" altLang="zh-TW" b="1" u="sng"/>
              <a:t>goal</a:t>
            </a:r>
            <a:r>
              <a:rPr lang="en-US" altLang="zh-TW"/>
              <a:t> symbol</a:t>
            </a:r>
          </a:p>
          <a:p>
            <a:pPr lvl="3"/>
            <a:endParaRPr lang="en-US" altLang="zh-TW" sz="1350"/>
          </a:p>
          <a:p>
            <a:pPr lvl="3"/>
            <a:endParaRPr lang="en-US" altLang="zh-TW" sz="1350"/>
          </a:p>
          <a:p>
            <a:pPr lvl="3"/>
            <a:endParaRPr lang="en-US" altLang="zh-TW" sz="1350"/>
          </a:p>
          <a:p>
            <a:pPr lvl="1"/>
            <a:r>
              <a:rPr lang="en-US" altLang="zh-TW" sz="1800" b="1">
                <a:solidFill>
                  <a:srgbClr val="F78507"/>
                </a:solidFill>
              </a:rPr>
              <a:t>P</a:t>
            </a:r>
            <a:r>
              <a:rPr lang="en-US" altLang="zh-TW" sz="1800" b="1"/>
              <a:t>, a finite set of productions (rewriting rules) of the form </a:t>
            </a:r>
            <a:r>
              <a:rPr lang="en-US" altLang="zh-TW" sz="1800" b="1">
                <a:latin typeface="Helvetica" panose="020B0604020202020204" pitchFamily="34" charset="0"/>
              </a:rPr>
              <a:t>A</a:t>
            </a:r>
            <a:r>
              <a:rPr lang="en-US" altLang="zh-TW" sz="1800" b="1">
                <a:latin typeface="Symbol" panose="05050102010706020507" pitchFamily="18" charset="2"/>
                <a:sym typeface="Symbol" panose="05050102010706020507" pitchFamily="18" charset="2"/>
              </a:rPr>
              <a:t></a:t>
            </a:r>
            <a:r>
              <a:rPr lang="en-US" altLang="zh-TW" sz="1800" b="1">
                <a:latin typeface="Symbol" panose="05050102010706020507" pitchFamily="18" charset="2"/>
              </a:rPr>
              <a:t> </a:t>
            </a:r>
            <a:r>
              <a:rPr lang="en-US" altLang="zh-TW" sz="1800" b="1">
                <a:latin typeface="Helvetica" panose="020B0604020202020204" pitchFamily="34" charset="0"/>
              </a:rPr>
              <a:t>X</a:t>
            </a:r>
            <a:r>
              <a:rPr lang="en-US" altLang="zh-TW" sz="1800" b="1" baseline="-25000">
                <a:latin typeface="Helvetica" panose="020B0604020202020204" pitchFamily="34" charset="0"/>
              </a:rPr>
              <a:t>1</a:t>
            </a:r>
            <a:r>
              <a:rPr lang="en-US" altLang="zh-TW" sz="1800" b="1">
                <a:latin typeface="Helvetica" panose="020B0604020202020204" pitchFamily="34" charset="0"/>
              </a:rPr>
              <a:t>X</a:t>
            </a:r>
            <a:r>
              <a:rPr lang="en-US" altLang="zh-TW" sz="1800" b="1" baseline="-25000">
                <a:latin typeface="Helvetica" panose="020B0604020202020204" pitchFamily="34" charset="0"/>
              </a:rPr>
              <a:t>2</a:t>
            </a:r>
            <a:r>
              <a:rPr lang="en-US" altLang="zh-TW" sz="1800" b="1">
                <a:latin typeface="Symbol" panose="05050102010706020507" pitchFamily="18" charset="2"/>
              </a:rPr>
              <a:t> </a:t>
            </a:r>
            <a:r>
              <a:rPr lang="en-US" altLang="zh-TW" sz="1800" b="1">
                <a:latin typeface="Symbol" panose="05050102010706020507" pitchFamily="18" charset="2"/>
                <a:sym typeface="Symbol" panose="05050102010706020507" pitchFamily="18" charset="2"/>
              </a:rPr>
              <a:t></a:t>
            </a:r>
            <a:r>
              <a:rPr lang="en-US" altLang="zh-TW" sz="1800" b="1">
                <a:latin typeface="Symbol" panose="05050102010706020507" pitchFamily="18" charset="2"/>
              </a:rPr>
              <a:t> </a:t>
            </a:r>
            <a:r>
              <a:rPr lang="en-US" altLang="zh-TW" sz="1800" b="1">
                <a:latin typeface="Helvetica" panose="020B0604020202020204" pitchFamily="34" charset="0"/>
              </a:rPr>
              <a:t>X</a:t>
            </a:r>
            <a:r>
              <a:rPr lang="en-US" altLang="zh-TW" sz="1800" b="1" baseline="-25000">
                <a:latin typeface="Helvetica" panose="020B0604020202020204" pitchFamily="34" charset="0"/>
              </a:rPr>
              <a:t>m</a:t>
            </a:r>
          </a:p>
          <a:p>
            <a:pPr lvl="2"/>
            <a:r>
              <a:rPr lang="en-US" altLang="zh-TW"/>
              <a:t>A</a:t>
            </a:r>
            <a:r>
              <a:rPr lang="en-US" altLang="zh-TW">
                <a:sym typeface="Symbol" panose="05050102010706020507" pitchFamily="18" charset="2"/>
              </a:rPr>
              <a:t></a:t>
            </a:r>
            <a:r>
              <a:rPr lang="en-US" altLang="zh-TW">
                <a:latin typeface="Helvetica" panose="020B0604020202020204" pitchFamily="34" charset="0"/>
              </a:rPr>
              <a:t>Vn, X</a:t>
            </a:r>
            <a:r>
              <a:rPr lang="en-US" altLang="zh-TW" baseline="-25000">
                <a:latin typeface="Helvetica" panose="020B0604020202020204" pitchFamily="34" charset="0"/>
              </a:rPr>
              <a:t>i </a:t>
            </a:r>
            <a:r>
              <a:rPr lang="en-US" altLang="zh-TW">
                <a:sym typeface="Symbol" panose="05050102010706020507" pitchFamily="18" charset="2"/>
              </a:rPr>
              <a:t> </a:t>
            </a:r>
            <a:r>
              <a:rPr lang="en-US" altLang="zh-TW">
                <a:latin typeface="Helvetica" panose="020B0604020202020204" pitchFamily="34" charset="0"/>
              </a:rPr>
              <a:t>Vn</a:t>
            </a:r>
            <a:r>
              <a:rPr lang="en-US" altLang="zh-TW">
                <a:latin typeface="Helvetica" panose="020B0604020202020204" pitchFamily="34" charset="0"/>
                <a:sym typeface="Symbol" panose="05050102010706020507" pitchFamily="18" charset="2"/>
              </a:rPr>
              <a:t></a:t>
            </a:r>
            <a:r>
              <a:rPr lang="en-US" altLang="zh-TW">
                <a:latin typeface="Helvetica" panose="020B0604020202020204" pitchFamily="34" charset="0"/>
              </a:rPr>
              <a:t>Vt, 1</a:t>
            </a:r>
            <a:r>
              <a:rPr lang="en-US" altLang="zh-TW">
                <a:latin typeface="Helvetica" panose="020B0604020202020204" pitchFamily="34" charset="0"/>
                <a:sym typeface="Symbol" panose="05050102010706020507" pitchFamily="18" charset="2"/>
              </a:rPr>
              <a:t>i m</a:t>
            </a:r>
          </a:p>
          <a:p>
            <a:pPr lvl="2"/>
            <a:r>
              <a:rPr lang="en-US" altLang="zh-TW">
                <a:latin typeface="Helvetica" panose="020B0604020202020204" pitchFamily="34" charset="0"/>
              </a:rPr>
              <a:t>A</a:t>
            </a:r>
            <a:r>
              <a:rPr lang="en-US" altLang="zh-TW" b="1">
                <a:latin typeface="Symbol" panose="05050102010706020507" pitchFamily="18" charset="2"/>
              </a:rPr>
              <a:t> </a:t>
            </a:r>
            <a:r>
              <a:rPr lang="en-US" altLang="zh-TW" b="1">
                <a:latin typeface="Symbol" panose="05050102010706020507" pitchFamily="18" charset="2"/>
                <a:sym typeface="Symbol" panose="05050102010706020507" pitchFamily="18" charset="2"/>
              </a:rPr>
              <a:t> </a:t>
            </a:r>
            <a:r>
              <a:rPr lang="en-US" altLang="zh-TW">
                <a:latin typeface="Helvetica" panose="020B0604020202020204" pitchFamily="34" charset="0"/>
                <a:sym typeface="Symbol" panose="05050102010706020507" pitchFamily="18" charset="2"/>
              </a:rPr>
              <a:t>is a valid production</a:t>
            </a:r>
            <a:endParaRPr lang="zh-TW" altLang="en-US"/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8D1197DF-0474-4A36-AAB4-28A064B61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944787" cy="519113"/>
          </a:xfrm>
        </p:spPr>
        <p:txBody>
          <a:bodyPr/>
          <a:lstStyle/>
          <a:p>
            <a:r>
              <a:rPr lang="en-US" altLang="zh-TW" sz="2800" dirty="0"/>
              <a:t>Context-Free Grammars - Concepts and Notation (2)</a:t>
            </a:r>
            <a:r>
              <a:rPr lang="en-US" altLang="zh-TW" sz="2800" dirty="0">
                <a:hlinkClick r:id="rId2" action="ppaction://hlinksldjump"/>
              </a:rPr>
              <a:t> </a:t>
            </a:r>
            <a:endParaRPr lang="zh-TW" altLang="en-US" sz="2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31B4EA7-CFFC-4401-8990-D4CC56B515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232" name="Group 80">
            <a:extLst>
              <a:ext uri="{FF2B5EF4-FFF2-40B4-BE49-F238E27FC236}">
                <a16:creationId xmlns:a16="http://schemas.microsoft.com/office/drawing/2014/main" id="{6E95A64C-6CE8-4319-A8F8-1EAA2B11B2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120918"/>
              </p:ext>
            </p:extLst>
          </p:nvPr>
        </p:nvGraphicFramePr>
        <p:xfrm>
          <a:off x="3075150" y="1051303"/>
          <a:ext cx="4661297" cy="94488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2511" name="矩形 18">
            <a:extLst>
              <a:ext uri="{FF2B5EF4-FFF2-40B4-BE49-F238E27FC236}">
                <a16:creationId xmlns:a16="http://schemas.microsoft.com/office/drawing/2014/main" id="{1AEAA4CE-A738-48AF-A993-92BB6503B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759" y="3515897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62512" name="標題 1">
            <a:extLst>
              <a:ext uri="{FF2B5EF4-FFF2-40B4-BE49-F238E27FC236}">
                <a16:creationId xmlns:a16="http://schemas.microsoft.com/office/drawing/2014/main" id="{F0450E58-C8EF-43DA-8399-E0F7F3DB8575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62513" name="內容版面配置區 2">
            <a:extLst>
              <a:ext uri="{FF2B5EF4-FFF2-40B4-BE49-F238E27FC236}">
                <a16:creationId xmlns:a16="http://schemas.microsoft.com/office/drawing/2014/main" id="{677AA9E2-D92E-4BFB-BDC6-5E8D780479B0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85603" y="78341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62515" name="Group 2">
            <a:extLst>
              <a:ext uri="{FF2B5EF4-FFF2-40B4-BE49-F238E27FC236}">
                <a16:creationId xmlns:a16="http://schemas.microsoft.com/office/drawing/2014/main" id="{12534AB9-C3D1-4958-8C64-DC42B5232E1A}"/>
              </a:ext>
            </a:extLst>
          </p:cNvPr>
          <p:cNvGrpSpPr>
            <a:grpSpLocks/>
          </p:cNvGrpSpPr>
          <p:nvPr/>
        </p:nvGrpSpPr>
        <p:grpSpPr bwMode="auto">
          <a:xfrm>
            <a:off x="7845407" y="834180"/>
            <a:ext cx="1298593" cy="1061989"/>
            <a:chOff x="694" y="2112"/>
            <a:chExt cx="1297" cy="1296"/>
          </a:xfrm>
        </p:grpSpPr>
        <p:sp>
          <p:nvSpPr>
            <p:cNvPr id="62539" name="Text Box 3">
              <a:extLst>
                <a:ext uri="{FF2B5EF4-FFF2-40B4-BE49-F238E27FC236}">
                  <a16:creationId xmlns:a16="http://schemas.microsoft.com/office/drawing/2014/main" id="{C2CAF2D1-86A7-4FDF-9D6B-40F51237AF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62540" name="AutoShape 4">
              <a:extLst>
                <a:ext uri="{FF2B5EF4-FFF2-40B4-BE49-F238E27FC236}">
                  <a16:creationId xmlns:a16="http://schemas.microsoft.com/office/drawing/2014/main" id="{96ED549B-38DC-4167-8BC0-AFABA528A1CA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2541" name="Text Box 5">
              <a:extLst>
                <a:ext uri="{FF2B5EF4-FFF2-40B4-BE49-F238E27FC236}">
                  <a16:creationId xmlns:a16="http://schemas.microsoft.com/office/drawing/2014/main" id="{C21431FF-C372-4176-9964-28CFB56E55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62516" name="矩形 20">
            <a:extLst>
              <a:ext uri="{FF2B5EF4-FFF2-40B4-BE49-F238E27FC236}">
                <a16:creationId xmlns:a16="http://schemas.microsoft.com/office/drawing/2014/main" id="{063093FA-2ECC-4013-8A76-D787C3CF0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759" y="223002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62517" name="矩形 19">
            <a:extLst>
              <a:ext uri="{FF2B5EF4-FFF2-40B4-BE49-F238E27FC236}">
                <a16:creationId xmlns:a16="http://schemas.microsoft.com/office/drawing/2014/main" id="{471E8FEB-1C5A-4CA4-BBA0-1B9B2986C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1025" y="223002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2D092474-616D-4551-8074-31AD9A79F8FB}"/>
              </a:ext>
            </a:extLst>
          </p:cNvPr>
          <p:cNvSpPr txBox="1"/>
          <p:nvPr/>
        </p:nvSpPr>
        <p:spPr>
          <a:xfrm>
            <a:off x="7468557" y="308727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92FC1429-7F67-4FAB-AEFA-6C3004BC781B}"/>
              </a:ext>
            </a:extLst>
          </p:cNvPr>
          <p:cNvSpPr txBox="1"/>
          <p:nvPr/>
        </p:nvSpPr>
        <p:spPr>
          <a:xfrm>
            <a:off x="3664509" y="3087272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FEC0B184-C2BB-4BB1-83CF-DFB0CC999342}"/>
              </a:ext>
            </a:extLst>
          </p:cNvPr>
          <p:cNvSpPr txBox="1"/>
          <p:nvPr/>
        </p:nvSpPr>
        <p:spPr>
          <a:xfrm>
            <a:off x="7438791" y="1256090"/>
            <a:ext cx="267891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877C476B-0269-41A8-BD70-C8D3CD5DA923}"/>
              </a:ext>
            </a:extLst>
          </p:cNvPr>
          <p:cNvSpPr txBox="1"/>
          <p:nvPr/>
        </p:nvSpPr>
        <p:spPr>
          <a:xfrm>
            <a:off x="1092759" y="3515897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62522" name="矩形 17">
            <a:extLst>
              <a:ext uri="{FF2B5EF4-FFF2-40B4-BE49-F238E27FC236}">
                <a16:creationId xmlns:a16="http://schemas.microsoft.com/office/drawing/2014/main" id="{84A41EFB-F0A4-43D1-AD29-0055C5F5A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1119" y="153350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FB88CF60-420F-4686-B721-A106E3D4C652}"/>
              </a:ext>
            </a:extLst>
          </p:cNvPr>
          <p:cNvSpPr/>
          <p:nvPr/>
        </p:nvSpPr>
        <p:spPr>
          <a:xfrm>
            <a:off x="2378635" y="3301584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2524" name="文字方塊 22">
            <a:extLst>
              <a:ext uri="{FF2B5EF4-FFF2-40B4-BE49-F238E27FC236}">
                <a16:creationId xmlns:a16="http://schemas.microsoft.com/office/drawing/2014/main" id="{18EA2707-01DF-4421-AA94-4A955ADAB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4509" y="4641038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525" name="矩形 23">
            <a:extLst>
              <a:ext uri="{FF2B5EF4-FFF2-40B4-BE49-F238E27FC236}">
                <a16:creationId xmlns:a16="http://schemas.microsoft.com/office/drawing/2014/main" id="{157E415C-C8F7-4301-8DFC-9A4ECFEED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6900" y="153350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2526" name="矩形 25">
            <a:extLst>
              <a:ext uri="{FF2B5EF4-FFF2-40B4-BE49-F238E27FC236}">
                <a16:creationId xmlns:a16="http://schemas.microsoft.com/office/drawing/2014/main" id="{7D272E25-1BB4-41C0-BCBB-5C0AE3FA7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1119" y="1747819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2527" name="矩形 26">
            <a:extLst>
              <a:ext uri="{FF2B5EF4-FFF2-40B4-BE49-F238E27FC236}">
                <a16:creationId xmlns:a16="http://schemas.microsoft.com/office/drawing/2014/main" id="{1905CC7A-FDE5-44DE-A2A5-BF201645C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6900" y="1747819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3DB7E95B-120C-43BF-AD6F-BEBC758CD2FB}"/>
              </a:ext>
            </a:extLst>
          </p:cNvPr>
          <p:cNvSpPr txBox="1"/>
          <p:nvPr/>
        </p:nvSpPr>
        <p:spPr>
          <a:xfrm>
            <a:off x="1092760" y="3837365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62529" name="矩形 30">
            <a:extLst>
              <a:ext uri="{FF2B5EF4-FFF2-40B4-BE49-F238E27FC236}">
                <a16:creationId xmlns:a16="http://schemas.microsoft.com/office/drawing/2014/main" id="{919F2BEC-D2C3-4879-88F1-5ACD2EA94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8791" y="1741865"/>
            <a:ext cx="297656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C0E10402-ACF7-45EC-A491-35F98BEB4E26}"/>
              </a:ext>
            </a:extLst>
          </p:cNvPr>
          <p:cNvSpPr txBox="1"/>
          <p:nvPr/>
        </p:nvSpPr>
        <p:spPr>
          <a:xfrm>
            <a:off x="1092760" y="3970716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14DAF1AF-BA17-4A2C-AB48-1FC6FEDB86C8}"/>
              </a:ext>
            </a:extLst>
          </p:cNvPr>
          <p:cNvSpPr txBox="1"/>
          <p:nvPr/>
        </p:nvSpPr>
        <p:spPr>
          <a:xfrm>
            <a:off x="5117072" y="1256090"/>
            <a:ext cx="539354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FC34B5B2-D099-40C2-864A-FC53B0E64317}"/>
              </a:ext>
            </a:extLst>
          </p:cNvPr>
          <p:cNvSpPr txBox="1"/>
          <p:nvPr/>
        </p:nvSpPr>
        <p:spPr>
          <a:xfrm>
            <a:off x="1092760" y="4212413"/>
            <a:ext cx="2732485" cy="160734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62533" name="矩形 38">
            <a:extLst>
              <a:ext uri="{FF2B5EF4-FFF2-40B4-BE49-F238E27FC236}">
                <a16:creationId xmlns:a16="http://schemas.microsoft.com/office/drawing/2014/main" id="{4726F6F4-07D3-430F-8AD7-EA810CB28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5338" y="1533506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62534" name="矩形 30">
            <a:extLst>
              <a:ext uri="{FF2B5EF4-FFF2-40B4-BE49-F238E27FC236}">
                <a16:creationId xmlns:a16="http://schemas.microsoft.com/office/drawing/2014/main" id="{55C15D5B-3303-435A-A685-7E94D6E6A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5044" y="1741865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2535" name="矩形 42">
            <a:extLst>
              <a:ext uri="{FF2B5EF4-FFF2-40B4-BE49-F238E27FC236}">
                <a16:creationId xmlns:a16="http://schemas.microsoft.com/office/drawing/2014/main" id="{21B765D4-E4EA-4CF1-BAC7-0F8EF9F44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5338" y="1747819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2536" name="矩形 30">
            <a:extLst>
              <a:ext uri="{FF2B5EF4-FFF2-40B4-BE49-F238E27FC236}">
                <a16:creationId xmlns:a16="http://schemas.microsoft.com/office/drawing/2014/main" id="{A486D885-D8CE-48A4-81FF-6E34C8810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8894" y="1741865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2537" name="矩形 30">
            <a:extLst>
              <a:ext uri="{FF2B5EF4-FFF2-40B4-BE49-F238E27FC236}">
                <a16:creationId xmlns:a16="http://schemas.microsoft.com/office/drawing/2014/main" id="{0145D53B-93F1-4557-A0E5-73357B873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1091" y="174186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2538" name="矩形 30">
            <a:extLst>
              <a:ext uri="{FF2B5EF4-FFF2-40B4-BE49-F238E27FC236}">
                <a16:creationId xmlns:a16="http://schemas.microsoft.com/office/drawing/2014/main" id="{5AAA7EE1-D4C8-45AB-91FE-A97356B7B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4941" y="174186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54667A-9230-4D91-B371-03DBDFFE34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256" name="Group 80">
            <a:extLst>
              <a:ext uri="{FF2B5EF4-FFF2-40B4-BE49-F238E27FC236}">
                <a16:creationId xmlns:a16="http://schemas.microsoft.com/office/drawing/2014/main" id="{15162AAA-B83E-4CE2-8923-B6E59D0D85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646006"/>
              </p:ext>
            </p:extLst>
          </p:nvPr>
        </p:nvGraphicFramePr>
        <p:xfrm>
          <a:off x="3037674" y="1043808"/>
          <a:ext cx="4661297" cy="94488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3535" name="矩形 18">
            <a:extLst>
              <a:ext uri="{FF2B5EF4-FFF2-40B4-BE49-F238E27FC236}">
                <a16:creationId xmlns:a16="http://schemas.microsoft.com/office/drawing/2014/main" id="{0340F1D1-D248-479F-A774-6DA7A6274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283" y="3508402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63536" name="標題 1">
            <a:extLst>
              <a:ext uri="{FF2B5EF4-FFF2-40B4-BE49-F238E27FC236}">
                <a16:creationId xmlns:a16="http://schemas.microsoft.com/office/drawing/2014/main" id="{631D6372-645A-465E-B2E0-CCAF86D9DDD5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63537" name="內容版面配置區 2">
            <a:extLst>
              <a:ext uri="{FF2B5EF4-FFF2-40B4-BE49-F238E27FC236}">
                <a16:creationId xmlns:a16="http://schemas.microsoft.com/office/drawing/2014/main" id="{ADF1197F-630F-4D40-B3D4-7EC0D03E6E5B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48127" y="775918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63539" name="Group 2">
            <a:extLst>
              <a:ext uri="{FF2B5EF4-FFF2-40B4-BE49-F238E27FC236}">
                <a16:creationId xmlns:a16="http://schemas.microsoft.com/office/drawing/2014/main" id="{0BA04F70-A3AB-4CD9-A45B-676CE5FDA82F}"/>
              </a:ext>
            </a:extLst>
          </p:cNvPr>
          <p:cNvGrpSpPr>
            <a:grpSpLocks/>
          </p:cNvGrpSpPr>
          <p:nvPr/>
        </p:nvGrpSpPr>
        <p:grpSpPr bwMode="auto">
          <a:xfrm>
            <a:off x="7905731" y="811695"/>
            <a:ext cx="1298593" cy="1061989"/>
            <a:chOff x="694" y="2112"/>
            <a:chExt cx="1297" cy="1296"/>
          </a:xfrm>
        </p:grpSpPr>
        <p:sp>
          <p:nvSpPr>
            <p:cNvPr id="63564" name="Text Box 3">
              <a:extLst>
                <a:ext uri="{FF2B5EF4-FFF2-40B4-BE49-F238E27FC236}">
                  <a16:creationId xmlns:a16="http://schemas.microsoft.com/office/drawing/2014/main" id="{7EBA3471-9142-404E-9060-0EC73D3203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63565" name="AutoShape 4">
              <a:extLst>
                <a:ext uri="{FF2B5EF4-FFF2-40B4-BE49-F238E27FC236}">
                  <a16:creationId xmlns:a16="http://schemas.microsoft.com/office/drawing/2014/main" id="{878719A6-BC00-44A3-9442-C687F1C16277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3566" name="Text Box 5">
              <a:extLst>
                <a:ext uri="{FF2B5EF4-FFF2-40B4-BE49-F238E27FC236}">
                  <a16:creationId xmlns:a16="http://schemas.microsoft.com/office/drawing/2014/main" id="{9F5359B9-F4FF-4BFB-B850-7CC992E755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63540" name="矩形 20">
            <a:extLst>
              <a:ext uri="{FF2B5EF4-FFF2-40B4-BE49-F238E27FC236}">
                <a16:creationId xmlns:a16="http://schemas.microsoft.com/office/drawing/2014/main" id="{66D3FA44-0B1E-4B27-9995-D624847CC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283" y="2222527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63541" name="矩形 19">
            <a:extLst>
              <a:ext uri="{FF2B5EF4-FFF2-40B4-BE49-F238E27FC236}">
                <a16:creationId xmlns:a16="http://schemas.microsoft.com/office/drawing/2014/main" id="{E46CD87C-AFBB-45EE-A38C-DC6AC0E59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3549" y="2222526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E2AEC9E9-57BF-4AC9-ABA5-68358342332D}"/>
              </a:ext>
            </a:extLst>
          </p:cNvPr>
          <p:cNvSpPr txBox="1"/>
          <p:nvPr/>
        </p:nvSpPr>
        <p:spPr>
          <a:xfrm>
            <a:off x="7431081" y="3079777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F0660D2F-7565-4FDC-AEB5-5469E6212822}"/>
              </a:ext>
            </a:extLst>
          </p:cNvPr>
          <p:cNvSpPr txBox="1"/>
          <p:nvPr/>
        </p:nvSpPr>
        <p:spPr>
          <a:xfrm>
            <a:off x="3627033" y="3079777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86BB01F0-7DFE-4022-8FA6-507BB449E281}"/>
              </a:ext>
            </a:extLst>
          </p:cNvPr>
          <p:cNvSpPr txBox="1"/>
          <p:nvPr/>
        </p:nvSpPr>
        <p:spPr>
          <a:xfrm>
            <a:off x="7401315" y="1248595"/>
            <a:ext cx="267891" cy="253916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zh-TW" altLang="en-US" sz="105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FBA6ECFB-AE0A-4328-850D-9928B9CEF40D}"/>
              </a:ext>
            </a:extLst>
          </p:cNvPr>
          <p:cNvSpPr txBox="1"/>
          <p:nvPr/>
        </p:nvSpPr>
        <p:spPr>
          <a:xfrm>
            <a:off x="1055283" y="3508402"/>
            <a:ext cx="1928813" cy="346249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altLang="zh-TW" sz="825" dirty="0"/>
          </a:p>
          <a:p>
            <a:pPr eaLnBrk="1" hangingPunct="1">
              <a:defRPr/>
            </a:pPr>
            <a:endParaRPr lang="zh-TW" altLang="en-US" sz="825" dirty="0"/>
          </a:p>
        </p:txBody>
      </p:sp>
      <p:sp>
        <p:nvSpPr>
          <p:cNvPr id="63546" name="矩形 17">
            <a:extLst>
              <a:ext uri="{FF2B5EF4-FFF2-40B4-BE49-F238E27FC236}">
                <a16:creationId xmlns:a16="http://schemas.microsoft.com/office/drawing/2014/main" id="{05D94DA9-AE7B-4C1A-8203-2FE0E385E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3643" y="1526011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C1C95C25-1356-4529-9578-70D172168E2C}"/>
              </a:ext>
            </a:extLst>
          </p:cNvPr>
          <p:cNvSpPr/>
          <p:nvPr/>
        </p:nvSpPr>
        <p:spPr>
          <a:xfrm>
            <a:off x="2341159" y="3294089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3548" name="文字方塊 22">
            <a:extLst>
              <a:ext uri="{FF2B5EF4-FFF2-40B4-BE49-F238E27FC236}">
                <a16:creationId xmlns:a16="http://schemas.microsoft.com/office/drawing/2014/main" id="{DE74DAFF-2A09-42EF-8352-D41390070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7033" y="4633543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49" name="矩形 23">
            <a:extLst>
              <a:ext uri="{FF2B5EF4-FFF2-40B4-BE49-F238E27FC236}">
                <a16:creationId xmlns:a16="http://schemas.microsoft.com/office/drawing/2014/main" id="{BBAAC10F-0396-4C6E-8CA0-8A6C844342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9424" y="1526011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3550" name="矩形 25">
            <a:extLst>
              <a:ext uri="{FF2B5EF4-FFF2-40B4-BE49-F238E27FC236}">
                <a16:creationId xmlns:a16="http://schemas.microsoft.com/office/drawing/2014/main" id="{99D9B957-7981-444A-8D7D-8D367869C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3643" y="1740324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93250" name="矩形 26">
            <a:extLst>
              <a:ext uri="{FF2B5EF4-FFF2-40B4-BE49-F238E27FC236}">
                <a16:creationId xmlns:a16="http://schemas.microsoft.com/office/drawing/2014/main" id="{5DD37030-4813-494A-BCE3-41E88EBD0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949" y="1734370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78F02D99-692B-49B4-A6B0-5AEB57EACDBC}"/>
              </a:ext>
            </a:extLst>
          </p:cNvPr>
          <p:cNvSpPr txBox="1"/>
          <p:nvPr/>
        </p:nvSpPr>
        <p:spPr>
          <a:xfrm>
            <a:off x="1055284" y="3829870"/>
            <a:ext cx="2035969" cy="125016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63553" name="矩形 30">
            <a:extLst>
              <a:ext uri="{FF2B5EF4-FFF2-40B4-BE49-F238E27FC236}">
                <a16:creationId xmlns:a16="http://schemas.microsoft.com/office/drawing/2014/main" id="{1C732417-1DFC-4A91-A4CA-F9953860D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1315" y="1734370"/>
            <a:ext cx="297656" cy="2308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12200F88-F14A-436E-A7A9-5563B92F0233}"/>
              </a:ext>
            </a:extLst>
          </p:cNvPr>
          <p:cNvSpPr txBox="1"/>
          <p:nvPr/>
        </p:nvSpPr>
        <p:spPr>
          <a:xfrm>
            <a:off x="1055284" y="3963221"/>
            <a:ext cx="2464594" cy="241697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AEC6DD0C-68F7-4960-B8CF-18F5DC2A82DD}"/>
              </a:ext>
            </a:extLst>
          </p:cNvPr>
          <p:cNvSpPr txBox="1"/>
          <p:nvPr/>
        </p:nvSpPr>
        <p:spPr>
          <a:xfrm>
            <a:off x="5618949" y="1248595"/>
            <a:ext cx="432197" cy="267891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3A250BC2-2DD8-41F9-AEC0-6DC721ECAE99}"/>
              </a:ext>
            </a:extLst>
          </p:cNvPr>
          <p:cNvSpPr txBox="1"/>
          <p:nvPr/>
        </p:nvSpPr>
        <p:spPr>
          <a:xfrm>
            <a:off x="1055284" y="4204918"/>
            <a:ext cx="2732485" cy="321469"/>
          </a:xfrm>
          <a:prstGeom prst="rect">
            <a:avLst/>
          </a:prstGeom>
          <a:solidFill>
            <a:srgbClr val="F78507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63557" name="矩形 38">
            <a:extLst>
              <a:ext uri="{FF2B5EF4-FFF2-40B4-BE49-F238E27FC236}">
                <a16:creationId xmlns:a16="http://schemas.microsoft.com/office/drawing/2014/main" id="{A2E5CC00-EBA1-44AA-A49D-C6C6DF020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7862" y="1526011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63558" name="矩形 30">
            <a:extLst>
              <a:ext uri="{FF2B5EF4-FFF2-40B4-BE49-F238E27FC236}">
                <a16:creationId xmlns:a16="http://schemas.microsoft.com/office/drawing/2014/main" id="{CE66B798-8D5C-4A52-93DF-C11421C6B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7568" y="1734370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3559" name="矩形 42">
            <a:extLst>
              <a:ext uri="{FF2B5EF4-FFF2-40B4-BE49-F238E27FC236}">
                <a16:creationId xmlns:a16="http://schemas.microsoft.com/office/drawing/2014/main" id="{75AD4DE9-74E4-456A-B276-3317E23E9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7862" y="1740324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3560" name="矩形 30">
            <a:extLst>
              <a:ext uri="{FF2B5EF4-FFF2-40B4-BE49-F238E27FC236}">
                <a16:creationId xmlns:a16="http://schemas.microsoft.com/office/drawing/2014/main" id="{B31F0A62-570C-4DF0-95C2-6083ECCB6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1418" y="1734370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3561" name="矩形 30">
            <a:extLst>
              <a:ext uri="{FF2B5EF4-FFF2-40B4-BE49-F238E27FC236}">
                <a16:creationId xmlns:a16="http://schemas.microsoft.com/office/drawing/2014/main" id="{3DCB04F3-CDD4-4F8D-8174-1E3D228F5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3615" y="1734370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3562" name="矩形 30">
            <a:extLst>
              <a:ext uri="{FF2B5EF4-FFF2-40B4-BE49-F238E27FC236}">
                <a16:creationId xmlns:a16="http://schemas.microsoft.com/office/drawing/2014/main" id="{7AEF8526-CA35-40FD-94FC-3048845D3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7465" y="1734370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93262" name="Rectangle 78">
            <a:extLst>
              <a:ext uri="{FF2B5EF4-FFF2-40B4-BE49-F238E27FC236}">
                <a16:creationId xmlns:a16="http://schemas.microsoft.com/office/drawing/2014/main" id="{237F0C5E-93B4-47F6-B7A1-A4F3C41C2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949" y="1734370"/>
            <a:ext cx="461986" cy="230832"/>
          </a:xfrm>
          <a:prstGeom prst="rect">
            <a:avLst/>
          </a:prstGeom>
          <a:solidFill>
            <a:srgbClr val="F78507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 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E9B0524-F1C8-473E-9309-7F7D67E5AD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9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9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3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3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50" grpId="0"/>
      <p:bldP spid="32" grpId="0" animBg="1"/>
      <p:bldP spid="33" grpId="0" animBg="1"/>
      <p:bldP spid="37" grpId="0" animBg="1"/>
      <p:bldP spid="9326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文字方塊 15">
            <a:extLst>
              <a:ext uri="{FF2B5EF4-FFF2-40B4-BE49-F238E27FC236}">
                <a16:creationId xmlns:a16="http://schemas.microsoft.com/office/drawing/2014/main" id="{006FC074-A31D-4316-98A0-31DA035EE7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3550" y="3478422"/>
            <a:ext cx="3375422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do</a:t>
            </a: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for (i=0;i&lt;g.num_productions; i++)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p=g.productions[i];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first_set[p.lhs] = first_set[p.lhs] ∪ compute_first(p.rhs);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first_set changed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 while (changes);</a:t>
            </a:r>
            <a:endParaRPr lang="en-US" altLang="zh-TW" sz="900" b="1">
              <a:latin typeface="Times New Roman" panose="02020603050405020304" pitchFamily="18" charset="0"/>
            </a:endParaRPr>
          </a:p>
        </p:txBody>
      </p:sp>
      <p:graphicFrame>
        <p:nvGraphicFramePr>
          <p:cNvPr id="51308" name="Group 108">
            <a:extLst>
              <a:ext uri="{FF2B5EF4-FFF2-40B4-BE49-F238E27FC236}">
                <a16:creationId xmlns:a16="http://schemas.microsoft.com/office/drawing/2014/main" id="{7C9D0D8F-43F3-45C1-A4B9-74FA25A18D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974824"/>
              </p:ext>
            </p:extLst>
          </p:nvPr>
        </p:nvGraphicFramePr>
        <p:xfrm>
          <a:off x="3037675" y="1013828"/>
          <a:ext cx="4661297" cy="118110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(3)Third Loop, production 1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4570" name="矩形 18">
            <a:extLst>
              <a:ext uri="{FF2B5EF4-FFF2-40B4-BE49-F238E27FC236}">
                <a16:creationId xmlns:a16="http://schemas.microsoft.com/office/drawing/2014/main" id="{0DF220D9-5732-48FA-BD2E-19EE7D4AE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284" y="3478422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64571" name="標題 1">
            <a:extLst>
              <a:ext uri="{FF2B5EF4-FFF2-40B4-BE49-F238E27FC236}">
                <a16:creationId xmlns:a16="http://schemas.microsoft.com/office/drawing/2014/main" id="{1E8279BB-2252-4ECE-9442-34D2EFE62B50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64572" name="內容版面配置區 2">
            <a:extLst>
              <a:ext uri="{FF2B5EF4-FFF2-40B4-BE49-F238E27FC236}">
                <a16:creationId xmlns:a16="http://schemas.microsoft.com/office/drawing/2014/main" id="{C2220A93-BF5D-42AF-863E-B291EE655D89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48128" y="745938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64574" name="Group 2">
            <a:extLst>
              <a:ext uri="{FF2B5EF4-FFF2-40B4-BE49-F238E27FC236}">
                <a16:creationId xmlns:a16="http://schemas.microsoft.com/office/drawing/2014/main" id="{10EF6ECC-CBFA-44AF-B96A-B7557D749E84}"/>
              </a:ext>
            </a:extLst>
          </p:cNvPr>
          <p:cNvGrpSpPr>
            <a:grpSpLocks/>
          </p:cNvGrpSpPr>
          <p:nvPr/>
        </p:nvGrpSpPr>
        <p:grpSpPr bwMode="auto">
          <a:xfrm>
            <a:off x="7845407" y="804200"/>
            <a:ext cx="1298593" cy="1061989"/>
            <a:chOff x="694" y="2112"/>
            <a:chExt cx="1297" cy="1296"/>
          </a:xfrm>
        </p:grpSpPr>
        <p:sp>
          <p:nvSpPr>
            <p:cNvPr id="64613" name="Text Box 3">
              <a:extLst>
                <a:ext uri="{FF2B5EF4-FFF2-40B4-BE49-F238E27FC236}">
                  <a16:creationId xmlns:a16="http://schemas.microsoft.com/office/drawing/2014/main" id="{6D7C1B29-860C-43F2-AFF2-FEF0E796CD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4614" name="AutoShape 4">
              <a:extLst>
                <a:ext uri="{FF2B5EF4-FFF2-40B4-BE49-F238E27FC236}">
                  <a16:creationId xmlns:a16="http://schemas.microsoft.com/office/drawing/2014/main" id="{BF77FE00-47DB-4941-8AE5-4685DA1A14B8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4615" name="Text Box 5">
              <a:extLst>
                <a:ext uri="{FF2B5EF4-FFF2-40B4-BE49-F238E27FC236}">
                  <a16:creationId xmlns:a16="http://schemas.microsoft.com/office/drawing/2014/main" id="{47EBC66B-C509-4E95-8E19-280A25A211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64575" name="矩形 20">
            <a:extLst>
              <a:ext uri="{FF2B5EF4-FFF2-40B4-BE49-F238E27FC236}">
                <a16:creationId xmlns:a16="http://schemas.microsoft.com/office/drawing/2014/main" id="{05108880-CCF0-47A2-97C1-D4AEF0D28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284" y="2192547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64576" name="矩形 19">
            <a:extLst>
              <a:ext uri="{FF2B5EF4-FFF2-40B4-BE49-F238E27FC236}">
                <a16:creationId xmlns:a16="http://schemas.microsoft.com/office/drawing/2014/main" id="{1DD5A4B1-ECE1-4864-9635-FB89A5120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3550" y="2192546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44DB6FE5-D9C2-45B5-B5EA-A6AD29F927FE}"/>
              </a:ext>
            </a:extLst>
          </p:cNvPr>
          <p:cNvSpPr txBox="1"/>
          <p:nvPr/>
        </p:nvSpPr>
        <p:spPr>
          <a:xfrm>
            <a:off x="7431082" y="3049797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8CEA63BF-E9C4-48AA-8775-A86D67497BA3}"/>
              </a:ext>
            </a:extLst>
          </p:cNvPr>
          <p:cNvSpPr txBox="1"/>
          <p:nvPr/>
        </p:nvSpPr>
        <p:spPr>
          <a:xfrm>
            <a:off x="3627034" y="3049797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6255CF43-7744-4A27-A9B9-AEB706474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0453" y="857778"/>
            <a:ext cx="857250" cy="163115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zh-TW" altLang="en-US" sz="1050" dirty="0">
              <a:solidFill>
                <a:schemeClr val="dk1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AB277852-FCA2-4300-95FA-74952366B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3551" y="3799890"/>
            <a:ext cx="2230040" cy="280988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en-US" altLang="zh-TW" sz="825" dirty="0">
              <a:solidFill>
                <a:schemeClr val="dk1"/>
              </a:solidFill>
            </a:endParaRPr>
          </a:p>
          <a:p>
            <a:pPr eaLnBrk="1" hangingPunct="1">
              <a:defRPr/>
            </a:pPr>
            <a:endParaRPr lang="zh-TW" altLang="en-US" sz="825" dirty="0">
              <a:solidFill>
                <a:schemeClr val="dk1"/>
              </a:solidFill>
            </a:endParaRPr>
          </a:p>
        </p:txBody>
      </p:sp>
      <p:sp>
        <p:nvSpPr>
          <p:cNvPr id="64581" name="矩形 17">
            <a:extLst>
              <a:ext uri="{FF2B5EF4-FFF2-40B4-BE49-F238E27FC236}">
                <a16:creationId xmlns:a16="http://schemas.microsoft.com/office/drawing/2014/main" id="{C027AC10-94F5-4591-8C43-300E3312B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9597" y="1488888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C8F8A861-0B3C-4021-9720-7CFDBEF9760B}"/>
              </a:ext>
            </a:extLst>
          </p:cNvPr>
          <p:cNvSpPr/>
          <p:nvPr/>
        </p:nvSpPr>
        <p:spPr>
          <a:xfrm>
            <a:off x="2341160" y="3264109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4583" name="文字方塊 22">
            <a:extLst>
              <a:ext uri="{FF2B5EF4-FFF2-40B4-BE49-F238E27FC236}">
                <a16:creationId xmlns:a16="http://schemas.microsoft.com/office/drawing/2014/main" id="{63BABD4A-49F0-4A6C-9BC2-C70A2A076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7034" y="4603563"/>
            <a:ext cx="267891" cy="253916"/>
          </a:xfrm>
          <a:prstGeom prst="rect">
            <a:avLst/>
          </a:prstGeom>
          <a:solidFill>
            <a:srgbClr val="0D0D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4584" name="矩形 23">
            <a:extLst>
              <a:ext uri="{FF2B5EF4-FFF2-40B4-BE49-F238E27FC236}">
                <a16:creationId xmlns:a16="http://schemas.microsoft.com/office/drawing/2014/main" id="{E6E90940-4C89-41E2-8455-62BB8D8C2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9425" y="1496031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4585" name="矩形 25">
            <a:extLst>
              <a:ext uri="{FF2B5EF4-FFF2-40B4-BE49-F238E27FC236}">
                <a16:creationId xmlns:a16="http://schemas.microsoft.com/office/drawing/2014/main" id="{EF7EF635-9362-40DD-9CF3-6D9A3FE1D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3644" y="1710344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4586" name="矩形 26">
            <a:extLst>
              <a:ext uri="{FF2B5EF4-FFF2-40B4-BE49-F238E27FC236}">
                <a16:creationId xmlns:a16="http://schemas.microsoft.com/office/drawing/2014/main" id="{97EBEAC9-2FB8-4476-A210-F834392D46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950" y="1704390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CB3E7D6F-9A2E-4491-8651-9D09E1F0E977}"/>
              </a:ext>
            </a:extLst>
          </p:cNvPr>
          <p:cNvSpPr txBox="1"/>
          <p:nvPr/>
        </p:nvSpPr>
        <p:spPr>
          <a:xfrm>
            <a:off x="4323550" y="4080878"/>
            <a:ext cx="3294459" cy="108347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64588" name="矩形 30">
            <a:extLst>
              <a:ext uri="{FF2B5EF4-FFF2-40B4-BE49-F238E27FC236}">
                <a16:creationId xmlns:a16="http://schemas.microsoft.com/office/drawing/2014/main" id="{BCFD8880-7C1C-4A4B-AB58-79D823D51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1316" y="1704390"/>
            <a:ext cx="29765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4589" name="矩形 38">
            <a:extLst>
              <a:ext uri="{FF2B5EF4-FFF2-40B4-BE49-F238E27FC236}">
                <a16:creationId xmlns:a16="http://schemas.microsoft.com/office/drawing/2014/main" id="{497C9DE2-8CD4-4F05-9FA8-31E234007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7863" y="1496031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64590" name="矩形 30">
            <a:extLst>
              <a:ext uri="{FF2B5EF4-FFF2-40B4-BE49-F238E27FC236}">
                <a16:creationId xmlns:a16="http://schemas.microsoft.com/office/drawing/2014/main" id="{F0670727-3613-4E2A-A699-504A2201B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7569" y="1704390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4591" name="矩形 42">
            <a:extLst>
              <a:ext uri="{FF2B5EF4-FFF2-40B4-BE49-F238E27FC236}">
                <a16:creationId xmlns:a16="http://schemas.microsoft.com/office/drawing/2014/main" id="{82DA3800-5413-436E-BB88-40F3E0D92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7863" y="1710344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4592" name="矩形 30">
            <a:extLst>
              <a:ext uri="{FF2B5EF4-FFF2-40B4-BE49-F238E27FC236}">
                <a16:creationId xmlns:a16="http://schemas.microsoft.com/office/drawing/2014/main" id="{22E71E49-FC6A-4758-9BDD-81038EE39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1419" y="1704390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4593" name="矩形 30">
            <a:extLst>
              <a:ext uri="{FF2B5EF4-FFF2-40B4-BE49-F238E27FC236}">
                <a16:creationId xmlns:a16="http://schemas.microsoft.com/office/drawing/2014/main" id="{E74FAD67-8382-40DB-958D-98254292F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3616" y="1704390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4594" name="矩形 30">
            <a:extLst>
              <a:ext uri="{FF2B5EF4-FFF2-40B4-BE49-F238E27FC236}">
                <a16:creationId xmlns:a16="http://schemas.microsoft.com/office/drawing/2014/main" id="{C5743B29-B4EC-4802-ACE5-580FBB52A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7466" y="1704390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8" name="向下箭號 27">
            <a:extLst>
              <a:ext uri="{FF2B5EF4-FFF2-40B4-BE49-F238E27FC236}">
                <a16:creationId xmlns:a16="http://schemas.microsoft.com/office/drawing/2014/main" id="{0FE31EF2-E0A2-490A-A65B-28B939B7EE6A}"/>
              </a:ext>
            </a:extLst>
          </p:cNvPr>
          <p:cNvSpPr/>
          <p:nvPr/>
        </p:nvSpPr>
        <p:spPr>
          <a:xfrm rot="16200000">
            <a:off x="3975293" y="4040993"/>
            <a:ext cx="321469" cy="267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4596" name="文字方塊 32">
            <a:extLst>
              <a:ext uri="{FF2B5EF4-FFF2-40B4-BE49-F238E27FC236}">
                <a16:creationId xmlns:a16="http://schemas.microsoft.com/office/drawing/2014/main" id="{FE9A9E85-9EB6-47FA-BEF0-810A36F6D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1082" y="4603563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矩形 42">
            <a:extLst>
              <a:ext uri="{FF2B5EF4-FFF2-40B4-BE49-F238E27FC236}">
                <a16:creationId xmlns:a16="http://schemas.microsoft.com/office/drawing/2014/main" id="{D7F98D33-1E86-416E-91EE-33D2124BB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9053" y="1921084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10" name="文字方塊 28">
            <a:extLst>
              <a:ext uri="{FF2B5EF4-FFF2-40B4-BE49-F238E27FC236}">
                <a16:creationId xmlns:a16="http://schemas.microsoft.com/office/drawing/2014/main" id="{507CC068-D762-48CD-B0B3-83AD49AE5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9053" y="1921084"/>
            <a:ext cx="540544" cy="230832"/>
          </a:xfrm>
          <a:prstGeom prst="rect">
            <a:avLst/>
          </a:prstGeom>
          <a:solidFill>
            <a:srgbClr val="FFFF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</a:rPr>
              <a:t>{F,V,(}</a:t>
            </a:r>
          </a:p>
        </p:txBody>
      </p:sp>
      <p:sp>
        <p:nvSpPr>
          <p:cNvPr id="64599" name="矩形 25">
            <a:extLst>
              <a:ext uri="{FF2B5EF4-FFF2-40B4-BE49-F238E27FC236}">
                <a16:creationId xmlns:a16="http://schemas.microsoft.com/office/drawing/2014/main" id="{F3A1B83A-8CBE-4394-A86C-6832FB44B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9597" y="1921084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4600" name="矩形 30">
            <a:extLst>
              <a:ext uri="{FF2B5EF4-FFF2-40B4-BE49-F238E27FC236}">
                <a16:creationId xmlns:a16="http://schemas.microsoft.com/office/drawing/2014/main" id="{A09CF28F-8EF6-48F3-89F7-5719BC438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1147" y="1921084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4601" name="矩形 30">
            <a:extLst>
              <a:ext uri="{FF2B5EF4-FFF2-40B4-BE49-F238E27FC236}">
                <a16:creationId xmlns:a16="http://schemas.microsoft.com/office/drawing/2014/main" id="{23CD2664-733A-4954-B87D-9C6A5FA7C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1419" y="1921084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4602" name="矩形 30">
            <a:extLst>
              <a:ext uri="{FF2B5EF4-FFF2-40B4-BE49-F238E27FC236}">
                <a16:creationId xmlns:a16="http://schemas.microsoft.com/office/drawing/2014/main" id="{739A75AA-27DC-4013-AEAA-E23C1BD3F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3616" y="1921084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4603" name="矩形 30">
            <a:extLst>
              <a:ext uri="{FF2B5EF4-FFF2-40B4-BE49-F238E27FC236}">
                <a16:creationId xmlns:a16="http://schemas.microsoft.com/office/drawing/2014/main" id="{2B9955DE-16BA-4DAC-8494-1A0D4D635F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7466" y="1921084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4604" name="矩形 30">
            <a:extLst>
              <a:ext uri="{FF2B5EF4-FFF2-40B4-BE49-F238E27FC236}">
                <a16:creationId xmlns:a16="http://schemas.microsoft.com/office/drawing/2014/main" id="{6BBDDE1E-FAA6-47CB-93D6-0B4FA6D5D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1316" y="1921084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4605" name="矩形 26">
            <a:extLst>
              <a:ext uri="{FF2B5EF4-FFF2-40B4-BE49-F238E27FC236}">
                <a16:creationId xmlns:a16="http://schemas.microsoft.com/office/drawing/2014/main" id="{E3623E58-A9B5-46AA-949B-7795AB83C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950" y="1921084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EE61D23C-88D5-4011-B122-0812F12E8FD3}"/>
              </a:ext>
            </a:extLst>
          </p:cNvPr>
          <p:cNvSpPr/>
          <p:nvPr/>
        </p:nvSpPr>
        <p:spPr>
          <a:xfrm>
            <a:off x="6038051" y="1255525"/>
            <a:ext cx="321469" cy="214313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8DC4D778-8737-4A9C-9B7F-5F677BC8BBB0}"/>
              </a:ext>
            </a:extLst>
          </p:cNvPr>
          <p:cNvSpPr/>
          <p:nvPr/>
        </p:nvSpPr>
        <p:spPr>
          <a:xfrm>
            <a:off x="5073645" y="1255525"/>
            <a:ext cx="535781" cy="214313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87FE3BB6-8880-46E0-A75D-E88F52A72D0E}"/>
              </a:ext>
            </a:extLst>
          </p:cNvPr>
          <p:cNvSpPr/>
          <p:nvPr/>
        </p:nvSpPr>
        <p:spPr>
          <a:xfrm>
            <a:off x="5663003" y="4067781"/>
            <a:ext cx="750094" cy="160734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3A547B23-46DC-469D-BCA5-40AEDDF82DF4}"/>
              </a:ext>
            </a:extLst>
          </p:cNvPr>
          <p:cNvSpPr/>
          <p:nvPr/>
        </p:nvSpPr>
        <p:spPr>
          <a:xfrm>
            <a:off x="6520253" y="4067781"/>
            <a:ext cx="1071563" cy="160734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BEC837A5-B5A3-413D-8F15-134EF22A6028}"/>
              </a:ext>
            </a:extLst>
          </p:cNvPr>
          <p:cNvSpPr/>
          <p:nvPr/>
        </p:nvSpPr>
        <p:spPr>
          <a:xfrm>
            <a:off x="4831947" y="4192797"/>
            <a:ext cx="1152525" cy="303610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2EF6B53B-B0DA-44CB-BB16-1139A954D74E}"/>
              </a:ext>
            </a:extLst>
          </p:cNvPr>
          <p:cNvSpPr/>
          <p:nvPr/>
        </p:nvSpPr>
        <p:spPr>
          <a:xfrm>
            <a:off x="4319978" y="3639156"/>
            <a:ext cx="1182291" cy="157163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A9BFA5ED-636F-4DA7-8B1A-FC9BC0F0B010}"/>
              </a:ext>
            </a:extLst>
          </p:cNvPr>
          <p:cNvSpPr txBox="1"/>
          <p:nvPr/>
        </p:nvSpPr>
        <p:spPr>
          <a:xfrm>
            <a:off x="4564057" y="1263859"/>
            <a:ext cx="507206" cy="196454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2471D26-DE1F-4CBA-AD22-93235101E4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 animBg="1"/>
      <p:bldP spid="29" grpId="0" animBg="1"/>
      <p:bldP spid="6" grpId="0"/>
      <p:bldP spid="10" grpId="0" animBg="1"/>
      <p:bldP spid="46" grpId="0" animBg="1"/>
      <p:bldP spid="47" grpId="0" animBg="1"/>
      <p:bldP spid="48" grpId="0" animBg="1"/>
      <p:bldP spid="50" grpId="0" animBg="1"/>
      <p:bldP spid="51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文字方塊 15">
            <a:extLst>
              <a:ext uri="{FF2B5EF4-FFF2-40B4-BE49-F238E27FC236}">
                <a16:creationId xmlns:a16="http://schemas.microsoft.com/office/drawing/2014/main" id="{BAEEB201-71C2-4AE5-AE6D-FCCADEEA1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075" y="3485916"/>
            <a:ext cx="3375422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do</a:t>
            </a: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for (i=0;i&lt;g.num_productions; i++)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p=g.productions[i];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first_set[p.lhs] = first_set[p.lhs] ∪ compute_first(p.rhs);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first_set changed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 while (changes);</a:t>
            </a:r>
            <a:endParaRPr lang="en-US" altLang="zh-TW" sz="900" b="1">
              <a:latin typeface="Times New Roman" panose="02020603050405020304" pitchFamily="18" charset="0"/>
            </a:endParaRPr>
          </a:p>
        </p:txBody>
      </p:sp>
      <p:graphicFrame>
        <p:nvGraphicFramePr>
          <p:cNvPr id="52325" name="Group 101">
            <a:extLst>
              <a:ext uri="{FF2B5EF4-FFF2-40B4-BE49-F238E27FC236}">
                <a16:creationId xmlns:a16="http://schemas.microsoft.com/office/drawing/2014/main" id="{60FE731F-D829-412C-84E2-9B45AB23E8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528190"/>
              </p:ext>
            </p:extLst>
          </p:nvPr>
        </p:nvGraphicFramePr>
        <p:xfrm>
          <a:off x="3000200" y="1021322"/>
          <a:ext cx="4661297" cy="118110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(3)Third Loop, production 1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5594" name="矩形 18">
            <a:extLst>
              <a:ext uri="{FF2B5EF4-FFF2-40B4-BE49-F238E27FC236}">
                <a16:creationId xmlns:a16="http://schemas.microsoft.com/office/drawing/2014/main" id="{2C31E336-E147-4974-90E3-89DEFC495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809" y="3485916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65595" name="標題 1">
            <a:extLst>
              <a:ext uri="{FF2B5EF4-FFF2-40B4-BE49-F238E27FC236}">
                <a16:creationId xmlns:a16="http://schemas.microsoft.com/office/drawing/2014/main" id="{D6900B83-0A38-4A41-9E1E-0B07441E9EFC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65596" name="內容版面配置區 2">
            <a:extLst>
              <a:ext uri="{FF2B5EF4-FFF2-40B4-BE49-F238E27FC236}">
                <a16:creationId xmlns:a16="http://schemas.microsoft.com/office/drawing/2014/main" id="{6FDACEBA-9EE1-46CF-B441-7F965AB4BAE2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10653" y="753432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65598" name="Group 2">
            <a:extLst>
              <a:ext uri="{FF2B5EF4-FFF2-40B4-BE49-F238E27FC236}">
                <a16:creationId xmlns:a16="http://schemas.microsoft.com/office/drawing/2014/main" id="{C624E2DF-6286-4AAD-9CFF-F6495011731A}"/>
              </a:ext>
            </a:extLst>
          </p:cNvPr>
          <p:cNvGrpSpPr>
            <a:grpSpLocks/>
          </p:cNvGrpSpPr>
          <p:nvPr/>
        </p:nvGrpSpPr>
        <p:grpSpPr bwMode="auto">
          <a:xfrm>
            <a:off x="7778315" y="819190"/>
            <a:ext cx="1298593" cy="1061989"/>
            <a:chOff x="694" y="2112"/>
            <a:chExt cx="1297" cy="1296"/>
          </a:xfrm>
        </p:grpSpPr>
        <p:sp>
          <p:nvSpPr>
            <p:cNvPr id="65633" name="Text Box 3">
              <a:extLst>
                <a:ext uri="{FF2B5EF4-FFF2-40B4-BE49-F238E27FC236}">
                  <a16:creationId xmlns:a16="http://schemas.microsoft.com/office/drawing/2014/main" id="{CCF4192A-F136-4AD6-A308-7DFE1C035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5634" name="AutoShape 4">
              <a:extLst>
                <a:ext uri="{FF2B5EF4-FFF2-40B4-BE49-F238E27FC236}">
                  <a16:creationId xmlns:a16="http://schemas.microsoft.com/office/drawing/2014/main" id="{1D1B1AC8-34C2-4C01-88B4-F83501EFA1DD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5635" name="Text Box 5">
              <a:extLst>
                <a:ext uri="{FF2B5EF4-FFF2-40B4-BE49-F238E27FC236}">
                  <a16:creationId xmlns:a16="http://schemas.microsoft.com/office/drawing/2014/main" id="{AD8CA712-0EC2-4FE2-B0B3-8175B18A3B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65599" name="矩形 20">
            <a:extLst>
              <a:ext uri="{FF2B5EF4-FFF2-40B4-BE49-F238E27FC236}">
                <a16:creationId xmlns:a16="http://schemas.microsoft.com/office/drawing/2014/main" id="{6CAF7C0B-CF3B-41F1-931D-1537F0262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809" y="2200041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65600" name="矩形 19">
            <a:extLst>
              <a:ext uri="{FF2B5EF4-FFF2-40B4-BE49-F238E27FC236}">
                <a16:creationId xmlns:a16="http://schemas.microsoft.com/office/drawing/2014/main" id="{5280164B-FBB3-4F9B-A9E0-8E463D212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075" y="2200040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3297D6BC-B6A8-41B0-B5B8-170A413DB1B9}"/>
              </a:ext>
            </a:extLst>
          </p:cNvPr>
          <p:cNvSpPr txBox="1"/>
          <p:nvPr/>
        </p:nvSpPr>
        <p:spPr>
          <a:xfrm>
            <a:off x="7393607" y="3057291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1C38E017-84AE-4499-9212-0C9EDF20C7B7}"/>
              </a:ext>
            </a:extLst>
          </p:cNvPr>
          <p:cNvSpPr txBox="1"/>
          <p:nvPr/>
        </p:nvSpPr>
        <p:spPr>
          <a:xfrm>
            <a:off x="3589559" y="3057291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5FA1ECCE-8CA0-4EA5-875F-857E8E9C1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361" y="1033502"/>
            <a:ext cx="857250" cy="163116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zh-TW" altLang="en-US" sz="1050" dirty="0">
              <a:solidFill>
                <a:schemeClr val="dk1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FE159A8B-31BC-4901-AB24-9323B99B6D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076" y="3807384"/>
            <a:ext cx="2230040" cy="280988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en-US" altLang="zh-TW" sz="825" dirty="0">
              <a:solidFill>
                <a:schemeClr val="dk1"/>
              </a:solidFill>
            </a:endParaRPr>
          </a:p>
          <a:p>
            <a:pPr eaLnBrk="1" hangingPunct="1">
              <a:defRPr/>
            </a:pPr>
            <a:endParaRPr lang="zh-TW" altLang="en-US" sz="825" dirty="0">
              <a:solidFill>
                <a:schemeClr val="dk1"/>
              </a:solidFill>
            </a:endParaRPr>
          </a:p>
        </p:txBody>
      </p:sp>
      <p:sp>
        <p:nvSpPr>
          <p:cNvPr id="65605" name="矩形 17">
            <a:extLst>
              <a:ext uri="{FF2B5EF4-FFF2-40B4-BE49-F238E27FC236}">
                <a16:creationId xmlns:a16="http://schemas.microsoft.com/office/drawing/2014/main" id="{4021F4E5-1F8E-4582-A95D-A97A974C9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2122" y="1496382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71F068F7-58DD-49B3-9947-8154E2245792}"/>
              </a:ext>
            </a:extLst>
          </p:cNvPr>
          <p:cNvSpPr/>
          <p:nvPr/>
        </p:nvSpPr>
        <p:spPr>
          <a:xfrm>
            <a:off x="2303685" y="3271603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5607" name="文字方塊 22">
            <a:extLst>
              <a:ext uri="{FF2B5EF4-FFF2-40B4-BE49-F238E27FC236}">
                <a16:creationId xmlns:a16="http://schemas.microsoft.com/office/drawing/2014/main" id="{6941554A-0788-43E5-8FB9-331F54F32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9559" y="4611057"/>
            <a:ext cx="267891" cy="253916"/>
          </a:xfrm>
          <a:prstGeom prst="rect">
            <a:avLst/>
          </a:prstGeom>
          <a:solidFill>
            <a:srgbClr val="0D0D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5608" name="矩形 23">
            <a:extLst>
              <a:ext uri="{FF2B5EF4-FFF2-40B4-BE49-F238E27FC236}">
                <a16:creationId xmlns:a16="http://schemas.microsoft.com/office/drawing/2014/main" id="{4EE1D4B6-E85E-4692-92F5-D227A93EB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1950" y="1503525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5609" name="矩形 25">
            <a:extLst>
              <a:ext uri="{FF2B5EF4-FFF2-40B4-BE49-F238E27FC236}">
                <a16:creationId xmlns:a16="http://schemas.microsoft.com/office/drawing/2014/main" id="{B8AE83B3-29CF-45BC-BE72-D0493EFD6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6169" y="1717838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7DDFC1DE-C2C4-465A-824F-0B26EE78123D}"/>
              </a:ext>
            </a:extLst>
          </p:cNvPr>
          <p:cNvSpPr txBox="1"/>
          <p:nvPr/>
        </p:nvSpPr>
        <p:spPr>
          <a:xfrm>
            <a:off x="4286075" y="4088372"/>
            <a:ext cx="3294459" cy="108347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65611" name="矩形 30">
            <a:extLst>
              <a:ext uri="{FF2B5EF4-FFF2-40B4-BE49-F238E27FC236}">
                <a16:creationId xmlns:a16="http://schemas.microsoft.com/office/drawing/2014/main" id="{788719F1-C1EF-44B4-BE92-BA5D402B6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3841" y="1711884"/>
            <a:ext cx="29765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5612" name="矩形 38">
            <a:extLst>
              <a:ext uri="{FF2B5EF4-FFF2-40B4-BE49-F238E27FC236}">
                <a16:creationId xmlns:a16="http://schemas.microsoft.com/office/drawing/2014/main" id="{B75DEAAC-8BDB-4447-9A1B-8428E2CBA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388" y="1503525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65613" name="矩形 30">
            <a:extLst>
              <a:ext uri="{FF2B5EF4-FFF2-40B4-BE49-F238E27FC236}">
                <a16:creationId xmlns:a16="http://schemas.microsoft.com/office/drawing/2014/main" id="{E6AE4DB3-9AEC-4CA6-8F85-CA60C726F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0094" y="1711884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5614" name="矩形 42">
            <a:extLst>
              <a:ext uri="{FF2B5EF4-FFF2-40B4-BE49-F238E27FC236}">
                <a16:creationId xmlns:a16="http://schemas.microsoft.com/office/drawing/2014/main" id="{2930E824-0B87-429A-ADBE-A69792F58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388" y="1717838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5615" name="矩形 30">
            <a:extLst>
              <a:ext uri="{FF2B5EF4-FFF2-40B4-BE49-F238E27FC236}">
                <a16:creationId xmlns:a16="http://schemas.microsoft.com/office/drawing/2014/main" id="{23394661-6171-4009-9E8C-AF8E0AE86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3944" y="1711884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5616" name="矩形 30">
            <a:extLst>
              <a:ext uri="{FF2B5EF4-FFF2-40B4-BE49-F238E27FC236}">
                <a16:creationId xmlns:a16="http://schemas.microsoft.com/office/drawing/2014/main" id="{F8E15E14-2C58-49B3-9F3A-9036F2F6B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6141" y="1711884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5617" name="矩形 30">
            <a:extLst>
              <a:ext uri="{FF2B5EF4-FFF2-40B4-BE49-F238E27FC236}">
                <a16:creationId xmlns:a16="http://schemas.microsoft.com/office/drawing/2014/main" id="{67F4DBF9-26C2-49B8-B72C-CF77115EB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9991" y="1711884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8" name="向下箭號 27">
            <a:extLst>
              <a:ext uri="{FF2B5EF4-FFF2-40B4-BE49-F238E27FC236}">
                <a16:creationId xmlns:a16="http://schemas.microsoft.com/office/drawing/2014/main" id="{01F72CA2-CFA1-45FB-9CC7-DA3A1AF7367D}"/>
              </a:ext>
            </a:extLst>
          </p:cNvPr>
          <p:cNvSpPr/>
          <p:nvPr/>
        </p:nvSpPr>
        <p:spPr>
          <a:xfrm rot="16200000">
            <a:off x="3937818" y="4048487"/>
            <a:ext cx="321469" cy="267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5619" name="文字方塊 32">
            <a:extLst>
              <a:ext uri="{FF2B5EF4-FFF2-40B4-BE49-F238E27FC236}">
                <a16:creationId xmlns:a16="http://schemas.microsoft.com/office/drawing/2014/main" id="{AAC2D45D-500F-4F5F-964A-A76DA0C5A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3607" y="4611057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5620" name="矩形 42">
            <a:extLst>
              <a:ext uri="{FF2B5EF4-FFF2-40B4-BE49-F238E27FC236}">
                <a16:creationId xmlns:a16="http://schemas.microsoft.com/office/drawing/2014/main" id="{3ED45ABC-BE03-4355-8DBA-07F6FC33D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1579" y="1928578"/>
            <a:ext cx="52450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{F,V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</a:rPr>
              <a:t>,(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5621" name="矩形 25">
            <a:extLst>
              <a:ext uri="{FF2B5EF4-FFF2-40B4-BE49-F238E27FC236}">
                <a16:creationId xmlns:a16="http://schemas.microsoft.com/office/drawing/2014/main" id="{D649ABB6-9BEC-4C02-A30C-149238BE4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2122" y="1928578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5622" name="矩形 30">
            <a:extLst>
              <a:ext uri="{FF2B5EF4-FFF2-40B4-BE49-F238E27FC236}">
                <a16:creationId xmlns:a16="http://schemas.microsoft.com/office/drawing/2014/main" id="{EDA7D193-04D8-474C-A5BE-2F7362D8D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3672" y="1928578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5623" name="矩形 30">
            <a:extLst>
              <a:ext uri="{FF2B5EF4-FFF2-40B4-BE49-F238E27FC236}">
                <a16:creationId xmlns:a16="http://schemas.microsoft.com/office/drawing/2014/main" id="{A0214AEF-4722-4A22-B48C-D1C2E7D40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3944" y="1928578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5624" name="矩形 30">
            <a:extLst>
              <a:ext uri="{FF2B5EF4-FFF2-40B4-BE49-F238E27FC236}">
                <a16:creationId xmlns:a16="http://schemas.microsoft.com/office/drawing/2014/main" id="{D140EF91-5C24-4089-8846-3776DBF63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6141" y="1928578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5625" name="矩形 30">
            <a:extLst>
              <a:ext uri="{FF2B5EF4-FFF2-40B4-BE49-F238E27FC236}">
                <a16:creationId xmlns:a16="http://schemas.microsoft.com/office/drawing/2014/main" id="{9C45B8CC-9882-42F9-9D50-D86CF719D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9991" y="1928578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5626" name="矩形 30">
            <a:extLst>
              <a:ext uri="{FF2B5EF4-FFF2-40B4-BE49-F238E27FC236}">
                <a16:creationId xmlns:a16="http://schemas.microsoft.com/office/drawing/2014/main" id="{1AF6F0E2-2235-4F0B-8A4D-7E24D2EC2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3841" y="1928578"/>
            <a:ext cx="34724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5627" name="矩形 26">
            <a:extLst>
              <a:ext uri="{FF2B5EF4-FFF2-40B4-BE49-F238E27FC236}">
                <a16:creationId xmlns:a16="http://schemas.microsoft.com/office/drawing/2014/main" id="{B0F9CE95-8DA8-4C57-A7C5-FAE05F4A5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1475" y="1711884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5628" name="矩形 26">
            <a:extLst>
              <a:ext uri="{FF2B5EF4-FFF2-40B4-BE49-F238E27FC236}">
                <a16:creationId xmlns:a16="http://schemas.microsoft.com/office/drawing/2014/main" id="{AEFE2B4B-1860-450C-92FD-5466EB034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1475" y="1928578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9954FCE8-DDD6-4074-BD8A-C4209DDF53A4}"/>
              </a:ext>
            </a:extLst>
          </p:cNvPr>
          <p:cNvSpPr/>
          <p:nvPr/>
        </p:nvSpPr>
        <p:spPr>
          <a:xfrm>
            <a:off x="6482778" y="4075275"/>
            <a:ext cx="1071563" cy="160734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532DBFE1-EB14-414A-9E7D-6B82DCF9E051}"/>
              </a:ext>
            </a:extLst>
          </p:cNvPr>
          <p:cNvSpPr/>
          <p:nvPr/>
        </p:nvSpPr>
        <p:spPr>
          <a:xfrm>
            <a:off x="6697091" y="1263019"/>
            <a:ext cx="321469" cy="214313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EF06D1CD-CED5-4006-8A38-81B58DDA0A10}"/>
              </a:ext>
            </a:extLst>
          </p:cNvPr>
          <p:cNvSpPr/>
          <p:nvPr/>
        </p:nvSpPr>
        <p:spPr>
          <a:xfrm>
            <a:off x="4794472" y="4200291"/>
            <a:ext cx="1152525" cy="303610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9941A796-12D2-44D1-8E57-A6C94C706ADF}"/>
              </a:ext>
            </a:extLst>
          </p:cNvPr>
          <p:cNvSpPr txBox="1"/>
          <p:nvPr/>
        </p:nvSpPr>
        <p:spPr>
          <a:xfrm>
            <a:off x="4526582" y="1271353"/>
            <a:ext cx="507206" cy="196454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66498487-A213-4ADC-886C-B644F8F982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29" grpId="0" animBg="1"/>
      <p:bldP spid="47" grpId="0" animBg="1"/>
      <p:bldP spid="49" grpId="0" animBg="1"/>
      <p:bldP spid="51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文字方塊 15">
            <a:extLst>
              <a:ext uri="{FF2B5EF4-FFF2-40B4-BE49-F238E27FC236}">
                <a16:creationId xmlns:a16="http://schemas.microsoft.com/office/drawing/2014/main" id="{0CCD15FB-F6A0-4E01-9D28-46FABB0AE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3609" y="3530887"/>
            <a:ext cx="3375422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do</a:t>
            </a: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for (i=0;i&lt;g.num_productions; i++)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p=g.productions[i];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first_set[p.lhs] = first_set[p.lhs] ∪ compute_first(p.rhs);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first_set changed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 while (changes);</a:t>
            </a:r>
            <a:endParaRPr lang="en-US" altLang="zh-TW" sz="900" b="1">
              <a:latin typeface="Times New Roman" panose="02020603050405020304" pitchFamily="18" charset="0"/>
            </a:endParaRPr>
          </a:p>
        </p:txBody>
      </p:sp>
      <p:graphicFrame>
        <p:nvGraphicFramePr>
          <p:cNvPr id="53350" name="Group 102">
            <a:extLst>
              <a:ext uri="{FF2B5EF4-FFF2-40B4-BE49-F238E27FC236}">
                <a16:creationId xmlns:a16="http://schemas.microsoft.com/office/drawing/2014/main" id="{8FA048A8-4DCC-41F3-812D-C169444C9D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551026"/>
              </p:ext>
            </p:extLst>
          </p:nvPr>
        </p:nvGraphicFramePr>
        <p:xfrm>
          <a:off x="2947734" y="1066293"/>
          <a:ext cx="4661297" cy="118110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(3)Third Loop, production 1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6618" name="矩形 18">
            <a:extLst>
              <a:ext uri="{FF2B5EF4-FFF2-40B4-BE49-F238E27FC236}">
                <a16:creationId xmlns:a16="http://schemas.microsoft.com/office/drawing/2014/main" id="{ADC6EB19-0139-4981-B02C-1C4B1639B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343" y="3530887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66619" name="標題 1">
            <a:extLst>
              <a:ext uri="{FF2B5EF4-FFF2-40B4-BE49-F238E27FC236}">
                <a16:creationId xmlns:a16="http://schemas.microsoft.com/office/drawing/2014/main" id="{F21BF5A1-7038-42B6-9DC6-0EEACC331188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66620" name="內容版面配置區 2">
            <a:extLst>
              <a:ext uri="{FF2B5EF4-FFF2-40B4-BE49-F238E27FC236}">
                <a16:creationId xmlns:a16="http://schemas.microsoft.com/office/drawing/2014/main" id="{7A5D83A4-539E-4254-9D91-A5EE950A1660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58187" y="79840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66622" name="Group 2">
            <a:extLst>
              <a:ext uri="{FF2B5EF4-FFF2-40B4-BE49-F238E27FC236}">
                <a16:creationId xmlns:a16="http://schemas.microsoft.com/office/drawing/2014/main" id="{A7C7CD10-4B87-4A99-BC8B-828DCDC582F2}"/>
              </a:ext>
            </a:extLst>
          </p:cNvPr>
          <p:cNvGrpSpPr>
            <a:grpSpLocks/>
          </p:cNvGrpSpPr>
          <p:nvPr/>
        </p:nvGrpSpPr>
        <p:grpSpPr bwMode="auto">
          <a:xfrm>
            <a:off x="7845407" y="826685"/>
            <a:ext cx="1298593" cy="1061989"/>
            <a:chOff x="694" y="2112"/>
            <a:chExt cx="1297" cy="1296"/>
          </a:xfrm>
        </p:grpSpPr>
        <p:sp>
          <p:nvSpPr>
            <p:cNvPr id="66657" name="Text Box 3">
              <a:extLst>
                <a:ext uri="{FF2B5EF4-FFF2-40B4-BE49-F238E27FC236}">
                  <a16:creationId xmlns:a16="http://schemas.microsoft.com/office/drawing/2014/main" id="{E8BD23C2-0DF9-4B8C-A2A2-32F7A5D01F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6658" name="AutoShape 4">
              <a:extLst>
                <a:ext uri="{FF2B5EF4-FFF2-40B4-BE49-F238E27FC236}">
                  <a16:creationId xmlns:a16="http://schemas.microsoft.com/office/drawing/2014/main" id="{EF1D2382-19E1-4025-A0BA-D5B33E561B94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6659" name="Text Box 5">
              <a:extLst>
                <a:ext uri="{FF2B5EF4-FFF2-40B4-BE49-F238E27FC236}">
                  <a16:creationId xmlns:a16="http://schemas.microsoft.com/office/drawing/2014/main" id="{C5C44C07-DBD6-4FE4-899A-AA32144715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66623" name="矩形 20">
            <a:extLst>
              <a:ext uri="{FF2B5EF4-FFF2-40B4-BE49-F238E27FC236}">
                <a16:creationId xmlns:a16="http://schemas.microsoft.com/office/drawing/2014/main" id="{B136B1A1-D93D-4FE8-A92E-274656E6D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343" y="224501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66624" name="矩形 19">
            <a:extLst>
              <a:ext uri="{FF2B5EF4-FFF2-40B4-BE49-F238E27FC236}">
                <a16:creationId xmlns:a16="http://schemas.microsoft.com/office/drawing/2014/main" id="{ABB3850E-7666-48D8-A039-0C4265F4D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3609" y="224501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83BA98FE-1A9C-42AB-B58F-E25075B574DA}"/>
              </a:ext>
            </a:extLst>
          </p:cNvPr>
          <p:cNvSpPr txBox="1"/>
          <p:nvPr/>
        </p:nvSpPr>
        <p:spPr>
          <a:xfrm>
            <a:off x="7341141" y="310226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E8AAE4CD-4388-45EA-B519-6FC067EDE9A0}"/>
              </a:ext>
            </a:extLst>
          </p:cNvPr>
          <p:cNvSpPr txBox="1"/>
          <p:nvPr/>
        </p:nvSpPr>
        <p:spPr>
          <a:xfrm>
            <a:off x="3537093" y="3102262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8E9C476B-9B2F-4894-B73F-D17574ACF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0453" y="1201732"/>
            <a:ext cx="857250" cy="163115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zh-TW" altLang="en-US" sz="1050" dirty="0">
              <a:solidFill>
                <a:schemeClr val="dk1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6AEB7E53-7095-40E3-AA5D-DB3B97E67D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3610" y="3852355"/>
            <a:ext cx="2230040" cy="280988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en-US" altLang="zh-TW" sz="825" dirty="0">
              <a:solidFill>
                <a:schemeClr val="dk1"/>
              </a:solidFill>
            </a:endParaRPr>
          </a:p>
          <a:p>
            <a:pPr eaLnBrk="1" hangingPunct="1">
              <a:defRPr/>
            </a:pPr>
            <a:endParaRPr lang="zh-TW" altLang="en-US" sz="825" dirty="0">
              <a:solidFill>
                <a:schemeClr val="dk1"/>
              </a:solidFill>
            </a:endParaRPr>
          </a:p>
        </p:txBody>
      </p:sp>
      <p:sp>
        <p:nvSpPr>
          <p:cNvPr id="66629" name="矩形 17">
            <a:extLst>
              <a:ext uri="{FF2B5EF4-FFF2-40B4-BE49-F238E27FC236}">
                <a16:creationId xmlns:a16="http://schemas.microsoft.com/office/drawing/2014/main" id="{9A0CCC7B-6C34-44AF-961A-CF923272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9656" y="1541353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9A5E8226-A872-4036-B8E0-CC0A575A41BD}"/>
              </a:ext>
            </a:extLst>
          </p:cNvPr>
          <p:cNvSpPr/>
          <p:nvPr/>
        </p:nvSpPr>
        <p:spPr>
          <a:xfrm>
            <a:off x="2251219" y="3316574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6631" name="文字方塊 22">
            <a:extLst>
              <a:ext uri="{FF2B5EF4-FFF2-40B4-BE49-F238E27FC236}">
                <a16:creationId xmlns:a16="http://schemas.microsoft.com/office/drawing/2014/main" id="{57608CA4-D997-44C4-AAFC-5454EEFEA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7093" y="4656028"/>
            <a:ext cx="267891" cy="253916"/>
          </a:xfrm>
          <a:prstGeom prst="rect">
            <a:avLst/>
          </a:prstGeom>
          <a:solidFill>
            <a:srgbClr val="0D0D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632" name="矩形 23">
            <a:extLst>
              <a:ext uri="{FF2B5EF4-FFF2-40B4-BE49-F238E27FC236}">
                <a16:creationId xmlns:a16="http://schemas.microsoft.com/office/drawing/2014/main" id="{0411154A-290A-42A5-A320-12C7FC124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9484" y="154849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6633" name="矩形 25">
            <a:extLst>
              <a:ext uri="{FF2B5EF4-FFF2-40B4-BE49-F238E27FC236}">
                <a16:creationId xmlns:a16="http://schemas.microsoft.com/office/drawing/2014/main" id="{E5A332FD-D1A2-48CB-A36E-AD760F145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3703" y="1762809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F17D0252-1820-4650-9D3C-679E16028178}"/>
              </a:ext>
            </a:extLst>
          </p:cNvPr>
          <p:cNvSpPr txBox="1"/>
          <p:nvPr/>
        </p:nvSpPr>
        <p:spPr>
          <a:xfrm>
            <a:off x="4233609" y="4133343"/>
            <a:ext cx="3294459" cy="108347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66635" name="矩形 30">
            <a:extLst>
              <a:ext uri="{FF2B5EF4-FFF2-40B4-BE49-F238E27FC236}">
                <a16:creationId xmlns:a16="http://schemas.microsoft.com/office/drawing/2014/main" id="{B327BC0A-C302-407D-A6F2-D676B7C9B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1375" y="1756855"/>
            <a:ext cx="31369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6636" name="矩形 38">
            <a:extLst>
              <a:ext uri="{FF2B5EF4-FFF2-40B4-BE49-F238E27FC236}">
                <a16:creationId xmlns:a16="http://schemas.microsoft.com/office/drawing/2014/main" id="{013EF1B8-8B1B-442F-8597-7DCB71E30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7922" y="1548496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66637" name="矩形 30">
            <a:extLst>
              <a:ext uri="{FF2B5EF4-FFF2-40B4-BE49-F238E27FC236}">
                <a16:creationId xmlns:a16="http://schemas.microsoft.com/office/drawing/2014/main" id="{3A8003A9-E1E0-40AB-BA1F-6EFE360426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7628" y="1756855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6638" name="矩形 42">
            <a:extLst>
              <a:ext uri="{FF2B5EF4-FFF2-40B4-BE49-F238E27FC236}">
                <a16:creationId xmlns:a16="http://schemas.microsoft.com/office/drawing/2014/main" id="{44FB4B08-4749-4E74-9D46-C2EBA8616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7922" y="1762809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6639" name="矩形 30">
            <a:extLst>
              <a:ext uri="{FF2B5EF4-FFF2-40B4-BE49-F238E27FC236}">
                <a16:creationId xmlns:a16="http://schemas.microsoft.com/office/drawing/2014/main" id="{EC6B2DCD-59D6-4DF5-B8DC-7E9F6657F4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1478" y="1756855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6640" name="矩形 30">
            <a:extLst>
              <a:ext uri="{FF2B5EF4-FFF2-40B4-BE49-F238E27FC236}">
                <a16:creationId xmlns:a16="http://schemas.microsoft.com/office/drawing/2014/main" id="{DE95FB1C-4020-4FA7-A0CD-A16B027E65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3675" y="175685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6641" name="矩形 30">
            <a:extLst>
              <a:ext uri="{FF2B5EF4-FFF2-40B4-BE49-F238E27FC236}">
                <a16:creationId xmlns:a16="http://schemas.microsoft.com/office/drawing/2014/main" id="{96239B0C-A8B0-4881-B8E8-204BB5835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7525" y="175685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8" name="向下箭號 27">
            <a:extLst>
              <a:ext uri="{FF2B5EF4-FFF2-40B4-BE49-F238E27FC236}">
                <a16:creationId xmlns:a16="http://schemas.microsoft.com/office/drawing/2014/main" id="{A50E1DB8-1F61-496B-9316-1536F4652DB0}"/>
              </a:ext>
            </a:extLst>
          </p:cNvPr>
          <p:cNvSpPr/>
          <p:nvPr/>
        </p:nvSpPr>
        <p:spPr>
          <a:xfrm rot="16200000">
            <a:off x="3885352" y="4093458"/>
            <a:ext cx="321469" cy="267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6643" name="文字方塊 32">
            <a:extLst>
              <a:ext uri="{FF2B5EF4-FFF2-40B4-BE49-F238E27FC236}">
                <a16:creationId xmlns:a16="http://schemas.microsoft.com/office/drawing/2014/main" id="{BC79CEC3-2B73-41CE-BDEF-7E39C4CDB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1141" y="4656028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644" name="矩形 42">
            <a:extLst>
              <a:ext uri="{FF2B5EF4-FFF2-40B4-BE49-F238E27FC236}">
                <a16:creationId xmlns:a16="http://schemas.microsoft.com/office/drawing/2014/main" id="{84027331-FAEB-4AD3-A82E-33202C468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9113" y="1973549"/>
            <a:ext cx="52450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{F,V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</a:rPr>
              <a:t>,(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6645" name="矩形 25">
            <a:extLst>
              <a:ext uri="{FF2B5EF4-FFF2-40B4-BE49-F238E27FC236}">
                <a16:creationId xmlns:a16="http://schemas.microsoft.com/office/drawing/2014/main" id="{59A1A25A-3220-46FA-B719-A7CAC6C77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9656" y="1973549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6646" name="矩形 30">
            <a:extLst>
              <a:ext uri="{FF2B5EF4-FFF2-40B4-BE49-F238E27FC236}">
                <a16:creationId xmlns:a16="http://schemas.microsoft.com/office/drawing/2014/main" id="{4E3393DE-7814-4CDA-8004-4C74B3FF1C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1206" y="1973549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6647" name="矩形 30">
            <a:extLst>
              <a:ext uri="{FF2B5EF4-FFF2-40B4-BE49-F238E27FC236}">
                <a16:creationId xmlns:a16="http://schemas.microsoft.com/office/drawing/2014/main" id="{176E9D31-AE73-42D9-80F7-84D60C066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1478" y="1973549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6648" name="矩形 30">
            <a:extLst>
              <a:ext uri="{FF2B5EF4-FFF2-40B4-BE49-F238E27FC236}">
                <a16:creationId xmlns:a16="http://schemas.microsoft.com/office/drawing/2014/main" id="{7DDB6D3C-E5A1-4D7A-804A-391784851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3675" y="197354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6649" name="矩形 30">
            <a:extLst>
              <a:ext uri="{FF2B5EF4-FFF2-40B4-BE49-F238E27FC236}">
                <a16:creationId xmlns:a16="http://schemas.microsoft.com/office/drawing/2014/main" id="{64E1C886-1746-450E-9D83-DC81CF306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7525" y="197354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6650" name="矩形 30">
            <a:extLst>
              <a:ext uri="{FF2B5EF4-FFF2-40B4-BE49-F238E27FC236}">
                <a16:creationId xmlns:a16="http://schemas.microsoft.com/office/drawing/2014/main" id="{2103926D-A08F-43A3-8560-6F25532C5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1375" y="1973549"/>
            <a:ext cx="29765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6651" name="矩形 26">
            <a:extLst>
              <a:ext uri="{FF2B5EF4-FFF2-40B4-BE49-F238E27FC236}">
                <a16:creationId xmlns:a16="http://schemas.microsoft.com/office/drawing/2014/main" id="{B15A9A05-0D1A-4E51-8819-0A4C38218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9009" y="1756855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6652" name="矩形 26">
            <a:extLst>
              <a:ext uri="{FF2B5EF4-FFF2-40B4-BE49-F238E27FC236}">
                <a16:creationId xmlns:a16="http://schemas.microsoft.com/office/drawing/2014/main" id="{FB169F19-59B7-473C-8F1D-520270EAD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9009" y="1973549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0D304079-6933-4F0A-8A17-6C11D0FE2323}"/>
              </a:ext>
            </a:extLst>
          </p:cNvPr>
          <p:cNvSpPr/>
          <p:nvPr/>
        </p:nvSpPr>
        <p:spPr>
          <a:xfrm>
            <a:off x="6430312" y="4120246"/>
            <a:ext cx="1071563" cy="160734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855EBC37-AB5A-4CD0-A7F1-8A539108C5BD}"/>
              </a:ext>
            </a:extLst>
          </p:cNvPr>
          <p:cNvSpPr/>
          <p:nvPr/>
        </p:nvSpPr>
        <p:spPr>
          <a:xfrm>
            <a:off x="6975619" y="1307990"/>
            <a:ext cx="365522" cy="214313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94FF8C1E-C1AC-489B-951C-18197BA42F2C}"/>
              </a:ext>
            </a:extLst>
          </p:cNvPr>
          <p:cNvSpPr/>
          <p:nvPr/>
        </p:nvSpPr>
        <p:spPr>
          <a:xfrm>
            <a:off x="4742006" y="4245262"/>
            <a:ext cx="1152525" cy="303610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2DE00496-B567-4A55-8002-8A7F00F0F4B3}"/>
              </a:ext>
            </a:extLst>
          </p:cNvPr>
          <p:cNvSpPr txBox="1"/>
          <p:nvPr/>
        </p:nvSpPr>
        <p:spPr>
          <a:xfrm>
            <a:off x="4983703" y="1307990"/>
            <a:ext cx="552450" cy="204788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D6B448F4-0A8F-4F03-949A-C01C2E914F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29" grpId="0" animBg="1"/>
      <p:bldP spid="45" grpId="0" animBg="1"/>
      <p:bldP spid="46" grpId="0" animBg="1"/>
      <p:bldP spid="48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文字方塊 15">
            <a:extLst>
              <a:ext uri="{FF2B5EF4-FFF2-40B4-BE49-F238E27FC236}">
                <a16:creationId xmlns:a16="http://schemas.microsoft.com/office/drawing/2014/main" id="{252A0E6F-5686-4A5D-BA4C-8B12B9936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6094" y="3523392"/>
            <a:ext cx="3375422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do</a:t>
            </a: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for (i=0;i&lt;g.num_productions; i++)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p=g.productions[i];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first_set[p.lhs] = first_set[p.lhs] ∪ compute_first(p.rhs);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first_set changed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 while (changes);</a:t>
            </a:r>
            <a:endParaRPr lang="en-US" altLang="zh-TW" sz="900" b="1">
              <a:latin typeface="Times New Roman" panose="02020603050405020304" pitchFamily="18" charset="0"/>
            </a:endParaRPr>
          </a:p>
        </p:txBody>
      </p:sp>
      <p:graphicFrame>
        <p:nvGraphicFramePr>
          <p:cNvPr id="54371" name="Group 99">
            <a:extLst>
              <a:ext uri="{FF2B5EF4-FFF2-40B4-BE49-F238E27FC236}">
                <a16:creationId xmlns:a16="http://schemas.microsoft.com/office/drawing/2014/main" id="{72D25F28-538A-4842-87D0-6A26BCB18E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902028"/>
              </p:ext>
            </p:extLst>
          </p:nvPr>
        </p:nvGraphicFramePr>
        <p:xfrm>
          <a:off x="2970219" y="1058798"/>
          <a:ext cx="4661297" cy="118110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(3)Third Loop, production 1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7642" name="矩形 18">
            <a:extLst>
              <a:ext uri="{FF2B5EF4-FFF2-40B4-BE49-F238E27FC236}">
                <a16:creationId xmlns:a16="http://schemas.microsoft.com/office/drawing/2014/main" id="{01F6A68B-74AA-49DE-9F89-CBB116F81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828" y="3523392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67643" name="標題 1">
            <a:extLst>
              <a:ext uri="{FF2B5EF4-FFF2-40B4-BE49-F238E27FC236}">
                <a16:creationId xmlns:a16="http://schemas.microsoft.com/office/drawing/2014/main" id="{0CE4B519-C276-4A8D-8D7E-427C4AEC0AA5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67644" name="內容版面配置區 2">
            <a:extLst>
              <a:ext uri="{FF2B5EF4-FFF2-40B4-BE49-F238E27FC236}">
                <a16:creationId xmlns:a16="http://schemas.microsoft.com/office/drawing/2014/main" id="{260083F4-7562-4024-9780-DD94FFDE40C8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80672" y="790908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67646" name="Group 2">
            <a:extLst>
              <a:ext uri="{FF2B5EF4-FFF2-40B4-BE49-F238E27FC236}">
                <a16:creationId xmlns:a16="http://schemas.microsoft.com/office/drawing/2014/main" id="{CA4D9C41-F739-48BE-9B84-325C723A8470}"/>
              </a:ext>
            </a:extLst>
          </p:cNvPr>
          <p:cNvGrpSpPr>
            <a:grpSpLocks/>
          </p:cNvGrpSpPr>
          <p:nvPr/>
        </p:nvGrpSpPr>
        <p:grpSpPr bwMode="auto">
          <a:xfrm>
            <a:off x="7725850" y="781714"/>
            <a:ext cx="1298593" cy="1061989"/>
            <a:chOff x="694" y="2112"/>
            <a:chExt cx="1297" cy="1296"/>
          </a:xfrm>
        </p:grpSpPr>
        <p:sp>
          <p:nvSpPr>
            <p:cNvPr id="67679" name="Text Box 3">
              <a:extLst>
                <a:ext uri="{FF2B5EF4-FFF2-40B4-BE49-F238E27FC236}">
                  <a16:creationId xmlns:a16="http://schemas.microsoft.com/office/drawing/2014/main" id="{09DF0849-31F7-4943-9D04-22F0BD7552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67680" name="AutoShape 4">
              <a:extLst>
                <a:ext uri="{FF2B5EF4-FFF2-40B4-BE49-F238E27FC236}">
                  <a16:creationId xmlns:a16="http://schemas.microsoft.com/office/drawing/2014/main" id="{60E24AB8-FDB2-44DB-B3C8-9F6770608E7F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7681" name="Text Box 5">
              <a:extLst>
                <a:ext uri="{FF2B5EF4-FFF2-40B4-BE49-F238E27FC236}">
                  <a16:creationId xmlns:a16="http://schemas.microsoft.com/office/drawing/2014/main" id="{AEF531EA-CAAC-4E3C-A992-11B6520372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67647" name="矩形 20">
            <a:extLst>
              <a:ext uri="{FF2B5EF4-FFF2-40B4-BE49-F238E27FC236}">
                <a16:creationId xmlns:a16="http://schemas.microsoft.com/office/drawing/2014/main" id="{EEFD6836-087E-41A1-A81F-6722D29E5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828" y="2237517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67648" name="矩形 19">
            <a:extLst>
              <a:ext uri="{FF2B5EF4-FFF2-40B4-BE49-F238E27FC236}">
                <a16:creationId xmlns:a16="http://schemas.microsoft.com/office/drawing/2014/main" id="{A5560C07-9D8B-41F2-8539-2A4FDDF1FA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6094" y="2237516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64A1BBB5-901F-4831-9D02-BBC3687C7025}"/>
              </a:ext>
            </a:extLst>
          </p:cNvPr>
          <p:cNvSpPr txBox="1"/>
          <p:nvPr/>
        </p:nvSpPr>
        <p:spPr>
          <a:xfrm>
            <a:off x="7363626" y="3094767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210DE5A7-66A4-4555-900A-B6D508F4AC07}"/>
              </a:ext>
            </a:extLst>
          </p:cNvPr>
          <p:cNvSpPr txBox="1"/>
          <p:nvPr/>
        </p:nvSpPr>
        <p:spPr>
          <a:xfrm>
            <a:off x="3559578" y="3094767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87498DEA-3C9F-401F-A948-F9163EB94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6095" y="3844860"/>
            <a:ext cx="2230040" cy="280988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en-US" altLang="zh-TW" sz="825" dirty="0">
              <a:solidFill>
                <a:schemeClr val="dk1"/>
              </a:solidFill>
            </a:endParaRPr>
          </a:p>
          <a:p>
            <a:pPr eaLnBrk="1" hangingPunct="1">
              <a:defRPr/>
            </a:pPr>
            <a:endParaRPr lang="zh-TW" altLang="en-US" sz="825" dirty="0">
              <a:solidFill>
                <a:schemeClr val="dk1"/>
              </a:solidFill>
            </a:endParaRPr>
          </a:p>
        </p:txBody>
      </p:sp>
      <p:sp>
        <p:nvSpPr>
          <p:cNvPr id="67652" name="矩形 17">
            <a:extLst>
              <a:ext uri="{FF2B5EF4-FFF2-40B4-BE49-F238E27FC236}">
                <a16:creationId xmlns:a16="http://schemas.microsoft.com/office/drawing/2014/main" id="{506CA53A-F28C-420A-9813-0E4CB2CBA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2141" y="1533858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9C1AEE52-76B6-44DF-A076-C168453340D1}"/>
              </a:ext>
            </a:extLst>
          </p:cNvPr>
          <p:cNvSpPr/>
          <p:nvPr/>
        </p:nvSpPr>
        <p:spPr>
          <a:xfrm>
            <a:off x="2273704" y="3309079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7654" name="文字方塊 22">
            <a:extLst>
              <a:ext uri="{FF2B5EF4-FFF2-40B4-BE49-F238E27FC236}">
                <a16:creationId xmlns:a16="http://schemas.microsoft.com/office/drawing/2014/main" id="{0CF7B310-9872-4796-8BFD-D04C7ED01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9578" y="4648533"/>
            <a:ext cx="267891" cy="253916"/>
          </a:xfrm>
          <a:prstGeom prst="rect">
            <a:avLst/>
          </a:prstGeom>
          <a:solidFill>
            <a:srgbClr val="0D0D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655" name="矩形 23">
            <a:extLst>
              <a:ext uri="{FF2B5EF4-FFF2-40B4-BE49-F238E27FC236}">
                <a16:creationId xmlns:a16="http://schemas.microsoft.com/office/drawing/2014/main" id="{03EEA061-4E5C-4A6B-BBF1-5ACBAF7AC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969" y="1541001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7656" name="矩形 25">
            <a:extLst>
              <a:ext uri="{FF2B5EF4-FFF2-40B4-BE49-F238E27FC236}">
                <a16:creationId xmlns:a16="http://schemas.microsoft.com/office/drawing/2014/main" id="{A41087A4-B864-4FD5-85B9-087AC9D296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6188" y="1755314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841EA282-D0F1-42BE-8111-5752EEA6028F}"/>
              </a:ext>
            </a:extLst>
          </p:cNvPr>
          <p:cNvSpPr txBox="1"/>
          <p:nvPr/>
        </p:nvSpPr>
        <p:spPr>
          <a:xfrm>
            <a:off x="4256094" y="4125848"/>
            <a:ext cx="3294459" cy="108347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67658" name="矩形 30">
            <a:extLst>
              <a:ext uri="{FF2B5EF4-FFF2-40B4-BE49-F238E27FC236}">
                <a16:creationId xmlns:a16="http://schemas.microsoft.com/office/drawing/2014/main" id="{BF47993A-FD62-4E11-93B0-967E0A001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3860" y="1749360"/>
            <a:ext cx="3919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7659" name="矩形 38">
            <a:extLst>
              <a:ext uri="{FF2B5EF4-FFF2-40B4-BE49-F238E27FC236}">
                <a16:creationId xmlns:a16="http://schemas.microsoft.com/office/drawing/2014/main" id="{9E75DF08-7FE1-45B6-8B28-C4E28B9A6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407" y="1541001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67660" name="矩形 30">
            <a:extLst>
              <a:ext uri="{FF2B5EF4-FFF2-40B4-BE49-F238E27FC236}">
                <a16:creationId xmlns:a16="http://schemas.microsoft.com/office/drawing/2014/main" id="{E277BF31-08DA-4DEB-B068-ECC86F6C8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0113" y="1749360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7661" name="矩形 42">
            <a:extLst>
              <a:ext uri="{FF2B5EF4-FFF2-40B4-BE49-F238E27FC236}">
                <a16:creationId xmlns:a16="http://schemas.microsoft.com/office/drawing/2014/main" id="{96D6A088-354A-48EE-B7AA-8EFEE6ADC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407" y="1755314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7662" name="矩形 30">
            <a:extLst>
              <a:ext uri="{FF2B5EF4-FFF2-40B4-BE49-F238E27FC236}">
                <a16:creationId xmlns:a16="http://schemas.microsoft.com/office/drawing/2014/main" id="{5A301E8C-CD36-4200-95B5-80EC92708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3963" y="1749360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7663" name="矩形 30">
            <a:extLst>
              <a:ext uri="{FF2B5EF4-FFF2-40B4-BE49-F238E27FC236}">
                <a16:creationId xmlns:a16="http://schemas.microsoft.com/office/drawing/2014/main" id="{589F3CC7-8F71-48F0-ACB3-C361BD63B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6160" y="1749360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7664" name="矩形 30">
            <a:extLst>
              <a:ext uri="{FF2B5EF4-FFF2-40B4-BE49-F238E27FC236}">
                <a16:creationId xmlns:a16="http://schemas.microsoft.com/office/drawing/2014/main" id="{75894FA1-C905-4A2F-9A6F-3F56CE8AC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010" y="1749360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8" name="向下箭號 27">
            <a:extLst>
              <a:ext uri="{FF2B5EF4-FFF2-40B4-BE49-F238E27FC236}">
                <a16:creationId xmlns:a16="http://schemas.microsoft.com/office/drawing/2014/main" id="{589897B6-3E6B-4665-A5F9-375A6AEC87D3}"/>
              </a:ext>
            </a:extLst>
          </p:cNvPr>
          <p:cNvSpPr/>
          <p:nvPr/>
        </p:nvSpPr>
        <p:spPr>
          <a:xfrm rot="16200000">
            <a:off x="3907837" y="4085963"/>
            <a:ext cx="321469" cy="267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7666" name="文字方塊 32">
            <a:extLst>
              <a:ext uri="{FF2B5EF4-FFF2-40B4-BE49-F238E27FC236}">
                <a16:creationId xmlns:a16="http://schemas.microsoft.com/office/drawing/2014/main" id="{5292232B-5A0C-4AD9-A53A-0693FD339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3626" y="4648533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667" name="矩形 42">
            <a:extLst>
              <a:ext uri="{FF2B5EF4-FFF2-40B4-BE49-F238E27FC236}">
                <a16:creationId xmlns:a16="http://schemas.microsoft.com/office/drawing/2014/main" id="{8C5C9FAE-DA08-4829-B198-5E9C23427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1598" y="1966054"/>
            <a:ext cx="52450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{F,V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</a:rPr>
              <a:t>,(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7668" name="矩形 25">
            <a:extLst>
              <a:ext uri="{FF2B5EF4-FFF2-40B4-BE49-F238E27FC236}">
                <a16:creationId xmlns:a16="http://schemas.microsoft.com/office/drawing/2014/main" id="{39A16F9A-9CD3-4D28-975F-DC434C38B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2141" y="1966054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7669" name="矩形 30">
            <a:extLst>
              <a:ext uri="{FF2B5EF4-FFF2-40B4-BE49-F238E27FC236}">
                <a16:creationId xmlns:a16="http://schemas.microsoft.com/office/drawing/2014/main" id="{2A0A108B-7F85-43CB-BA32-A8D5F2594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3691" y="1966054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7670" name="矩形 30">
            <a:extLst>
              <a:ext uri="{FF2B5EF4-FFF2-40B4-BE49-F238E27FC236}">
                <a16:creationId xmlns:a16="http://schemas.microsoft.com/office/drawing/2014/main" id="{8EBD02BB-3AB0-44DF-818F-BD8FE6229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3963" y="1966054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7671" name="矩形 30">
            <a:extLst>
              <a:ext uri="{FF2B5EF4-FFF2-40B4-BE49-F238E27FC236}">
                <a16:creationId xmlns:a16="http://schemas.microsoft.com/office/drawing/2014/main" id="{AD222678-2322-45CB-A2F1-245584D1A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6160" y="1966054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7672" name="矩形 30">
            <a:extLst>
              <a:ext uri="{FF2B5EF4-FFF2-40B4-BE49-F238E27FC236}">
                <a16:creationId xmlns:a16="http://schemas.microsoft.com/office/drawing/2014/main" id="{B72E2225-7044-4E52-829D-5B1A7F59D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010" y="1966054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7673" name="矩形 30">
            <a:extLst>
              <a:ext uri="{FF2B5EF4-FFF2-40B4-BE49-F238E27FC236}">
                <a16:creationId xmlns:a16="http://schemas.microsoft.com/office/drawing/2014/main" id="{8826219C-ED8B-4D9E-BD3F-70152B80B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3860" y="1966054"/>
            <a:ext cx="34724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7674" name="矩形 26">
            <a:extLst>
              <a:ext uri="{FF2B5EF4-FFF2-40B4-BE49-F238E27FC236}">
                <a16:creationId xmlns:a16="http://schemas.microsoft.com/office/drawing/2014/main" id="{A60D7DEF-CE08-4979-8DBE-721915896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1494" y="1749360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7675" name="矩形 26">
            <a:extLst>
              <a:ext uri="{FF2B5EF4-FFF2-40B4-BE49-F238E27FC236}">
                <a16:creationId xmlns:a16="http://schemas.microsoft.com/office/drawing/2014/main" id="{6D313F5D-BE89-4928-926D-177A08713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1494" y="1966054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6F5A4B26-E1FB-40EE-95F7-2091C7F3E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0896" y="1317495"/>
            <a:ext cx="857250" cy="163116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zh-TW" altLang="en-US" sz="1050" dirty="0">
              <a:solidFill>
                <a:schemeClr val="dk1"/>
              </a:solidFill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DEE9648B-D17D-404A-8849-0431F1781E03}"/>
              </a:ext>
            </a:extLst>
          </p:cNvPr>
          <p:cNvSpPr/>
          <p:nvPr/>
        </p:nvSpPr>
        <p:spPr>
          <a:xfrm>
            <a:off x="4764491" y="4237767"/>
            <a:ext cx="1152525" cy="303610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61895C21-DA32-47A6-940A-A4A5F7BB2FD0}"/>
              </a:ext>
            </a:extLst>
          </p:cNvPr>
          <p:cNvSpPr txBox="1"/>
          <p:nvPr/>
        </p:nvSpPr>
        <p:spPr>
          <a:xfrm>
            <a:off x="5006188" y="1300495"/>
            <a:ext cx="552450" cy="204788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F9F0C7AF-CFC3-4B10-9F8E-9273645570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3" grpId="0" animBg="1"/>
      <p:bldP spid="50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文字方塊 15">
            <a:extLst>
              <a:ext uri="{FF2B5EF4-FFF2-40B4-BE49-F238E27FC236}">
                <a16:creationId xmlns:a16="http://schemas.microsoft.com/office/drawing/2014/main" id="{ED76D6B2-026F-4077-B536-0BE9479BC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3629" y="3485917"/>
            <a:ext cx="3375422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do</a:t>
            </a: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for (i=0;i&lt;g.num_productions; i++)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p=g.productions[i];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first_set[p.lhs] = first_set[p.lhs] ∪ compute_first(p.rhs);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first_set changed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 while (changes);</a:t>
            </a:r>
            <a:endParaRPr lang="en-US" altLang="zh-TW" sz="900" b="1">
              <a:latin typeface="Times New Roman" panose="02020603050405020304" pitchFamily="18" charset="0"/>
            </a:endParaRPr>
          </a:p>
        </p:txBody>
      </p:sp>
      <p:graphicFrame>
        <p:nvGraphicFramePr>
          <p:cNvPr id="55398" name="Group 102">
            <a:extLst>
              <a:ext uri="{FF2B5EF4-FFF2-40B4-BE49-F238E27FC236}">
                <a16:creationId xmlns:a16="http://schemas.microsoft.com/office/drawing/2014/main" id="{04DDE2BB-123B-428F-B47B-FBE8E2701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374923"/>
              </p:ext>
            </p:extLst>
          </p:nvPr>
        </p:nvGraphicFramePr>
        <p:xfrm>
          <a:off x="2917754" y="1021323"/>
          <a:ext cx="4661297" cy="118110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(3)Third Loop, production 1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8666" name="矩形 18">
            <a:extLst>
              <a:ext uri="{FF2B5EF4-FFF2-40B4-BE49-F238E27FC236}">
                <a16:creationId xmlns:a16="http://schemas.microsoft.com/office/drawing/2014/main" id="{30428F7B-AEFD-479C-862E-16E117911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363" y="3485917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68667" name="標題 1">
            <a:extLst>
              <a:ext uri="{FF2B5EF4-FFF2-40B4-BE49-F238E27FC236}">
                <a16:creationId xmlns:a16="http://schemas.microsoft.com/office/drawing/2014/main" id="{403D8D7C-46B4-40FD-B3F2-BF547306DCBA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68668" name="內容版面配置區 2">
            <a:extLst>
              <a:ext uri="{FF2B5EF4-FFF2-40B4-BE49-F238E27FC236}">
                <a16:creationId xmlns:a16="http://schemas.microsoft.com/office/drawing/2014/main" id="{DA960111-C6EC-4965-908F-E1EEA4DF3528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28207" y="75343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68670" name="Group 2">
            <a:extLst>
              <a:ext uri="{FF2B5EF4-FFF2-40B4-BE49-F238E27FC236}">
                <a16:creationId xmlns:a16="http://schemas.microsoft.com/office/drawing/2014/main" id="{01E9B73C-9F46-4BE8-AD47-8DAC85650DBA}"/>
              </a:ext>
            </a:extLst>
          </p:cNvPr>
          <p:cNvGrpSpPr>
            <a:grpSpLocks/>
          </p:cNvGrpSpPr>
          <p:nvPr/>
        </p:nvGrpSpPr>
        <p:grpSpPr bwMode="auto">
          <a:xfrm>
            <a:off x="7635908" y="871655"/>
            <a:ext cx="1298593" cy="1061989"/>
            <a:chOff x="694" y="2112"/>
            <a:chExt cx="1297" cy="1296"/>
          </a:xfrm>
        </p:grpSpPr>
        <p:sp>
          <p:nvSpPr>
            <p:cNvPr id="68705" name="Text Box 3">
              <a:extLst>
                <a:ext uri="{FF2B5EF4-FFF2-40B4-BE49-F238E27FC236}">
                  <a16:creationId xmlns:a16="http://schemas.microsoft.com/office/drawing/2014/main" id="{ECA456B9-662A-420B-AA78-918F117B32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8706" name="AutoShape 4">
              <a:extLst>
                <a:ext uri="{FF2B5EF4-FFF2-40B4-BE49-F238E27FC236}">
                  <a16:creationId xmlns:a16="http://schemas.microsoft.com/office/drawing/2014/main" id="{55F46F24-53FD-4948-8FA9-D8CC110B339D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8707" name="Text Box 5">
              <a:extLst>
                <a:ext uri="{FF2B5EF4-FFF2-40B4-BE49-F238E27FC236}">
                  <a16:creationId xmlns:a16="http://schemas.microsoft.com/office/drawing/2014/main" id="{CAC07285-4194-41E6-B78E-FAAE8BF3E6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68671" name="矩形 20">
            <a:extLst>
              <a:ext uri="{FF2B5EF4-FFF2-40B4-BE49-F238E27FC236}">
                <a16:creationId xmlns:a16="http://schemas.microsoft.com/office/drawing/2014/main" id="{B8B11596-95DB-46FB-9F9B-9EAF99662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363" y="220004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68672" name="矩形 19">
            <a:extLst>
              <a:ext uri="{FF2B5EF4-FFF2-40B4-BE49-F238E27FC236}">
                <a16:creationId xmlns:a16="http://schemas.microsoft.com/office/drawing/2014/main" id="{DC8A8B19-3FB4-48C7-82AD-77CA462F3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3629" y="220004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054F2176-7980-467A-94FA-A85BD344B90E}"/>
              </a:ext>
            </a:extLst>
          </p:cNvPr>
          <p:cNvSpPr txBox="1"/>
          <p:nvPr/>
        </p:nvSpPr>
        <p:spPr>
          <a:xfrm>
            <a:off x="7311161" y="305729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6BB30005-722B-4554-9D28-FD3FC02DCF47}"/>
              </a:ext>
            </a:extLst>
          </p:cNvPr>
          <p:cNvSpPr txBox="1"/>
          <p:nvPr/>
        </p:nvSpPr>
        <p:spPr>
          <a:xfrm>
            <a:off x="3507113" y="3057292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A590A095-DF33-4DD6-8D78-6E84E9584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3630" y="3807385"/>
            <a:ext cx="2230040" cy="280988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en-US" altLang="zh-TW" sz="825" dirty="0">
              <a:solidFill>
                <a:schemeClr val="dk1"/>
              </a:solidFill>
            </a:endParaRPr>
          </a:p>
          <a:p>
            <a:pPr eaLnBrk="1" hangingPunct="1">
              <a:defRPr/>
            </a:pPr>
            <a:endParaRPr lang="zh-TW" altLang="en-US" sz="825" dirty="0">
              <a:solidFill>
                <a:schemeClr val="dk1"/>
              </a:solidFill>
            </a:endParaRPr>
          </a:p>
        </p:txBody>
      </p:sp>
      <p:sp>
        <p:nvSpPr>
          <p:cNvPr id="68676" name="矩形 17">
            <a:extLst>
              <a:ext uri="{FF2B5EF4-FFF2-40B4-BE49-F238E27FC236}">
                <a16:creationId xmlns:a16="http://schemas.microsoft.com/office/drawing/2014/main" id="{075B99CE-CDD6-4C5B-B6A2-3E351D5B3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9676" y="1496383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07DDE1CF-27E4-41A1-81F1-B139417A85E4}"/>
              </a:ext>
            </a:extLst>
          </p:cNvPr>
          <p:cNvSpPr/>
          <p:nvPr/>
        </p:nvSpPr>
        <p:spPr>
          <a:xfrm>
            <a:off x="2221239" y="3271604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8678" name="文字方塊 22">
            <a:extLst>
              <a:ext uri="{FF2B5EF4-FFF2-40B4-BE49-F238E27FC236}">
                <a16:creationId xmlns:a16="http://schemas.microsoft.com/office/drawing/2014/main" id="{85E79A0D-2082-41E8-B242-ED90B99B64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7113" y="4611058"/>
            <a:ext cx="267891" cy="253916"/>
          </a:xfrm>
          <a:prstGeom prst="rect">
            <a:avLst/>
          </a:prstGeom>
          <a:solidFill>
            <a:srgbClr val="0D0D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8679" name="矩形 23">
            <a:extLst>
              <a:ext uri="{FF2B5EF4-FFF2-40B4-BE49-F238E27FC236}">
                <a16:creationId xmlns:a16="http://schemas.microsoft.com/office/drawing/2014/main" id="{5C22DE70-71EA-4E3F-872D-E2240BAB4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9504" y="150352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8680" name="矩形 25">
            <a:extLst>
              <a:ext uri="{FF2B5EF4-FFF2-40B4-BE49-F238E27FC236}">
                <a16:creationId xmlns:a16="http://schemas.microsoft.com/office/drawing/2014/main" id="{868E0E26-7832-4CA7-AE74-1D86767A1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723" y="1717839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495193D7-18B5-46CF-96D4-6C540966741C}"/>
              </a:ext>
            </a:extLst>
          </p:cNvPr>
          <p:cNvSpPr txBox="1"/>
          <p:nvPr/>
        </p:nvSpPr>
        <p:spPr>
          <a:xfrm>
            <a:off x="4203629" y="4088373"/>
            <a:ext cx="3294459" cy="108347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68682" name="矩形 30">
            <a:extLst>
              <a:ext uri="{FF2B5EF4-FFF2-40B4-BE49-F238E27FC236}">
                <a16:creationId xmlns:a16="http://schemas.microsoft.com/office/drawing/2014/main" id="{B48C19B4-0395-49EA-876B-AAF312EC5C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1395" y="1711885"/>
            <a:ext cx="4193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8683" name="矩形 38">
            <a:extLst>
              <a:ext uri="{FF2B5EF4-FFF2-40B4-BE49-F238E27FC236}">
                <a16:creationId xmlns:a16="http://schemas.microsoft.com/office/drawing/2014/main" id="{C2A2DFFA-DA09-47C1-842B-0847A0E7A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7942" y="1503526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68684" name="矩形 30">
            <a:extLst>
              <a:ext uri="{FF2B5EF4-FFF2-40B4-BE49-F238E27FC236}">
                <a16:creationId xmlns:a16="http://schemas.microsoft.com/office/drawing/2014/main" id="{00A5EB07-DEE4-4AE9-9DA9-B6B730B11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1226" y="1711885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8685" name="矩形 42">
            <a:extLst>
              <a:ext uri="{FF2B5EF4-FFF2-40B4-BE49-F238E27FC236}">
                <a16:creationId xmlns:a16="http://schemas.microsoft.com/office/drawing/2014/main" id="{3F8BD05D-B723-4CE1-AAA4-431DFAC6A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7942" y="1717839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8686" name="矩形 30">
            <a:extLst>
              <a:ext uri="{FF2B5EF4-FFF2-40B4-BE49-F238E27FC236}">
                <a16:creationId xmlns:a16="http://schemas.microsoft.com/office/drawing/2014/main" id="{EF0397B7-40EB-43FA-AD9A-788E7BD0A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1498" y="1711885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8687" name="矩形 30">
            <a:extLst>
              <a:ext uri="{FF2B5EF4-FFF2-40B4-BE49-F238E27FC236}">
                <a16:creationId xmlns:a16="http://schemas.microsoft.com/office/drawing/2014/main" id="{814B5BF0-0247-4D9C-BE45-3429F1C1D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3695" y="171188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8688" name="矩形 30">
            <a:extLst>
              <a:ext uri="{FF2B5EF4-FFF2-40B4-BE49-F238E27FC236}">
                <a16:creationId xmlns:a16="http://schemas.microsoft.com/office/drawing/2014/main" id="{FAEC63EC-59D4-46DD-B543-689AEE5C1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7545" y="171188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8" name="向下箭號 27">
            <a:extLst>
              <a:ext uri="{FF2B5EF4-FFF2-40B4-BE49-F238E27FC236}">
                <a16:creationId xmlns:a16="http://schemas.microsoft.com/office/drawing/2014/main" id="{EF691369-C57A-47AE-BDC4-16BBC8A5FE29}"/>
              </a:ext>
            </a:extLst>
          </p:cNvPr>
          <p:cNvSpPr/>
          <p:nvPr/>
        </p:nvSpPr>
        <p:spPr>
          <a:xfrm rot="16200000">
            <a:off x="3855372" y="4048488"/>
            <a:ext cx="321469" cy="267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8690" name="文字方塊 32">
            <a:extLst>
              <a:ext uri="{FF2B5EF4-FFF2-40B4-BE49-F238E27FC236}">
                <a16:creationId xmlns:a16="http://schemas.microsoft.com/office/drawing/2014/main" id="{75CB94F7-88E8-4FAB-82E1-7C39B6703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1161" y="4611058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8691" name="矩形 42">
            <a:extLst>
              <a:ext uri="{FF2B5EF4-FFF2-40B4-BE49-F238E27FC236}">
                <a16:creationId xmlns:a16="http://schemas.microsoft.com/office/drawing/2014/main" id="{5D6424F8-2E78-4397-A613-1B70A8F8AC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133" y="1928579"/>
            <a:ext cx="52450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{F,V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</a:rPr>
              <a:t>,(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8692" name="矩形 25">
            <a:extLst>
              <a:ext uri="{FF2B5EF4-FFF2-40B4-BE49-F238E27FC236}">
                <a16:creationId xmlns:a16="http://schemas.microsoft.com/office/drawing/2014/main" id="{5CA10E2B-B2D9-479D-A593-07C0723FC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9676" y="1928579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8693" name="矩形 30">
            <a:extLst>
              <a:ext uri="{FF2B5EF4-FFF2-40B4-BE49-F238E27FC236}">
                <a16:creationId xmlns:a16="http://schemas.microsoft.com/office/drawing/2014/main" id="{8623ECC3-E3BE-4BA5-9003-71E8EF2EE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1226" y="1928579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8694" name="矩形 30">
            <a:extLst>
              <a:ext uri="{FF2B5EF4-FFF2-40B4-BE49-F238E27FC236}">
                <a16:creationId xmlns:a16="http://schemas.microsoft.com/office/drawing/2014/main" id="{0501899F-74E8-491B-AD92-E31B551E2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1498" y="1928579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8695" name="矩形 30">
            <a:extLst>
              <a:ext uri="{FF2B5EF4-FFF2-40B4-BE49-F238E27FC236}">
                <a16:creationId xmlns:a16="http://schemas.microsoft.com/office/drawing/2014/main" id="{D4199108-F8BC-43C5-AE77-1885A53A7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3695" y="192857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8696" name="矩形 30">
            <a:extLst>
              <a:ext uri="{FF2B5EF4-FFF2-40B4-BE49-F238E27FC236}">
                <a16:creationId xmlns:a16="http://schemas.microsoft.com/office/drawing/2014/main" id="{605559AC-06A5-4B54-A336-C9A60344D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7545" y="192857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8697" name="矩形 30">
            <a:extLst>
              <a:ext uri="{FF2B5EF4-FFF2-40B4-BE49-F238E27FC236}">
                <a16:creationId xmlns:a16="http://schemas.microsoft.com/office/drawing/2014/main" id="{A2726320-A281-4EA3-987F-DD9A7EAD3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1395" y="192857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8698" name="矩形 26">
            <a:extLst>
              <a:ext uri="{FF2B5EF4-FFF2-40B4-BE49-F238E27FC236}">
                <a16:creationId xmlns:a16="http://schemas.microsoft.com/office/drawing/2014/main" id="{53D26737-047D-4531-9245-E0A41660A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9029" y="1711885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8699" name="矩形 26">
            <a:extLst>
              <a:ext uri="{FF2B5EF4-FFF2-40B4-BE49-F238E27FC236}">
                <a16:creationId xmlns:a16="http://schemas.microsoft.com/office/drawing/2014/main" id="{60531699-EA94-4512-A027-545D95728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9029" y="1928579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B71B722B-A854-4DDF-AF2B-AA281118F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0954" y="1568171"/>
            <a:ext cx="857250" cy="163115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zh-TW" altLang="en-US" sz="1050" dirty="0">
              <a:solidFill>
                <a:schemeClr val="dk1"/>
              </a:solidFill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6BCDF72D-D500-476B-AF4F-3BE3CB85EA65}"/>
              </a:ext>
            </a:extLst>
          </p:cNvPr>
          <p:cNvSpPr/>
          <p:nvPr/>
        </p:nvSpPr>
        <p:spPr>
          <a:xfrm>
            <a:off x="6400332" y="4075276"/>
            <a:ext cx="1071563" cy="160734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BEB915DF-2446-4F14-B86F-32D2A95AD57B}"/>
              </a:ext>
            </a:extLst>
          </p:cNvPr>
          <p:cNvSpPr/>
          <p:nvPr/>
        </p:nvSpPr>
        <p:spPr>
          <a:xfrm>
            <a:off x="7311161" y="1263020"/>
            <a:ext cx="258365" cy="214313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B794BA12-34D6-4FB8-8F37-566CFD03E686}"/>
              </a:ext>
            </a:extLst>
          </p:cNvPr>
          <p:cNvSpPr/>
          <p:nvPr/>
        </p:nvSpPr>
        <p:spPr>
          <a:xfrm>
            <a:off x="4712026" y="4200292"/>
            <a:ext cx="1152525" cy="303610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1348F384-171B-4308-818B-5944ADABF0EF}"/>
              </a:ext>
            </a:extLst>
          </p:cNvPr>
          <p:cNvSpPr txBox="1"/>
          <p:nvPr/>
        </p:nvSpPr>
        <p:spPr>
          <a:xfrm>
            <a:off x="5503792" y="1263020"/>
            <a:ext cx="414338" cy="204788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B4F5699C-6BED-454F-B9A1-28FECDA756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4" grpId="0" animBg="1"/>
      <p:bldP spid="47" grpId="0" animBg="1"/>
      <p:bldP spid="48" grpId="0" animBg="1"/>
      <p:bldP spid="50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文字方塊 15">
            <a:extLst>
              <a:ext uri="{FF2B5EF4-FFF2-40B4-BE49-F238E27FC236}">
                <a16:creationId xmlns:a16="http://schemas.microsoft.com/office/drawing/2014/main" id="{46D74189-278F-418F-AF08-842367061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6134" y="3545877"/>
            <a:ext cx="3375422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do</a:t>
            </a: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for (i=0;i&lt;g.num_productions; i++)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p=g.productions[i];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first_set[p.lhs] = first_set[p.lhs] ∪ compute_first(p.rhs);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first_set changed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 while (changes);</a:t>
            </a:r>
            <a:endParaRPr lang="en-US" altLang="zh-TW" sz="900" b="1">
              <a:latin typeface="Times New Roman" panose="02020603050405020304" pitchFamily="18" charset="0"/>
            </a:endParaRPr>
          </a:p>
        </p:txBody>
      </p:sp>
      <p:graphicFrame>
        <p:nvGraphicFramePr>
          <p:cNvPr id="56420" name="Group 100">
            <a:extLst>
              <a:ext uri="{FF2B5EF4-FFF2-40B4-BE49-F238E27FC236}">
                <a16:creationId xmlns:a16="http://schemas.microsoft.com/office/drawing/2014/main" id="{614B76F3-C6A8-4C55-8952-D127B9D178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198999"/>
              </p:ext>
            </p:extLst>
          </p:nvPr>
        </p:nvGraphicFramePr>
        <p:xfrm>
          <a:off x="2910259" y="1081283"/>
          <a:ext cx="4661297" cy="118110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(3)Third Loop, production 1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9690" name="矩形 18">
            <a:extLst>
              <a:ext uri="{FF2B5EF4-FFF2-40B4-BE49-F238E27FC236}">
                <a16:creationId xmlns:a16="http://schemas.microsoft.com/office/drawing/2014/main" id="{E84B8861-72D5-499B-9D47-F2116390D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868" y="3545877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69691" name="標題 1">
            <a:extLst>
              <a:ext uri="{FF2B5EF4-FFF2-40B4-BE49-F238E27FC236}">
                <a16:creationId xmlns:a16="http://schemas.microsoft.com/office/drawing/2014/main" id="{7EE35AD5-13E7-43CF-91B8-59FDAAD3A280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69692" name="內容版面配置區 2">
            <a:extLst>
              <a:ext uri="{FF2B5EF4-FFF2-40B4-BE49-F238E27FC236}">
                <a16:creationId xmlns:a16="http://schemas.microsoft.com/office/drawing/2014/main" id="{68510AC8-2078-4A91-8AA4-44A97644595D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20712" y="81339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69694" name="Group 2">
            <a:extLst>
              <a:ext uri="{FF2B5EF4-FFF2-40B4-BE49-F238E27FC236}">
                <a16:creationId xmlns:a16="http://schemas.microsoft.com/office/drawing/2014/main" id="{CDF9949B-4244-4D21-9A7C-38181CE3DBC0}"/>
              </a:ext>
            </a:extLst>
          </p:cNvPr>
          <p:cNvGrpSpPr>
            <a:grpSpLocks/>
          </p:cNvGrpSpPr>
          <p:nvPr/>
        </p:nvGrpSpPr>
        <p:grpSpPr bwMode="auto">
          <a:xfrm>
            <a:off x="7748335" y="789209"/>
            <a:ext cx="1298593" cy="1061989"/>
            <a:chOff x="694" y="2112"/>
            <a:chExt cx="1297" cy="1296"/>
          </a:xfrm>
        </p:grpSpPr>
        <p:sp>
          <p:nvSpPr>
            <p:cNvPr id="69727" name="Text Box 3">
              <a:extLst>
                <a:ext uri="{FF2B5EF4-FFF2-40B4-BE49-F238E27FC236}">
                  <a16:creationId xmlns:a16="http://schemas.microsoft.com/office/drawing/2014/main" id="{B4A50A68-3B88-4E38-A763-3BFC2512E8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9728" name="AutoShape 4">
              <a:extLst>
                <a:ext uri="{FF2B5EF4-FFF2-40B4-BE49-F238E27FC236}">
                  <a16:creationId xmlns:a16="http://schemas.microsoft.com/office/drawing/2014/main" id="{A34F5234-CDC6-44D7-BFD3-02A89115F9D1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69729" name="Text Box 5">
              <a:extLst>
                <a:ext uri="{FF2B5EF4-FFF2-40B4-BE49-F238E27FC236}">
                  <a16:creationId xmlns:a16="http://schemas.microsoft.com/office/drawing/2014/main" id="{28A48D85-7283-4676-B76B-67617A82CA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69695" name="矩形 20">
            <a:extLst>
              <a:ext uri="{FF2B5EF4-FFF2-40B4-BE49-F238E27FC236}">
                <a16:creationId xmlns:a16="http://schemas.microsoft.com/office/drawing/2014/main" id="{902A757F-3039-430D-8891-0251E97B7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868" y="226000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69696" name="矩形 19">
            <a:extLst>
              <a:ext uri="{FF2B5EF4-FFF2-40B4-BE49-F238E27FC236}">
                <a16:creationId xmlns:a16="http://schemas.microsoft.com/office/drawing/2014/main" id="{FB490C81-D9C0-4A79-9D02-7D625C734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6134" y="226000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03A31DB1-BB64-4649-8B57-525F9D3B5FFE}"/>
              </a:ext>
            </a:extLst>
          </p:cNvPr>
          <p:cNvSpPr txBox="1"/>
          <p:nvPr/>
        </p:nvSpPr>
        <p:spPr>
          <a:xfrm>
            <a:off x="7303666" y="311725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2C20747E-9E54-414C-B2D0-99EFEA288798}"/>
              </a:ext>
            </a:extLst>
          </p:cNvPr>
          <p:cNvSpPr txBox="1"/>
          <p:nvPr/>
        </p:nvSpPr>
        <p:spPr>
          <a:xfrm>
            <a:off x="3499618" y="3117252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685DC709-57C3-4E22-80ED-8D427FD96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6135" y="3867345"/>
            <a:ext cx="2230040" cy="280988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en-US" altLang="zh-TW" sz="825" dirty="0">
              <a:solidFill>
                <a:schemeClr val="dk1"/>
              </a:solidFill>
            </a:endParaRPr>
          </a:p>
          <a:p>
            <a:pPr eaLnBrk="1" hangingPunct="1">
              <a:defRPr/>
            </a:pPr>
            <a:endParaRPr lang="zh-TW" altLang="en-US" sz="825" dirty="0">
              <a:solidFill>
                <a:schemeClr val="dk1"/>
              </a:solidFill>
            </a:endParaRPr>
          </a:p>
        </p:txBody>
      </p:sp>
      <p:sp>
        <p:nvSpPr>
          <p:cNvPr id="69700" name="矩形 17">
            <a:extLst>
              <a:ext uri="{FF2B5EF4-FFF2-40B4-BE49-F238E27FC236}">
                <a16:creationId xmlns:a16="http://schemas.microsoft.com/office/drawing/2014/main" id="{01DB4929-F9ED-4203-9490-66A5FF1056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2181" y="1556343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265F8008-29B5-4222-B187-6552BC67C4B8}"/>
              </a:ext>
            </a:extLst>
          </p:cNvPr>
          <p:cNvSpPr/>
          <p:nvPr/>
        </p:nvSpPr>
        <p:spPr>
          <a:xfrm>
            <a:off x="2213744" y="3331564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9702" name="文字方塊 22">
            <a:extLst>
              <a:ext uri="{FF2B5EF4-FFF2-40B4-BE49-F238E27FC236}">
                <a16:creationId xmlns:a16="http://schemas.microsoft.com/office/drawing/2014/main" id="{23B3362D-F03F-4426-9AC1-9C879A4AC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9618" y="4671018"/>
            <a:ext cx="267891" cy="253916"/>
          </a:xfrm>
          <a:prstGeom prst="rect">
            <a:avLst/>
          </a:prstGeom>
          <a:solidFill>
            <a:srgbClr val="0D0D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9703" name="矩形 23">
            <a:extLst>
              <a:ext uri="{FF2B5EF4-FFF2-40B4-BE49-F238E27FC236}">
                <a16:creationId xmlns:a16="http://schemas.microsoft.com/office/drawing/2014/main" id="{AA331930-6A53-4431-A12D-4477A41B3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2009" y="156348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9704" name="矩形 25">
            <a:extLst>
              <a:ext uri="{FF2B5EF4-FFF2-40B4-BE49-F238E27FC236}">
                <a16:creationId xmlns:a16="http://schemas.microsoft.com/office/drawing/2014/main" id="{DA3F910A-5E05-4677-94AE-284E785C5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6228" y="1777799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CA502368-5D82-4669-A44B-99D10B548259}"/>
              </a:ext>
            </a:extLst>
          </p:cNvPr>
          <p:cNvSpPr txBox="1"/>
          <p:nvPr/>
        </p:nvSpPr>
        <p:spPr>
          <a:xfrm>
            <a:off x="4196134" y="4148333"/>
            <a:ext cx="3294459" cy="108347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69706" name="矩形 30">
            <a:extLst>
              <a:ext uri="{FF2B5EF4-FFF2-40B4-BE49-F238E27FC236}">
                <a16:creationId xmlns:a16="http://schemas.microsoft.com/office/drawing/2014/main" id="{B0A99195-AE8F-4959-8EDE-6DB96FF48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3900" y="177184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9707" name="矩形 38">
            <a:extLst>
              <a:ext uri="{FF2B5EF4-FFF2-40B4-BE49-F238E27FC236}">
                <a16:creationId xmlns:a16="http://schemas.microsoft.com/office/drawing/2014/main" id="{B91E3854-A08E-4B31-978C-01A790275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0447" y="1563486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69708" name="矩形 30">
            <a:extLst>
              <a:ext uri="{FF2B5EF4-FFF2-40B4-BE49-F238E27FC236}">
                <a16:creationId xmlns:a16="http://schemas.microsoft.com/office/drawing/2014/main" id="{AEEDEE2B-1480-4F59-9F0B-9182D991E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3731" y="1771845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9709" name="矩形 42">
            <a:extLst>
              <a:ext uri="{FF2B5EF4-FFF2-40B4-BE49-F238E27FC236}">
                <a16:creationId xmlns:a16="http://schemas.microsoft.com/office/drawing/2014/main" id="{7DA12C06-F2EE-4826-9581-53DD50484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0447" y="1777799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9710" name="矩形 30">
            <a:extLst>
              <a:ext uri="{FF2B5EF4-FFF2-40B4-BE49-F238E27FC236}">
                <a16:creationId xmlns:a16="http://schemas.microsoft.com/office/drawing/2014/main" id="{BABC6160-F097-4450-9E10-070DF64E9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4003" y="1771845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9711" name="矩形 30">
            <a:extLst>
              <a:ext uri="{FF2B5EF4-FFF2-40B4-BE49-F238E27FC236}">
                <a16:creationId xmlns:a16="http://schemas.microsoft.com/office/drawing/2014/main" id="{5C0E474B-F859-4055-AE22-79AD270FA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6200" y="177184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9712" name="矩形 30">
            <a:extLst>
              <a:ext uri="{FF2B5EF4-FFF2-40B4-BE49-F238E27FC236}">
                <a16:creationId xmlns:a16="http://schemas.microsoft.com/office/drawing/2014/main" id="{2A66874F-2A52-49D7-8CDB-3C2FBB21A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0050" y="177184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8" name="向下箭號 27">
            <a:extLst>
              <a:ext uri="{FF2B5EF4-FFF2-40B4-BE49-F238E27FC236}">
                <a16:creationId xmlns:a16="http://schemas.microsoft.com/office/drawing/2014/main" id="{E3F0C4DC-C1FA-493F-84B6-7CE4FD20B1E0}"/>
              </a:ext>
            </a:extLst>
          </p:cNvPr>
          <p:cNvSpPr/>
          <p:nvPr/>
        </p:nvSpPr>
        <p:spPr>
          <a:xfrm rot="16200000">
            <a:off x="3847877" y="4108448"/>
            <a:ext cx="321469" cy="267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9714" name="文字方塊 32">
            <a:extLst>
              <a:ext uri="{FF2B5EF4-FFF2-40B4-BE49-F238E27FC236}">
                <a16:creationId xmlns:a16="http://schemas.microsoft.com/office/drawing/2014/main" id="{A208676C-C0A2-47C8-827F-420985340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3666" y="4671018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9715" name="矩形 42">
            <a:extLst>
              <a:ext uri="{FF2B5EF4-FFF2-40B4-BE49-F238E27FC236}">
                <a16:creationId xmlns:a16="http://schemas.microsoft.com/office/drawing/2014/main" id="{5F69DCF1-4337-4CB9-B79B-4A656CD3E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1638" y="1988539"/>
            <a:ext cx="52450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{F,V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</a:rPr>
              <a:t>,(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69716" name="矩形 25">
            <a:extLst>
              <a:ext uri="{FF2B5EF4-FFF2-40B4-BE49-F238E27FC236}">
                <a16:creationId xmlns:a16="http://schemas.microsoft.com/office/drawing/2014/main" id="{40721B21-B7A3-4509-8800-47A54502A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2181" y="1988539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9717" name="矩形 30">
            <a:extLst>
              <a:ext uri="{FF2B5EF4-FFF2-40B4-BE49-F238E27FC236}">
                <a16:creationId xmlns:a16="http://schemas.microsoft.com/office/drawing/2014/main" id="{23093808-20F7-4448-BE15-19E4532102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3731" y="1988539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9718" name="矩形 30">
            <a:extLst>
              <a:ext uri="{FF2B5EF4-FFF2-40B4-BE49-F238E27FC236}">
                <a16:creationId xmlns:a16="http://schemas.microsoft.com/office/drawing/2014/main" id="{E469C90E-6D53-45D2-9B4F-FA30CBD07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4003" y="1988539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9719" name="矩形 30">
            <a:extLst>
              <a:ext uri="{FF2B5EF4-FFF2-40B4-BE49-F238E27FC236}">
                <a16:creationId xmlns:a16="http://schemas.microsoft.com/office/drawing/2014/main" id="{96451F76-F76D-4E18-B383-A6067FD8F0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6200" y="198853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9720" name="矩形 30">
            <a:extLst>
              <a:ext uri="{FF2B5EF4-FFF2-40B4-BE49-F238E27FC236}">
                <a16:creationId xmlns:a16="http://schemas.microsoft.com/office/drawing/2014/main" id="{8E6CC23D-09E7-419E-832A-66249B9D9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0050" y="198853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9721" name="矩形 30">
            <a:extLst>
              <a:ext uri="{FF2B5EF4-FFF2-40B4-BE49-F238E27FC236}">
                <a16:creationId xmlns:a16="http://schemas.microsoft.com/office/drawing/2014/main" id="{CCF1412C-8A25-4C06-B98D-2CAD3441A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3900" y="1988539"/>
            <a:ext cx="29765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9722" name="矩形 26">
            <a:extLst>
              <a:ext uri="{FF2B5EF4-FFF2-40B4-BE49-F238E27FC236}">
                <a16:creationId xmlns:a16="http://schemas.microsoft.com/office/drawing/2014/main" id="{A885FA97-12DD-446E-9A9E-C2B321352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1534" y="1771845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9723" name="矩形 26">
            <a:extLst>
              <a:ext uri="{FF2B5EF4-FFF2-40B4-BE49-F238E27FC236}">
                <a16:creationId xmlns:a16="http://schemas.microsoft.com/office/drawing/2014/main" id="{2057E4F1-584A-4ECF-A1DB-49804EB3D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1534" y="1988539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15C05364-F1C7-4AB1-A68A-5CF9A8640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3381" y="1646458"/>
            <a:ext cx="857250" cy="163116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zh-TW" altLang="en-US" sz="1050" dirty="0">
              <a:solidFill>
                <a:schemeClr val="dk1"/>
              </a:solidFill>
            </a:endParaRP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0293BA4D-1382-4235-8EF9-EA8494F1D844}"/>
              </a:ext>
            </a:extLst>
          </p:cNvPr>
          <p:cNvSpPr/>
          <p:nvPr/>
        </p:nvSpPr>
        <p:spPr>
          <a:xfrm>
            <a:off x="4704531" y="4260252"/>
            <a:ext cx="1152525" cy="303610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F43AF28E-6E73-42BF-94AC-52C77BA3ADFD}"/>
              </a:ext>
            </a:extLst>
          </p:cNvPr>
          <p:cNvSpPr txBox="1"/>
          <p:nvPr/>
        </p:nvSpPr>
        <p:spPr>
          <a:xfrm>
            <a:off x="5496297" y="1322980"/>
            <a:ext cx="414338" cy="204788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12E9A92-AEFE-4D6D-89DF-FB2BCF4123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4" grpId="0" animBg="1"/>
      <p:bldP spid="50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文字方塊 15">
            <a:extLst>
              <a:ext uri="{FF2B5EF4-FFF2-40B4-BE49-F238E27FC236}">
                <a16:creationId xmlns:a16="http://schemas.microsoft.com/office/drawing/2014/main" id="{1D107A35-0D0F-43E8-B44E-52CE3D039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124" y="3493412"/>
            <a:ext cx="3375422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do</a:t>
            </a: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for (i=0;i&lt;g.num_productions; i++)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p=g.productions[i];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first_set[p.lhs] = first_set[p.lhs] ∪ compute_first(p.rhs);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first_set changed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 while (changes);</a:t>
            </a:r>
            <a:endParaRPr lang="en-US" altLang="zh-TW" sz="900" b="1">
              <a:latin typeface="Times New Roman" panose="02020603050405020304" pitchFamily="18" charset="0"/>
            </a:endParaRPr>
          </a:p>
        </p:txBody>
      </p:sp>
      <p:graphicFrame>
        <p:nvGraphicFramePr>
          <p:cNvPr id="57448" name="Group 104">
            <a:extLst>
              <a:ext uri="{FF2B5EF4-FFF2-40B4-BE49-F238E27FC236}">
                <a16:creationId xmlns:a16="http://schemas.microsoft.com/office/drawing/2014/main" id="{22A5D9BD-E699-45B2-AFD0-D0C7515EE9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054825"/>
              </p:ext>
            </p:extLst>
          </p:nvPr>
        </p:nvGraphicFramePr>
        <p:xfrm>
          <a:off x="2925249" y="1028818"/>
          <a:ext cx="4661297" cy="118110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(3)Third Loop, production 1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0714" name="矩形 18">
            <a:extLst>
              <a:ext uri="{FF2B5EF4-FFF2-40B4-BE49-F238E27FC236}">
                <a16:creationId xmlns:a16="http://schemas.microsoft.com/office/drawing/2014/main" id="{025B8D10-FCA3-4975-B556-787371A08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858" y="3493412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</a:t>
            </a:r>
            <a:r>
              <a:rPr lang="en-US" altLang="zh-TW" sz="900" b="1" dirty="0" err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=0;i&lt;NUM_TERMINAL; </a:t>
            </a:r>
            <a:r>
              <a:rPr lang="en-US" altLang="zh-TW" sz="900" b="1" dirty="0" err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++) 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a=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g.terminals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first_set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</a:t>
            </a:r>
            <a:r>
              <a:rPr lang="en-US" altLang="zh-TW" sz="900" b="1" dirty="0" err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j++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 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A=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g.nonterminals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 dirty="0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first_set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[A]=</a:t>
            </a:r>
            <a:r>
              <a:rPr lang="en-US" altLang="zh-TW" sz="900" b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first_set</a:t>
            </a:r>
            <a:r>
              <a:rPr lang="en-US" altLang="zh-TW" sz="900" b="1" dirty="0">
                <a:latin typeface="Times New Roman" panose="02020603050405020304" pitchFamily="18" charset="0"/>
                <a:sym typeface="Symbol" panose="05050102010706020507" pitchFamily="18" charset="2"/>
              </a:rPr>
              <a:t>[A]</a:t>
            </a:r>
            <a:r>
              <a:rPr lang="en-US" altLang="zh-TW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70715" name="標題 1">
            <a:extLst>
              <a:ext uri="{FF2B5EF4-FFF2-40B4-BE49-F238E27FC236}">
                <a16:creationId xmlns:a16="http://schemas.microsoft.com/office/drawing/2014/main" id="{45B2AFB0-2AF7-41F2-93C4-AFE828C127F2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/>
              <a:t>Grammar Analysis Algorithms (6)</a:t>
            </a:r>
            <a:endParaRPr lang="zh-TW" altLang="en-US" sz="3200"/>
          </a:p>
        </p:txBody>
      </p:sp>
      <p:sp>
        <p:nvSpPr>
          <p:cNvPr id="70716" name="內容版面配置區 2">
            <a:extLst>
              <a:ext uri="{FF2B5EF4-FFF2-40B4-BE49-F238E27FC236}">
                <a16:creationId xmlns:a16="http://schemas.microsoft.com/office/drawing/2014/main" id="{7FE5DC57-CE01-407D-B4A9-B0D356F67F7D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35702" y="760928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70718" name="Group 2">
            <a:extLst>
              <a:ext uri="{FF2B5EF4-FFF2-40B4-BE49-F238E27FC236}">
                <a16:creationId xmlns:a16="http://schemas.microsoft.com/office/drawing/2014/main" id="{7131B9A3-313C-4EDE-BF37-A2AF2646A5AC}"/>
              </a:ext>
            </a:extLst>
          </p:cNvPr>
          <p:cNvGrpSpPr>
            <a:grpSpLocks/>
          </p:cNvGrpSpPr>
          <p:nvPr/>
        </p:nvGrpSpPr>
        <p:grpSpPr bwMode="auto">
          <a:xfrm>
            <a:off x="7755830" y="804200"/>
            <a:ext cx="1298593" cy="1061989"/>
            <a:chOff x="694" y="2112"/>
            <a:chExt cx="1297" cy="1296"/>
          </a:xfrm>
        </p:grpSpPr>
        <p:sp>
          <p:nvSpPr>
            <p:cNvPr id="70756" name="Text Box 3">
              <a:extLst>
                <a:ext uri="{FF2B5EF4-FFF2-40B4-BE49-F238E27FC236}">
                  <a16:creationId xmlns:a16="http://schemas.microsoft.com/office/drawing/2014/main" id="{72EC64F2-A15F-4D40-9EBF-0ED750A766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0757" name="AutoShape 4">
              <a:extLst>
                <a:ext uri="{FF2B5EF4-FFF2-40B4-BE49-F238E27FC236}">
                  <a16:creationId xmlns:a16="http://schemas.microsoft.com/office/drawing/2014/main" id="{9F852B42-37B3-474E-9145-A211D7805CA9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0758" name="Text Box 5">
              <a:extLst>
                <a:ext uri="{FF2B5EF4-FFF2-40B4-BE49-F238E27FC236}">
                  <a16:creationId xmlns:a16="http://schemas.microsoft.com/office/drawing/2014/main" id="{6A278164-2954-4317-98EE-10CD36120B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70719" name="矩形 20">
            <a:extLst>
              <a:ext uri="{FF2B5EF4-FFF2-40B4-BE49-F238E27FC236}">
                <a16:creationId xmlns:a16="http://schemas.microsoft.com/office/drawing/2014/main" id="{C59EFB4C-AFD2-42F8-98FE-879A18D27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858" y="2207537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70720" name="矩形 19">
            <a:extLst>
              <a:ext uri="{FF2B5EF4-FFF2-40B4-BE49-F238E27FC236}">
                <a16:creationId xmlns:a16="http://schemas.microsoft.com/office/drawing/2014/main" id="{570CDCAC-FBB1-4F29-BA9B-52CFCBF7C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124" y="2207536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E67EC644-F058-422D-B892-4EA5EDA44C80}"/>
              </a:ext>
            </a:extLst>
          </p:cNvPr>
          <p:cNvSpPr txBox="1"/>
          <p:nvPr/>
        </p:nvSpPr>
        <p:spPr>
          <a:xfrm>
            <a:off x="7318656" y="3064787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F2953E57-005E-4B38-8B98-A72969C130F8}"/>
              </a:ext>
            </a:extLst>
          </p:cNvPr>
          <p:cNvSpPr txBox="1"/>
          <p:nvPr/>
        </p:nvSpPr>
        <p:spPr>
          <a:xfrm>
            <a:off x="3514608" y="3064787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C5BA54BA-3BF8-4DD7-B8F4-B60E5BC08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0876" y="857778"/>
            <a:ext cx="857250" cy="163115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zh-TW" altLang="en-US" sz="1050" dirty="0">
              <a:solidFill>
                <a:schemeClr val="dk1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CF12D020-8D47-4B4A-A1DD-0137ED370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125" y="3814880"/>
            <a:ext cx="2230040" cy="280988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en-US" altLang="zh-TW" sz="825" dirty="0">
              <a:solidFill>
                <a:schemeClr val="dk1"/>
              </a:solidFill>
            </a:endParaRPr>
          </a:p>
          <a:p>
            <a:pPr eaLnBrk="1" hangingPunct="1">
              <a:defRPr/>
            </a:pPr>
            <a:endParaRPr lang="zh-TW" altLang="en-US" sz="825" dirty="0">
              <a:solidFill>
                <a:schemeClr val="dk1"/>
              </a:solidFill>
            </a:endParaRPr>
          </a:p>
        </p:txBody>
      </p:sp>
      <p:sp>
        <p:nvSpPr>
          <p:cNvPr id="70725" name="矩形 17">
            <a:extLst>
              <a:ext uri="{FF2B5EF4-FFF2-40B4-BE49-F238E27FC236}">
                <a16:creationId xmlns:a16="http://schemas.microsoft.com/office/drawing/2014/main" id="{2D77EC9C-37E4-4B7C-93E2-5B955BBEC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7171" y="1503878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9F6B0D45-217C-40D7-8DB3-E1BB6102E6C5}"/>
              </a:ext>
            </a:extLst>
          </p:cNvPr>
          <p:cNvSpPr/>
          <p:nvPr/>
        </p:nvSpPr>
        <p:spPr>
          <a:xfrm>
            <a:off x="2228734" y="3279099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0727" name="文字方塊 22">
            <a:extLst>
              <a:ext uri="{FF2B5EF4-FFF2-40B4-BE49-F238E27FC236}">
                <a16:creationId xmlns:a16="http://schemas.microsoft.com/office/drawing/2014/main" id="{DCDA2330-CBC6-4DB1-BBD0-C32FF0CFC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4608" y="4618553"/>
            <a:ext cx="267891" cy="253916"/>
          </a:xfrm>
          <a:prstGeom prst="rect">
            <a:avLst/>
          </a:prstGeom>
          <a:solidFill>
            <a:srgbClr val="0D0D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728" name="矩形 23">
            <a:extLst>
              <a:ext uri="{FF2B5EF4-FFF2-40B4-BE49-F238E27FC236}">
                <a16:creationId xmlns:a16="http://schemas.microsoft.com/office/drawing/2014/main" id="{4BBD1008-A32C-4299-8A63-8B1E115A4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999" y="1511021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0729" name="矩形 25">
            <a:extLst>
              <a:ext uri="{FF2B5EF4-FFF2-40B4-BE49-F238E27FC236}">
                <a16:creationId xmlns:a16="http://schemas.microsoft.com/office/drawing/2014/main" id="{A011B025-48BF-43AE-BFA2-42DC50859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1218" y="1725334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0730" name="矩形 26">
            <a:extLst>
              <a:ext uri="{FF2B5EF4-FFF2-40B4-BE49-F238E27FC236}">
                <a16:creationId xmlns:a16="http://schemas.microsoft.com/office/drawing/2014/main" id="{89DA6783-F6B2-424D-8611-DC540E9A5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6524" y="1719380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A91FA0A2-1788-4CBE-A138-061DE205B9EC}"/>
              </a:ext>
            </a:extLst>
          </p:cNvPr>
          <p:cNvSpPr txBox="1"/>
          <p:nvPr/>
        </p:nvSpPr>
        <p:spPr>
          <a:xfrm>
            <a:off x="4211124" y="4095868"/>
            <a:ext cx="3294459" cy="108347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70732" name="矩形 30">
            <a:extLst>
              <a:ext uri="{FF2B5EF4-FFF2-40B4-BE49-F238E27FC236}">
                <a16:creationId xmlns:a16="http://schemas.microsoft.com/office/drawing/2014/main" id="{06EBFC12-501A-4E6C-A1C7-B7C7010DC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8890" y="1719380"/>
            <a:ext cx="34724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0733" name="矩形 38">
            <a:extLst>
              <a:ext uri="{FF2B5EF4-FFF2-40B4-BE49-F238E27FC236}">
                <a16:creationId xmlns:a16="http://schemas.microsoft.com/office/drawing/2014/main" id="{3C685EAC-1713-4CFF-B1F0-D059A336E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5437" y="1511021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70734" name="矩形 30">
            <a:extLst>
              <a:ext uri="{FF2B5EF4-FFF2-40B4-BE49-F238E27FC236}">
                <a16:creationId xmlns:a16="http://schemas.microsoft.com/office/drawing/2014/main" id="{685B9547-D10C-4DEB-8930-2A9812017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5143" y="1719380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0735" name="矩形 42">
            <a:extLst>
              <a:ext uri="{FF2B5EF4-FFF2-40B4-BE49-F238E27FC236}">
                <a16:creationId xmlns:a16="http://schemas.microsoft.com/office/drawing/2014/main" id="{B721A473-7E28-4040-ADF0-336988EB6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5437" y="1725334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70736" name="矩形 30">
            <a:extLst>
              <a:ext uri="{FF2B5EF4-FFF2-40B4-BE49-F238E27FC236}">
                <a16:creationId xmlns:a16="http://schemas.microsoft.com/office/drawing/2014/main" id="{18B04C2D-10B8-4C5E-8562-BDDFE0307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8993" y="1719380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0737" name="矩形 30">
            <a:extLst>
              <a:ext uri="{FF2B5EF4-FFF2-40B4-BE49-F238E27FC236}">
                <a16:creationId xmlns:a16="http://schemas.microsoft.com/office/drawing/2014/main" id="{C3E6629C-8484-40C9-A015-148EC5448E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1190" y="1719380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0738" name="矩形 30">
            <a:extLst>
              <a:ext uri="{FF2B5EF4-FFF2-40B4-BE49-F238E27FC236}">
                <a16:creationId xmlns:a16="http://schemas.microsoft.com/office/drawing/2014/main" id="{18853046-51E7-4C0E-AEE4-A8D03C96B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5040" y="1719380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8" name="向下箭號 27">
            <a:extLst>
              <a:ext uri="{FF2B5EF4-FFF2-40B4-BE49-F238E27FC236}">
                <a16:creationId xmlns:a16="http://schemas.microsoft.com/office/drawing/2014/main" id="{853DF4B6-02AB-46D6-9F63-8F8868028970}"/>
              </a:ext>
            </a:extLst>
          </p:cNvPr>
          <p:cNvSpPr/>
          <p:nvPr/>
        </p:nvSpPr>
        <p:spPr>
          <a:xfrm rot="16200000">
            <a:off x="3862867" y="4055983"/>
            <a:ext cx="321469" cy="267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0740" name="文字方塊 32">
            <a:extLst>
              <a:ext uri="{FF2B5EF4-FFF2-40B4-BE49-F238E27FC236}">
                <a16:creationId xmlns:a16="http://schemas.microsoft.com/office/drawing/2014/main" id="{247696EA-2FF5-42D6-8476-E65906351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8656" y="4618553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741" name="矩形 42">
            <a:extLst>
              <a:ext uri="{FF2B5EF4-FFF2-40B4-BE49-F238E27FC236}">
                <a16:creationId xmlns:a16="http://schemas.microsoft.com/office/drawing/2014/main" id="{8ABD8121-7E6C-44BA-9689-0A0220915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6628" y="1936074"/>
            <a:ext cx="52450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</a:rPr>
              <a:t>{F,V,(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70742" name="矩形 25">
            <a:extLst>
              <a:ext uri="{FF2B5EF4-FFF2-40B4-BE49-F238E27FC236}">
                <a16:creationId xmlns:a16="http://schemas.microsoft.com/office/drawing/2014/main" id="{AF261DC2-A936-4270-9B0D-A8B1A740D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7171" y="1936074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0743" name="矩形 30">
            <a:extLst>
              <a:ext uri="{FF2B5EF4-FFF2-40B4-BE49-F238E27FC236}">
                <a16:creationId xmlns:a16="http://schemas.microsoft.com/office/drawing/2014/main" id="{9BCDE900-C3E2-483E-847D-67AF42FF3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8721" y="1936074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0744" name="矩形 30">
            <a:extLst>
              <a:ext uri="{FF2B5EF4-FFF2-40B4-BE49-F238E27FC236}">
                <a16:creationId xmlns:a16="http://schemas.microsoft.com/office/drawing/2014/main" id="{9AE38139-E802-4844-956E-9A6325831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8993" y="1936074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0745" name="矩形 30">
            <a:extLst>
              <a:ext uri="{FF2B5EF4-FFF2-40B4-BE49-F238E27FC236}">
                <a16:creationId xmlns:a16="http://schemas.microsoft.com/office/drawing/2014/main" id="{756340D1-3C21-4CAD-8638-B00FEB5DF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1190" y="1936074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0746" name="矩形 30">
            <a:extLst>
              <a:ext uri="{FF2B5EF4-FFF2-40B4-BE49-F238E27FC236}">
                <a16:creationId xmlns:a16="http://schemas.microsoft.com/office/drawing/2014/main" id="{46F679FB-5C87-47B2-88A3-8DF0EBFB8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5040" y="1936074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0747" name="矩形 30">
            <a:extLst>
              <a:ext uri="{FF2B5EF4-FFF2-40B4-BE49-F238E27FC236}">
                <a16:creationId xmlns:a16="http://schemas.microsoft.com/office/drawing/2014/main" id="{9035111D-24C1-4340-B2B4-75C769F23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8890" y="1936074"/>
            <a:ext cx="29765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0748" name="矩形 26">
            <a:extLst>
              <a:ext uri="{FF2B5EF4-FFF2-40B4-BE49-F238E27FC236}">
                <a16:creationId xmlns:a16="http://schemas.microsoft.com/office/drawing/2014/main" id="{EB2861F3-0CC7-4916-87CD-4CF60F896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6524" y="1936074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4D156704-8954-4722-A8C7-A50065E743E4}"/>
              </a:ext>
            </a:extLst>
          </p:cNvPr>
          <p:cNvSpPr/>
          <p:nvPr/>
        </p:nvSpPr>
        <p:spPr>
          <a:xfrm>
            <a:off x="4427819" y="1270515"/>
            <a:ext cx="535781" cy="214313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243E3B2D-D0A7-4AE0-B985-08AD13BC5047}"/>
              </a:ext>
            </a:extLst>
          </p:cNvPr>
          <p:cNvSpPr/>
          <p:nvPr/>
        </p:nvSpPr>
        <p:spPr>
          <a:xfrm>
            <a:off x="4961219" y="1270515"/>
            <a:ext cx="535781" cy="214313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D8F0DB8A-2AB5-44CB-A3E9-BFCC8DF529B2}"/>
              </a:ext>
            </a:extLst>
          </p:cNvPr>
          <p:cNvSpPr/>
          <p:nvPr/>
        </p:nvSpPr>
        <p:spPr>
          <a:xfrm>
            <a:off x="5550577" y="4082771"/>
            <a:ext cx="750094" cy="160734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53E464E1-0A6D-48AB-8986-6DDC44A027DD}"/>
              </a:ext>
            </a:extLst>
          </p:cNvPr>
          <p:cNvSpPr/>
          <p:nvPr/>
        </p:nvSpPr>
        <p:spPr>
          <a:xfrm>
            <a:off x="6407827" y="4082771"/>
            <a:ext cx="1071563" cy="160734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938F2948-367B-4791-9D40-80A5BE7B3396}"/>
              </a:ext>
            </a:extLst>
          </p:cNvPr>
          <p:cNvSpPr/>
          <p:nvPr/>
        </p:nvSpPr>
        <p:spPr>
          <a:xfrm>
            <a:off x="4719521" y="4207787"/>
            <a:ext cx="1152525" cy="303610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682CF902-3C04-4A26-BFA9-552B588B2849}"/>
              </a:ext>
            </a:extLst>
          </p:cNvPr>
          <p:cNvSpPr/>
          <p:nvPr/>
        </p:nvSpPr>
        <p:spPr>
          <a:xfrm>
            <a:off x="4207552" y="3654146"/>
            <a:ext cx="1182291" cy="157163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657F63F1-5817-4220-B33D-4767F9229D4D}"/>
              </a:ext>
            </a:extLst>
          </p:cNvPr>
          <p:cNvSpPr/>
          <p:nvPr/>
        </p:nvSpPr>
        <p:spPr>
          <a:xfrm>
            <a:off x="5939912" y="1270515"/>
            <a:ext cx="289322" cy="214313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2531595F-28B5-46B2-B570-5E6FA9582A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 animBg="1"/>
      <p:bldP spid="29" grpId="0" animBg="1"/>
      <p:bldP spid="46" grpId="0" animBg="1"/>
      <p:bldP spid="47" grpId="0" animBg="1"/>
      <p:bldP spid="48" grpId="0" animBg="1"/>
      <p:bldP spid="50" grpId="0" animBg="1"/>
      <p:bldP spid="51" grpId="0" animBg="1"/>
      <p:bldP spid="49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文字方塊 15">
            <a:extLst>
              <a:ext uri="{FF2B5EF4-FFF2-40B4-BE49-F238E27FC236}">
                <a16:creationId xmlns:a16="http://schemas.microsoft.com/office/drawing/2014/main" id="{1BEA6FB1-5DDA-436B-BE81-3D4022160D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3590" y="3493411"/>
            <a:ext cx="3375422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do</a:t>
            </a: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for (i=0;i&lt;g.num_productions; i++)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p=g.productions[i];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first_set[p.lhs] = first_set[p.lhs] ∪ compute_first(p.rhs);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first_set changed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 while (changes);</a:t>
            </a:r>
            <a:endParaRPr lang="en-US" altLang="zh-TW" sz="900" b="1">
              <a:latin typeface="Times New Roman" panose="02020603050405020304" pitchFamily="18" charset="0"/>
            </a:endParaRPr>
          </a:p>
        </p:txBody>
      </p:sp>
      <p:graphicFrame>
        <p:nvGraphicFramePr>
          <p:cNvPr id="58470" name="Group 102">
            <a:extLst>
              <a:ext uri="{FF2B5EF4-FFF2-40B4-BE49-F238E27FC236}">
                <a16:creationId xmlns:a16="http://schemas.microsoft.com/office/drawing/2014/main" id="{54683539-CCBF-45BB-A67C-9C8BE45275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487962"/>
              </p:ext>
            </p:extLst>
          </p:nvPr>
        </p:nvGraphicFramePr>
        <p:xfrm>
          <a:off x="2977715" y="1028817"/>
          <a:ext cx="4661297" cy="118110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(3)Third Loop, production 1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1738" name="矩形 18">
            <a:extLst>
              <a:ext uri="{FF2B5EF4-FFF2-40B4-BE49-F238E27FC236}">
                <a16:creationId xmlns:a16="http://schemas.microsoft.com/office/drawing/2014/main" id="{620DBEBA-9B17-4832-85FA-668DC3E1C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4" y="3493411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71739" name="標題 1">
            <a:extLst>
              <a:ext uri="{FF2B5EF4-FFF2-40B4-BE49-F238E27FC236}">
                <a16:creationId xmlns:a16="http://schemas.microsoft.com/office/drawing/2014/main" id="{B179A9C9-B720-48A0-A96E-CECF8B39590D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/>
              <a:t>Grammar Analysis Algorithms (6)</a:t>
            </a:r>
            <a:endParaRPr lang="zh-TW" altLang="en-US" sz="3200"/>
          </a:p>
        </p:txBody>
      </p:sp>
      <p:sp>
        <p:nvSpPr>
          <p:cNvPr id="71740" name="內容版面配置區 2">
            <a:extLst>
              <a:ext uri="{FF2B5EF4-FFF2-40B4-BE49-F238E27FC236}">
                <a16:creationId xmlns:a16="http://schemas.microsoft.com/office/drawing/2014/main" id="{FF849C61-A1CF-4AF8-AC6D-824AB6A40D6C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88168" y="760927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71742" name="Group 2">
            <a:extLst>
              <a:ext uri="{FF2B5EF4-FFF2-40B4-BE49-F238E27FC236}">
                <a16:creationId xmlns:a16="http://schemas.microsoft.com/office/drawing/2014/main" id="{A4D8D4C3-CAF1-4E06-B741-3BB93F3A6B73}"/>
              </a:ext>
            </a:extLst>
          </p:cNvPr>
          <p:cNvGrpSpPr>
            <a:grpSpLocks/>
          </p:cNvGrpSpPr>
          <p:nvPr/>
        </p:nvGrpSpPr>
        <p:grpSpPr bwMode="auto">
          <a:xfrm>
            <a:off x="7845407" y="789210"/>
            <a:ext cx="1298593" cy="1061989"/>
            <a:chOff x="694" y="2112"/>
            <a:chExt cx="1297" cy="1296"/>
          </a:xfrm>
        </p:grpSpPr>
        <p:sp>
          <p:nvSpPr>
            <p:cNvPr id="71778" name="Text Box 3">
              <a:extLst>
                <a:ext uri="{FF2B5EF4-FFF2-40B4-BE49-F238E27FC236}">
                  <a16:creationId xmlns:a16="http://schemas.microsoft.com/office/drawing/2014/main" id="{545D1209-66AD-4B92-9884-6EE6DE9737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1779" name="AutoShape 4">
              <a:extLst>
                <a:ext uri="{FF2B5EF4-FFF2-40B4-BE49-F238E27FC236}">
                  <a16:creationId xmlns:a16="http://schemas.microsoft.com/office/drawing/2014/main" id="{B3DA5038-9CA9-4F12-AF43-1FB4E0485302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1780" name="Text Box 5">
              <a:extLst>
                <a:ext uri="{FF2B5EF4-FFF2-40B4-BE49-F238E27FC236}">
                  <a16:creationId xmlns:a16="http://schemas.microsoft.com/office/drawing/2014/main" id="{BD2F8F34-8B72-485E-8E91-EBA3673C21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71743" name="矩形 20">
            <a:extLst>
              <a:ext uri="{FF2B5EF4-FFF2-40B4-BE49-F238E27FC236}">
                <a16:creationId xmlns:a16="http://schemas.microsoft.com/office/drawing/2014/main" id="{A2C56EB5-F2A8-48B8-9032-CFB7350D3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24" y="2207536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71744" name="矩形 19">
            <a:extLst>
              <a:ext uri="{FF2B5EF4-FFF2-40B4-BE49-F238E27FC236}">
                <a16:creationId xmlns:a16="http://schemas.microsoft.com/office/drawing/2014/main" id="{67151BD9-7158-48A0-A698-FF8E32034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3590" y="2207535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F1434DAC-2D4B-4190-B270-9AE9A029F545}"/>
              </a:ext>
            </a:extLst>
          </p:cNvPr>
          <p:cNvSpPr txBox="1"/>
          <p:nvPr/>
        </p:nvSpPr>
        <p:spPr>
          <a:xfrm>
            <a:off x="7371122" y="3064786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B9F19084-92F2-4B1D-8730-BEB592460C21}"/>
              </a:ext>
            </a:extLst>
          </p:cNvPr>
          <p:cNvSpPr txBox="1"/>
          <p:nvPr/>
        </p:nvSpPr>
        <p:spPr>
          <a:xfrm>
            <a:off x="3567074" y="3064786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3B619E8E-2EA7-462F-854E-1C23C8379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0453" y="1003522"/>
            <a:ext cx="857250" cy="163116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zh-TW" altLang="en-US" sz="1050" dirty="0">
              <a:solidFill>
                <a:schemeClr val="dk1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6B3DFCAE-67E5-410C-8EB4-7B8954F27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3591" y="3814879"/>
            <a:ext cx="2230040" cy="280988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en-US" altLang="zh-TW" sz="825" dirty="0">
              <a:solidFill>
                <a:schemeClr val="dk1"/>
              </a:solidFill>
            </a:endParaRPr>
          </a:p>
          <a:p>
            <a:pPr eaLnBrk="1" hangingPunct="1">
              <a:defRPr/>
            </a:pPr>
            <a:endParaRPr lang="zh-TW" altLang="en-US" sz="825" dirty="0">
              <a:solidFill>
                <a:schemeClr val="dk1"/>
              </a:solidFill>
            </a:endParaRPr>
          </a:p>
        </p:txBody>
      </p:sp>
      <p:sp>
        <p:nvSpPr>
          <p:cNvPr id="71749" name="矩形 17">
            <a:extLst>
              <a:ext uri="{FF2B5EF4-FFF2-40B4-BE49-F238E27FC236}">
                <a16:creationId xmlns:a16="http://schemas.microsoft.com/office/drawing/2014/main" id="{3AF66F79-B436-4105-A131-A74286392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9637" y="1503877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42FB298B-3A16-48B0-9BB2-A8C1344AE5BB}"/>
              </a:ext>
            </a:extLst>
          </p:cNvPr>
          <p:cNvSpPr/>
          <p:nvPr/>
        </p:nvSpPr>
        <p:spPr>
          <a:xfrm>
            <a:off x="2281200" y="3279098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1751" name="文字方塊 22">
            <a:extLst>
              <a:ext uri="{FF2B5EF4-FFF2-40B4-BE49-F238E27FC236}">
                <a16:creationId xmlns:a16="http://schemas.microsoft.com/office/drawing/2014/main" id="{72CD0D92-2B3F-45B0-8AB3-6782F579B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7074" y="4618552"/>
            <a:ext cx="267891" cy="253916"/>
          </a:xfrm>
          <a:prstGeom prst="rect">
            <a:avLst/>
          </a:prstGeom>
          <a:solidFill>
            <a:srgbClr val="0D0D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52" name="矩形 23">
            <a:extLst>
              <a:ext uri="{FF2B5EF4-FFF2-40B4-BE49-F238E27FC236}">
                <a16:creationId xmlns:a16="http://schemas.microsoft.com/office/drawing/2014/main" id="{B98FA193-8CC2-4251-84FF-8369A5427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9465" y="1511020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1753" name="矩形 25">
            <a:extLst>
              <a:ext uri="{FF2B5EF4-FFF2-40B4-BE49-F238E27FC236}">
                <a16:creationId xmlns:a16="http://schemas.microsoft.com/office/drawing/2014/main" id="{697A08C1-2896-4DBE-9077-433EEA0B8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3684" y="1725333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9EF2F32F-74A1-49DD-8BFC-F18820CD7160}"/>
              </a:ext>
            </a:extLst>
          </p:cNvPr>
          <p:cNvSpPr txBox="1"/>
          <p:nvPr/>
        </p:nvSpPr>
        <p:spPr>
          <a:xfrm>
            <a:off x="4263590" y="4095867"/>
            <a:ext cx="3294459" cy="108347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71755" name="矩形 30">
            <a:extLst>
              <a:ext uri="{FF2B5EF4-FFF2-40B4-BE49-F238E27FC236}">
                <a16:creationId xmlns:a16="http://schemas.microsoft.com/office/drawing/2014/main" id="{98C5F873-38ED-4F26-9B2E-738866D44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1356" y="1719379"/>
            <a:ext cx="34724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1756" name="矩形 38">
            <a:extLst>
              <a:ext uri="{FF2B5EF4-FFF2-40B4-BE49-F238E27FC236}">
                <a16:creationId xmlns:a16="http://schemas.microsoft.com/office/drawing/2014/main" id="{02652F56-2BF0-4D47-BEDB-A972C4187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7903" y="1511020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71757" name="矩形 30">
            <a:extLst>
              <a:ext uri="{FF2B5EF4-FFF2-40B4-BE49-F238E27FC236}">
                <a16:creationId xmlns:a16="http://schemas.microsoft.com/office/drawing/2014/main" id="{37D6D450-A8C1-43A5-B68A-F3BDCB3424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609" y="1719379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1758" name="矩形 42">
            <a:extLst>
              <a:ext uri="{FF2B5EF4-FFF2-40B4-BE49-F238E27FC236}">
                <a16:creationId xmlns:a16="http://schemas.microsoft.com/office/drawing/2014/main" id="{FFF3AD01-31EB-49A9-8514-66E8602E1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7903" y="1725333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71759" name="矩形 30">
            <a:extLst>
              <a:ext uri="{FF2B5EF4-FFF2-40B4-BE49-F238E27FC236}">
                <a16:creationId xmlns:a16="http://schemas.microsoft.com/office/drawing/2014/main" id="{A1A2D98B-1216-41A6-B858-8211D785F2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1459" y="1719379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1760" name="矩形 30">
            <a:extLst>
              <a:ext uri="{FF2B5EF4-FFF2-40B4-BE49-F238E27FC236}">
                <a16:creationId xmlns:a16="http://schemas.microsoft.com/office/drawing/2014/main" id="{8AF8F7D9-32DD-44C4-88AD-0FEC7498F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3656" y="171937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1761" name="矩形 30">
            <a:extLst>
              <a:ext uri="{FF2B5EF4-FFF2-40B4-BE49-F238E27FC236}">
                <a16:creationId xmlns:a16="http://schemas.microsoft.com/office/drawing/2014/main" id="{35E2A93B-16C0-446A-A5AB-BA898C5EF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7506" y="171937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8" name="向下箭號 27">
            <a:extLst>
              <a:ext uri="{FF2B5EF4-FFF2-40B4-BE49-F238E27FC236}">
                <a16:creationId xmlns:a16="http://schemas.microsoft.com/office/drawing/2014/main" id="{1DB5FB49-7716-4EC1-9269-C537CE95BFD3}"/>
              </a:ext>
            </a:extLst>
          </p:cNvPr>
          <p:cNvSpPr/>
          <p:nvPr/>
        </p:nvSpPr>
        <p:spPr>
          <a:xfrm rot="16200000">
            <a:off x="3915333" y="4055982"/>
            <a:ext cx="321469" cy="267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1763" name="文字方塊 32">
            <a:extLst>
              <a:ext uri="{FF2B5EF4-FFF2-40B4-BE49-F238E27FC236}">
                <a16:creationId xmlns:a16="http://schemas.microsoft.com/office/drawing/2014/main" id="{B666326C-4605-4159-8CCB-A9AAECE77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1122" y="4618552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64" name="矩形 42">
            <a:extLst>
              <a:ext uri="{FF2B5EF4-FFF2-40B4-BE49-F238E27FC236}">
                <a16:creationId xmlns:a16="http://schemas.microsoft.com/office/drawing/2014/main" id="{DE61AE0B-0CA1-4880-B730-17ED35045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094" y="1936073"/>
            <a:ext cx="52450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{F,V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</a:rPr>
              <a:t>,(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71765" name="矩形 25">
            <a:extLst>
              <a:ext uri="{FF2B5EF4-FFF2-40B4-BE49-F238E27FC236}">
                <a16:creationId xmlns:a16="http://schemas.microsoft.com/office/drawing/2014/main" id="{7C844DBB-133B-4CA6-AD02-30E8FD8F5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9637" y="1936073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1766" name="矩形 30">
            <a:extLst>
              <a:ext uri="{FF2B5EF4-FFF2-40B4-BE49-F238E27FC236}">
                <a16:creationId xmlns:a16="http://schemas.microsoft.com/office/drawing/2014/main" id="{19E38F49-677B-4D4C-A2C5-F6FB1CFD9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1187" y="1936073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1767" name="矩形 30">
            <a:extLst>
              <a:ext uri="{FF2B5EF4-FFF2-40B4-BE49-F238E27FC236}">
                <a16:creationId xmlns:a16="http://schemas.microsoft.com/office/drawing/2014/main" id="{3CA5ABAD-09F6-4776-9390-D849A4D31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1459" y="1936073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1768" name="矩形 30">
            <a:extLst>
              <a:ext uri="{FF2B5EF4-FFF2-40B4-BE49-F238E27FC236}">
                <a16:creationId xmlns:a16="http://schemas.microsoft.com/office/drawing/2014/main" id="{F6E3E499-13F9-4C51-99F0-EA557EC2E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3656" y="1936073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1769" name="矩形 30">
            <a:extLst>
              <a:ext uri="{FF2B5EF4-FFF2-40B4-BE49-F238E27FC236}">
                <a16:creationId xmlns:a16="http://schemas.microsoft.com/office/drawing/2014/main" id="{50AEE7B4-B7D1-4807-88B9-0236D068B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7506" y="1936073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1770" name="矩形 30">
            <a:extLst>
              <a:ext uri="{FF2B5EF4-FFF2-40B4-BE49-F238E27FC236}">
                <a16:creationId xmlns:a16="http://schemas.microsoft.com/office/drawing/2014/main" id="{8ADB0DD2-6552-4548-9112-18AAC3CD8A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1355" y="1936073"/>
            <a:ext cx="30718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1771" name="矩形 26">
            <a:extLst>
              <a:ext uri="{FF2B5EF4-FFF2-40B4-BE49-F238E27FC236}">
                <a16:creationId xmlns:a16="http://schemas.microsoft.com/office/drawing/2014/main" id="{E34BFFF4-147A-41C2-A74B-D2DC0FAF8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8990" y="1719379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1772" name="矩形 26">
            <a:extLst>
              <a:ext uri="{FF2B5EF4-FFF2-40B4-BE49-F238E27FC236}">
                <a16:creationId xmlns:a16="http://schemas.microsoft.com/office/drawing/2014/main" id="{AB0B4E14-E85A-41BC-81BD-75F248863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8990" y="1936073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C208DBBF-93CB-4394-8311-745D6E3C6E99}"/>
              </a:ext>
            </a:extLst>
          </p:cNvPr>
          <p:cNvSpPr/>
          <p:nvPr/>
        </p:nvSpPr>
        <p:spPr>
          <a:xfrm>
            <a:off x="4480285" y="1270514"/>
            <a:ext cx="535781" cy="214313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432948AA-FA9F-4AD5-B2B2-BC9B8B80EBBC}"/>
              </a:ext>
            </a:extLst>
          </p:cNvPr>
          <p:cNvSpPr/>
          <p:nvPr/>
        </p:nvSpPr>
        <p:spPr>
          <a:xfrm>
            <a:off x="5603043" y="4082770"/>
            <a:ext cx="750094" cy="160734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FCF15D5C-3AC0-4574-ADD9-AECE2B834495}"/>
              </a:ext>
            </a:extLst>
          </p:cNvPr>
          <p:cNvSpPr/>
          <p:nvPr/>
        </p:nvSpPr>
        <p:spPr>
          <a:xfrm>
            <a:off x="6460293" y="4082770"/>
            <a:ext cx="1071563" cy="160734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9C5B5B26-F74E-497C-B6C2-553967CEA634}"/>
              </a:ext>
            </a:extLst>
          </p:cNvPr>
          <p:cNvSpPr/>
          <p:nvPr/>
        </p:nvSpPr>
        <p:spPr>
          <a:xfrm>
            <a:off x="6674606" y="1270514"/>
            <a:ext cx="321469" cy="214313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E003A648-136A-4190-9C2A-F8658A09B382}"/>
              </a:ext>
            </a:extLst>
          </p:cNvPr>
          <p:cNvSpPr/>
          <p:nvPr/>
        </p:nvSpPr>
        <p:spPr>
          <a:xfrm>
            <a:off x="4771987" y="4207786"/>
            <a:ext cx="1152525" cy="303610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6634FB4-FB4B-4F6A-8CBE-021025C43F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29" grpId="0" animBg="1"/>
      <p:bldP spid="44" grpId="0" animBg="1"/>
      <p:bldP spid="46" grpId="0" animBg="1"/>
      <p:bldP spid="47" grpId="0" animBg="1"/>
      <p:bldP spid="4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內容版面配置區 2">
            <a:extLst>
              <a:ext uri="{FF2B5EF4-FFF2-40B4-BE49-F238E27FC236}">
                <a16:creationId xmlns:a16="http://schemas.microsoft.com/office/drawing/2014/main" id="{645D6470-46DA-4587-929B-6720E8E246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58680" y="786983"/>
            <a:ext cx="6172200" cy="3702844"/>
          </a:xfrm>
        </p:spPr>
        <p:txBody>
          <a:bodyPr/>
          <a:lstStyle/>
          <a:p>
            <a:r>
              <a:rPr lang="en-US" altLang="zh-TW" sz="2100" b="1" dirty="0">
                <a:solidFill>
                  <a:srgbClr val="C00000"/>
                </a:solidFill>
              </a:rPr>
              <a:t>Other notations</a:t>
            </a:r>
          </a:p>
          <a:p>
            <a:pPr lvl="1"/>
            <a:r>
              <a:rPr lang="en-US" altLang="zh-TW" sz="1800" b="1" dirty="0">
                <a:solidFill>
                  <a:srgbClr val="F78507"/>
                </a:solidFill>
              </a:rPr>
              <a:t>Vocabulary V of G, </a:t>
            </a:r>
          </a:p>
          <a:p>
            <a:pPr lvl="2"/>
            <a:r>
              <a:rPr lang="en-US" altLang="zh-TW" dirty="0"/>
              <a:t>V= </a:t>
            </a:r>
            <a:r>
              <a:rPr lang="en-US" altLang="zh-TW" dirty="0" err="1">
                <a:latin typeface="Helvetica" panose="020B0604020202020204" pitchFamily="34" charset="0"/>
              </a:rPr>
              <a:t>Vn</a:t>
            </a:r>
            <a:r>
              <a:rPr lang="en-US" altLang="zh-TW" dirty="0" err="1">
                <a:latin typeface="Helvetica" panose="020B0604020202020204" pitchFamily="34" charset="0"/>
                <a:sym typeface="Symbol" panose="05050102010706020507" pitchFamily="18" charset="2"/>
              </a:rPr>
              <a:t></a:t>
            </a:r>
            <a:r>
              <a:rPr lang="en-US" altLang="zh-TW" dirty="0" err="1">
                <a:latin typeface="Helvetica" panose="020B0604020202020204" pitchFamily="34" charset="0"/>
              </a:rPr>
              <a:t>Vt</a:t>
            </a:r>
            <a:endParaRPr lang="en-US" altLang="zh-TW" dirty="0">
              <a:latin typeface="Helvetica" panose="020B0604020202020204" pitchFamily="34" charset="0"/>
            </a:endParaRPr>
          </a:p>
          <a:p>
            <a:pPr lvl="1"/>
            <a:r>
              <a:rPr lang="en-US" altLang="zh-TW" sz="1800" b="1" dirty="0">
                <a:solidFill>
                  <a:srgbClr val="F78507"/>
                </a:solidFill>
              </a:rPr>
              <a:t>L(G), the set of string s derivable from S</a:t>
            </a:r>
          </a:p>
          <a:p>
            <a:pPr lvl="2"/>
            <a:r>
              <a:rPr lang="en-US" altLang="zh-TW" dirty="0"/>
              <a:t>Context-free language of grammar G</a:t>
            </a:r>
          </a:p>
          <a:p>
            <a:pPr lvl="1"/>
            <a:r>
              <a:rPr lang="en-US" altLang="zh-TW" sz="1800" b="1" dirty="0">
                <a:solidFill>
                  <a:srgbClr val="F78507"/>
                </a:solidFill>
              </a:rPr>
              <a:t>Notational conventions</a:t>
            </a:r>
          </a:p>
          <a:p>
            <a:pPr lvl="2"/>
            <a:r>
              <a:rPr lang="en-US" altLang="zh-TW" dirty="0"/>
              <a:t>Denote symbols in </a:t>
            </a:r>
            <a:r>
              <a:rPr lang="en-US" altLang="zh-TW" dirty="0">
                <a:latin typeface="Helvetica" panose="020B0604020202020204" pitchFamily="34" charset="0"/>
              </a:rPr>
              <a:t>V : U,V,W, </a:t>
            </a:r>
            <a:r>
              <a:rPr lang="en-US" altLang="zh-TW" b="1" dirty="0">
                <a:latin typeface="Symbol" panose="05050102010706020507" pitchFamily="18" charset="2"/>
                <a:sym typeface="Symbol" panose="05050102010706020507" pitchFamily="18" charset="2"/>
              </a:rPr>
              <a:t></a:t>
            </a:r>
            <a:endParaRPr lang="en-US" altLang="zh-TW" dirty="0">
              <a:latin typeface="Helvetica" panose="020B0604020202020204" pitchFamily="34" charset="0"/>
            </a:endParaRPr>
          </a:p>
          <a:p>
            <a:pPr lvl="2"/>
            <a:r>
              <a:rPr lang="en-US" altLang="zh-TW" dirty="0"/>
              <a:t>Denote strings in </a:t>
            </a:r>
            <a:r>
              <a:rPr lang="en-US" altLang="zh-TW" dirty="0">
                <a:latin typeface="Helvetica" panose="020B0604020202020204" pitchFamily="34" charset="0"/>
              </a:rPr>
              <a:t>V</a:t>
            </a:r>
            <a:r>
              <a:rPr lang="en-US" altLang="zh-TW" baseline="30000" dirty="0">
                <a:latin typeface="Helvetica" panose="020B0604020202020204" pitchFamily="34" charset="0"/>
              </a:rPr>
              <a:t>* : </a:t>
            </a:r>
            <a:r>
              <a:rPr lang="en-US" altLang="zh-TW" dirty="0">
                <a:latin typeface="Helvetica" panose="020B0604020202020204" pitchFamily="34" charset="0"/>
                <a:sym typeface="Symbol" panose="05050102010706020507" pitchFamily="18" charset="2"/>
              </a:rPr>
              <a:t></a:t>
            </a:r>
            <a:r>
              <a:rPr lang="en-US" altLang="zh-TW" dirty="0">
                <a:latin typeface="Helvetica" panose="020B0604020202020204" pitchFamily="34" charset="0"/>
              </a:rPr>
              <a:t>,</a:t>
            </a:r>
            <a:r>
              <a:rPr lang="en-US" altLang="zh-TW" dirty="0">
                <a:latin typeface="Helvetica" panose="020B0604020202020204" pitchFamily="34" charset="0"/>
                <a:sym typeface="Symbol" panose="05050102010706020507" pitchFamily="18" charset="2"/>
              </a:rPr>
              <a:t></a:t>
            </a:r>
            <a:r>
              <a:rPr lang="en-US" altLang="zh-TW" dirty="0">
                <a:latin typeface="Helvetica" panose="020B0604020202020204" pitchFamily="34" charset="0"/>
              </a:rPr>
              <a:t>,</a:t>
            </a:r>
            <a:r>
              <a:rPr lang="en-US" altLang="zh-TW" dirty="0">
                <a:latin typeface="Helvetica" panose="020B0604020202020204" pitchFamily="34" charset="0"/>
                <a:sym typeface="Symbol" panose="05050102010706020507" pitchFamily="18" charset="2"/>
              </a:rPr>
              <a:t>,</a:t>
            </a:r>
            <a:r>
              <a:rPr lang="en-US" altLang="zh-TW" b="1" dirty="0">
                <a:latin typeface="Symbol" panose="05050102010706020507" pitchFamily="18" charset="2"/>
                <a:sym typeface="Symbol" panose="05050102010706020507" pitchFamily="18" charset="2"/>
              </a:rPr>
              <a:t></a:t>
            </a:r>
            <a:endParaRPr lang="en-US" altLang="zh-TW" dirty="0">
              <a:latin typeface="Helvetica" panose="020B0604020202020204" pitchFamily="34" charset="0"/>
            </a:endParaRPr>
          </a:p>
          <a:p>
            <a:pPr lvl="2"/>
            <a:r>
              <a:rPr lang="en-US" altLang="zh-TW" dirty="0"/>
              <a:t>Denote strings in </a:t>
            </a:r>
            <a:r>
              <a:rPr lang="en-US" altLang="zh-TW" dirty="0">
                <a:latin typeface="Helvetica" panose="020B0604020202020204" pitchFamily="34" charset="0"/>
              </a:rPr>
              <a:t>V</a:t>
            </a:r>
            <a:r>
              <a:rPr lang="en-US" altLang="zh-TW" baseline="-25000" dirty="0">
                <a:latin typeface="Helvetica" panose="020B0604020202020204" pitchFamily="34" charset="0"/>
              </a:rPr>
              <a:t>t</a:t>
            </a:r>
            <a:r>
              <a:rPr lang="en-US" altLang="zh-TW" baseline="30000" dirty="0">
                <a:latin typeface="Helvetica" panose="020B0604020202020204" pitchFamily="34" charset="0"/>
              </a:rPr>
              <a:t>* : </a:t>
            </a:r>
            <a:r>
              <a:rPr lang="en-US" altLang="zh-TW" dirty="0" err="1">
                <a:latin typeface="Helvetica" panose="020B0604020202020204" pitchFamily="34" charset="0"/>
              </a:rPr>
              <a:t>u,v,w</a:t>
            </a:r>
            <a:r>
              <a:rPr lang="en-US" altLang="zh-TW" dirty="0">
                <a:latin typeface="Helvetica" panose="020B0604020202020204" pitchFamily="34" charset="0"/>
              </a:rPr>
              <a:t>, </a:t>
            </a:r>
            <a:r>
              <a:rPr lang="en-US" altLang="zh-TW" b="1" dirty="0">
                <a:latin typeface="Symbol" panose="05050102010706020507" pitchFamily="18" charset="2"/>
                <a:sym typeface="Symbol" panose="05050102010706020507" pitchFamily="18" charset="2"/>
              </a:rPr>
              <a:t></a:t>
            </a:r>
            <a:endParaRPr lang="zh-TW" altLang="en-US" baseline="30000" dirty="0">
              <a:latin typeface="Helvetica" panose="020B0604020202020204" pitchFamily="34" charset="0"/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6FE973E8-3306-4393-9C5F-9DC7AF244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944787" cy="519113"/>
          </a:xfrm>
        </p:spPr>
        <p:txBody>
          <a:bodyPr/>
          <a:lstStyle/>
          <a:p>
            <a:r>
              <a:rPr lang="en-US" altLang="zh-TW" sz="2800" dirty="0"/>
              <a:t>Context-Free Grammars - Concepts and Notation (3)</a:t>
            </a:r>
            <a:r>
              <a:rPr lang="en-US" altLang="zh-TW" sz="2800" dirty="0">
                <a:hlinkClick r:id="rId2" action="ppaction://hlinksldjump"/>
              </a:rPr>
              <a:t> </a:t>
            </a:r>
            <a:endParaRPr lang="zh-TW" altLang="en-US" sz="2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9BFF333-8421-479C-9F24-2F3651C1B85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文字方塊 15">
            <a:extLst>
              <a:ext uri="{FF2B5EF4-FFF2-40B4-BE49-F238E27FC236}">
                <a16:creationId xmlns:a16="http://schemas.microsoft.com/office/drawing/2014/main" id="{8A7D72D8-55FD-44FC-A8B7-C973A7EF0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6094" y="3508401"/>
            <a:ext cx="3375422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do</a:t>
            </a: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for (i=0;i&lt;g.num_productions; i++)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p=g.productions[i];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first_set[p.lhs] = first_set[p.lhs] ∪ compute_first(p.rhs);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first_set changed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 while (changes);</a:t>
            </a:r>
            <a:endParaRPr lang="en-US" altLang="zh-TW" sz="900" b="1">
              <a:latin typeface="Times New Roman" panose="02020603050405020304" pitchFamily="18" charset="0"/>
            </a:endParaRPr>
          </a:p>
        </p:txBody>
      </p:sp>
      <p:graphicFrame>
        <p:nvGraphicFramePr>
          <p:cNvPr id="59494" name="Group 102">
            <a:extLst>
              <a:ext uri="{FF2B5EF4-FFF2-40B4-BE49-F238E27FC236}">
                <a16:creationId xmlns:a16="http://schemas.microsoft.com/office/drawing/2014/main" id="{1C4FB156-F1BD-4991-B9DE-C449412146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071139"/>
              </p:ext>
            </p:extLst>
          </p:nvPr>
        </p:nvGraphicFramePr>
        <p:xfrm>
          <a:off x="2970219" y="1043807"/>
          <a:ext cx="4661297" cy="118110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(3)Third Loop, production 1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2762" name="矩形 18">
            <a:extLst>
              <a:ext uri="{FF2B5EF4-FFF2-40B4-BE49-F238E27FC236}">
                <a16:creationId xmlns:a16="http://schemas.microsoft.com/office/drawing/2014/main" id="{90AC3976-9254-4B79-B28E-D84C122F8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828" y="3508401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72763" name="標題 1">
            <a:extLst>
              <a:ext uri="{FF2B5EF4-FFF2-40B4-BE49-F238E27FC236}">
                <a16:creationId xmlns:a16="http://schemas.microsoft.com/office/drawing/2014/main" id="{CAF4323A-C1AA-4C2E-990D-6D9846EC92EE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72764" name="內容版面配置區 2">
            <a:extLst>
              <a:ext uri="{FF2B5EF4-FFF2-40B4-BE49-F238E27FC236}">
                <a16:creationId xmlns:a16="http://schemas.microsoft.com/office/drawing/2014/main" id="{358D3F8A-1D3E-44B5-8626-7BAD555673F9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80672" y="775917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72766" name="Group 2">
            <a:extLst>
              <a:ext uri="{FF2B5EF4-FFF2-40B4-BE49-F238E27FC236}">
                <a16:creationId xmlns:a16="http://schemas.microsoft.com/office/drawing/2014/main" id="{32B2EC9C-3378-4E7F-BC97-20F65EEA8460}"/>
              </a:ext>
            </a:extLst>
          </p:cNvPr>
          <p:cNvGrpSpPr>
            <a:grpSpLocks/>
          </p:cNvGrpSpPr>
          <p:nvPr/>
        </p:nvGrpSpPr>
        <p:grpSpPr bwMode="auto">
          <a:xfrm>
            <a:off x="7845407" y="781714"/>
            <a:ext cx="1298593" cy="1061989"/>
            <a:chOff x="694" y="2112"/>
            <a:chExt cx="1297" cy="1296"/>
          </a:xfrm>
        </p:grpSpPr>
        <p:sp>
          <p:nvSpPr>
            <p:cNvPr id="72802" name="Text Box 3">
              <a:extLst>
                <a:ext uri="{FF2B5EF4-FFF2-40B4-BE49-F238E27FC236}">
                  <a16:creationId xmlns:a16="http://schemas.microsoft.com/office/drawing/2014/main" id="{79EFB611-6677-4048-916E-0470B97AFB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2803" name="AutoShape 4">
              <a:extLst>
                <a:ext uri="{FF2B5EF4-FFF2-40B4-BE49-F238E27FC236}">
                  <a16:creationId xmlns:a16="http://schemas.microsoft.com/office/drawing/2014/main" id="{414B7A02-E9FC-4FA9-AA41-C4E69BC4E2B7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2804" name="Text Box 5">
              <a:extLst>
                <a:ext uri="{FF2B5EF4-FFF2-40B4-BE49-F238E27FC236}">
                  <a16:creationId xmlns:a16="http://schemas.microsoft.com/office/drawing/2014/main" id="{41D46B11-5A2B-4069-BE2D-0E02D802FE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72767" name="矩形 20">
            <a:extLst>
              <a:ext uri="{FF2B5EF4-FFF2-40B4-BE49-F238E27FC236}">
                <a16:creationId xmlns:a16="http://schemas.microsoft.com/office/drawing/2014/main" id="{0179D53A-1DB4-4AA3-B16A-944914700D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828" y="2222526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72768" name="矩形 19">
            <a:extLst>
              <a:ext uri="{FF2B5EF4-FFF2-40B4-BE49-F238E27FC236}">
                <a16:creationId xmlns:a16="http://schemas.microsoft.com/office/drawing/2014/main" id="{87A1AD72-9F01-4B95-9F37-C2985E680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6094" y="2222525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50C7D7DD-FB4D-413E-BC70-69B16ADF5478}"/>
              </a:ext>
            </a:extLst>
          </p:cNvPr>
          <p:cNvSpPr txBox="1"/>
          <p:nvPr/>
        </p:nvSpPr>
        <p:spPr>
          <a:xfrm>
            <a:off x="7363626" y="3079776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CCAE2E9F-ED49-4024-AFB2-C4DFE0277932}"/>
              </a:ext>
            </a:extLst>
          </p:cNvPr>
          <p:cNvSpPr txBox="1"/>
          <p:nvPr/>
        </p:nvSpPr>
        <p:spPr>
          <a:xfrm>
            <a:off x="3559578" y="3079776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8AAEEB11-3916-451F-BC24-D0DD712AD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0453" y="1156761"/>
            <a:ext cx="857250" cy="163115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zh-TW" altLang="en-US" sz="1050" dirty="0">
              <a:solidFill>
                <a:schemeClr val="dk1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0B170D2F-1BB7-4B69-B541-0D920EE42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6095" y="3829869"/>
            <a:ext cx="2230040" cy="280988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en-US" altLang="zh-TW" sz="825" dirty="0">
              <a:solidFill>
                <a:schemeClr val="dk1"/>
              </a:solidFill>
            </a:endParaRPr>
          </a:p>
          <a:p>
            <a:pPr eaLnBrk="1" hangingPunct="1">
              <a:defRPr/>
            </a:pPr>
            <a:endParaRPr lang="zh-TW" altLang="en-US" sz="825" dirty="0">
              <a:solidFill>
                <a:schemeClr val="dk1"/>
              </a:solidFill>
            </a:endParaRPr>
          </a:p>
        </p:txBody>
      </p:sp>
      <p:sp>
        <p:nvSpPr>
          <p:cNvPr id="72773" name="矩形 17">
            <a:extLst>
              <a:ext uri="{FF2B5EF4-FFF2-40B4-BE49-F238E27FC236}">
                <a16:creationId xmlns:a16="http://schemas.microsoft.com/office/drawing/2014/main" id="{5D50BC81-A868-425F-AAA2-6D1541EB3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2141" y="1518867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C3C7083C-4CB3-4189-ABFD-7B7B7B64791E}"/>
              </a:ext>
            </a:extLst>
          </p:cNvPr>
          <p:cNvSpPr/>
          <p:nvPr/>
        </p:nvSpPr>
        <p:spPr>
          <a:xfrm>
            <a:off x="2273704" y="3294088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2775" name="文字方塊 22">
            <a:extLst>
              <a:ext uri="{FF2B5EF4-FFF2-40B4-BE49-F238E27FC236}">
                <a16:creationId xmlns:a16="http://schemas.microsoft.com/office/drawing/2014/main" id="{59938D1A-B90D-42A9-96DC-D733F633D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9578" y="4633542"/>
            <a:ext cx="267891" cy="253916"/>
          </a:xfrm>
          <a:prstGeom prst="rect">
            <a:avLst/>
          </a:prstGeom>
          <a:solidFill>
            <a:srgbClr val="0D0D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76" name="矩形 23">
            <a:extLst>
              <a:ext uri="{FF2B5EF4-FFF2-40B4-BE49-F238E27FC236}">
                <a16:creationId xmlns:a16="http://schemas.microsoft.com/office/drawing/2014/main" id="{44B09855-4E44-4696-AD38-24C1D9AB8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969" y="1526010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2777" name="矩形 25">
            <a:extLst>
              <a:ext uri="{FF2B5EF4-FFF2-40B4-BE49-F238E27FC236}">
                <a16:creationId xmlns:a16="http://schemas.microsoft.com/office/drawing/2014/main" id="{52B1039A-29A4-4C59-8E21-31B1EF8FD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6188" y="1740323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92496631-45B8-44F5-9A20-4987D3C7F628}"/>
              </a:ext>
            </a:extLst>
          </p:cNvPr>
          <p:cNvSpPr txBox="1"/>
          <p:nvPr/>
        </p:nvSpPr>
        <p:spPr>
          <a:xfrm>
            <a:off x="4256094" y="4110857"/>
            <a:ext cx="3294459" cy="108347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72779" name="矩形 30">
            <a:extLst>
              <a:ext uri="{FF2B5EF4-FFF2-40B4-BE49-F238E27FC236}">
                <a16:creationId xmlns:a16="http://schemas.microsoft.com/office/drawing/2014/main" id="{F497CAC3-C593-4631-8687-697B8E1CD3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3860" y="1734369"/>
            <a:ext cx="34724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2780" name="矩形 38">
            <a:extLst>
              <a:ext uri="{FF2B5EF4-FFF2-40B4-BE49-F238E27FC236}">
                <a16:creationId xmlns:a16="http://schemas.microsoft.com/office/drawing/2014/main" id="{07D71E48-95C2-4413-A43E-F1E9FA062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407" y="1526010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72781" name="矩形 42">
            <a:extLst>
              <a:ext uri="{FF2B5EF4-FFF2-40B4-BE49-F238E27FC236}">
                <a16:creationId xmlns:a16="http://schemas.microsoft.com/office/drawing/2014/main" id="{EA7B5091-EBAB-41DE-8508-3B446E538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407" y="1740323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72782" name="矩形 30">
            <a:extLst>
              <a:ext uri="{FF2B5EF4-FFF2-40B4-BE49-F238E27FC236}">
                <a16:creationId xmlns:a16="http://schemas.microsoft.com/office/drawing/2014/main" id="{7B4E2ABA-5862-4605-84BC-D5BA37A3E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3963" y="1734369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2783" name="矩形 30">
            <a:extLst>
              <a:ext uri="{FF2B5EF4-FFF2-40B4-BE49-F238E27FC236}">
                <a16:creationId xmlns:a16="http://schemas.microsoft.com/office/drawing/2014/main" id="{2C872043-DF14-476F-944F-04A80CB7B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6160" y="173436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2784" name="矩形 30">
            <a:extLst>
              <a:ext uri="{FF2B5EF4-FFF2-40B4-BE49-F238E27FC236}">
                <a16:creationId xmlns:a16="http://schemas.microsoft.com/office/drawing/2014/main" id="{01E725FA-C425-4D8D-9CBF-95452A7A4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010" y="173436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8" name="向下箭號 27">
            <a:extLst>
              <a:ext uri="{FF2B5EF4-FFF2-40B4-BE49-F238E27FC236}">
                <a16:creationId xmlns:a16="http://schemas.microsoft.com/office/drawing/2014/main" id="{7B0813B1-BCBD-493B-BFB7-B74A92A3E684}"/>
              </a:ext>
            </a:extLst>
          </p:cNvPr>
          <p:cNvSpPr/>
          <p:nvPr/>
        </p:nvSpPr>
        <p:spPr>
          <a:xfrm rot="16200000">
            <a:off x="3907837" y="4070972"/>
            <a:ext cx="321469" cy="267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2786" name="文字方塊 32">
            <a:extLst>
              <a:ext uri="{FF2B5EF4-FFF2-40B4-BE49-F238E27FC236}">
                <a16:creationId xmlns:a16="http://schemas.microsoft.com/office/drawing/2014/main" id="{D2AB07FE-61BF-404A-BE2B-34760A831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3626" y="4633542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87" name="矩形 42">
            <a:extLst>
              <a:ext uri="{FF2B5EF4-FFF2-40B4-BE49-F238E27FC236}">
                <a16:creationId xmlns:a16="http://schemas.microsoft.com/office/drawing/2014/main" id="{3B648B41-3958-40C9-A3AE-27B80C843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1598" y="1951063"/>
            <a:ext cx="52450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{F,V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</a:rPr>
              <a:t>,(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72788" name="矩形 25">
            <a:extLst>
              <a:ext uri="{FF2B5EF4-FFF2-40B4-BE49-F238E27FC236}">
                <a16:creationId xmlns:a16="http://schemas.microsoft.com/office/drawing/2014/main" id="{CFDEC49B-DDCC-44A1-82EB-EC275CA23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2141" y="1951063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2789" name="矩形 30">
            <a:extLst>
              <a:ext uri="{FF2B5EF4-FFF2-40B4-BE49-F238E27FC236}">
                <a16:creationId xmlns:a16="http://schemas.microsoft.com/office/drawing/2014/main" id="{6E74E74F-F5EB-4470-BD46-D432BE263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3691" y="1951063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2790" name="矩形 30">
            <a:extLst>
              <a:ext uri="{FF2B5EF4-FFF2-40B4-BE49-F238E27FC236}">
                <a16:creationId xmlns:a16="http://schemas.microsoft.com/office/drawing/2014/main" id="{149B3174-85E2-4E3A-95EF-D319E793A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3963" y="1951063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2791" name="矩形 30">
            <a:extLst>
              <a:ext uri="{FF2B5EF4-FFF2-40B4-BE49-F238E27FC236}">
                <a16:creationId xmlns:a16="http://schemas.microsoft.com/office/drawing/2014/main" id="{06D676CA-A08E-4E63-81B2-B5C4BFB71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6160" y="1951063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2792" name="矩形 30">
            <a:extLst>
              <a:ext uri="{FF2B5EF4-FFF2-40B4-BE49-F238E27FC236}">
                <a16:creationId xmlns:a16="http://schemas.microsoft.com/office/drawing/2014/main" id="{43A56CDD-D1FA-43AC-B503-00813B943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010" y="1951063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2793" name="矩形 30">
            <a:extLst>
              <a:ext uri="{FF2B5EF4-FFF2-40B4-BE49-F238E27FC236}">
                <a16:creationId xmlns:a16="http://schemas.microsoft.com/office/drawing/2014/main" id="{43507C22-757F-49C5-9C4F-A67A7CEDA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3860" y="1951063"/>
            <a:ext cx="29765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2794" name="矩形 26">
            <a:extLst>
              <a:ext uri="{FF2B5EF4-FFF2-40B4-BE49-F238E27FC236}">
                <a16:creationId xmlns:a16="http://schemas.microsoft.com/office/drawing/2014/main" id="{103B5A5A-BE4E-46F3-906F-F59848B63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1494" y="1734369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2795" name="矩形 26">
            <a:extLst>
              <a:ext uri="{FF2B5EF4-FFF2-40B4-BE49-F238E27FC236}">
                <a16:creationId xmlns:a16="http://schemas.microsoft.com/office/drawing/2014/main" id="{E5BB1A9C-AD51-41D1-A3C3-04CC7CA0B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1494" y="1951063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75843EF0-BE22-4963-9ABA-A5005ABAC079}"/>
              </a:ext>
            </a:extLst>
          </p:cNvPr>
          <p:cNvSpPr/>
          <p:nvPr/>
        </p:nvSpPr>
        <p:spPr>
          <a:xfrm>
            <a:off x="5013332" y="1283123"/>
            <a:ext cx="532209" cy="214313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7F3B6D57-04BE-4057-8C6C-D27E700F53A5}"/>
              </a:ext>
            </a:extLst>
          </p:cNvPr>
          <p:cNvSpPr/>
          <p:nvPr/>
        </p:nvSpPr>
        <p:spPr>
          <a:xfrm>
            <a:off x="5595547" y="4097760"/>
            <a:ext cx="750094" cy="160734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7135FAE5-3E39-4823-8AE7-A9CABB347B04}"/>
              </a:ext>
            </a:extLst>
          </p:cNvPr>
          <p:cNvSpPr/>
          <p:nvPr/>
        </p:nvSpPr>
        <p:spPr>
          <a:xfrm>
            <a:off x="6452797" y="4097760"/>
            <a:ext cx="1071563" cy="160734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59B73728-9C49-47D0-BE17-B3858B431D1C}"/>
              </a:ext>
            </a:extLst>
          </p:cNvPr>
          <p:cNvSpPr/>
          <p:nvPr/>
        </p:nvSpPr>
        <p:spPr>
          <a:xfrm>
            <a:off x="6998104" y="1285504"/>
            <a:ext cx="365522" cy="214313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7D371C12-BC45-44F5-B53D-307056A4D401}"/>
              </a:ext>
            </a:extLst>
          </p:cNvPr>
          <p:cNvSpPr/>
          <p:nvPr/>
        </p:nvSpPr>
        <p:spPr>
          <a:xfrm>
            <a:off x="4764491" y="4222776"/>
            <a:ext cx="1152525" cy="303610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2801" name="矩形 30">
            <a:extLst>
              <a:ext uri="{FF2B5EF4-FFF2-40B4-BE49-F238E27FC236}">
                <a16:creationId xmlns:a16="http://schemas.microsoft.com/office/drawing/2014/main" id="{2ACF0D55-1F15-48A1-BB42-60EABEA79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0113" y="1734369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BB2025E3-5744-4603-B5FC-01E042E0B1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29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文字方塊 15">
            <a:extLst>
              <a:ext uri="{FF2B5EF4-FFF2-40B4-BE49-F238E27FC236}">
                <a16:creationId xmlns:a16="http://schemas.microsoft.com/office/drawing/2014/main" id="{865171E4-FCAA-4B62-BD50-F629DDA86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3609" y="3530887"/>
            <a:ext cx="3375422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do</a:t>
            </a: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for (i=0;i&lt;g.num_productions; i++)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p=g.productions[i];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first_set[p.lhs] = first_set[p.lhs] ∪ compute_first(p.rhs);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first_set changed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 while (changes);</a:t>
            </a:r>
            <a:endParaRPr lang="en-US" altLang="zh-TW" sz="900" b="1">
              <a:latin typeface="Times New Roman" panose="02020603050405020304" pitchFamily="18" charset="0"/>
            </a:endParaRPr>
          </a:p>
        </p:txBody>
      </p:sp>
      <p:graphicFrame>
        <p:nvGraphicFramePr>
          <p:cNvPr id="60516" name="Group 100">
            <a:extLst>
              <a:ext uri="{FF2B5EF4-FFF2-40B4-BE49-F238E27FC236}">
                <a16:creationId xmlns:a16="http://schemas.microsoft.com/office/drawing/2014/main" id="{51AD871D-23AE-4A94-846C-5ECA93FA63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869392"/>
              </p:ext>
            </p:extLst>
          </p:nvPr>
        </p:nvGraphicFramePr>
        <p:xfrm>
          <a:off x="2947734" y="1066293"/>
          <a:ext cx="4661297" cy="118110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(3)Third Loop, production 1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3786" name="矩形 18">
            <a:extLst>
              <a:ext uri="{FF2B5EF4-FFF2-40B4-BE49-F238E27FC236}">
                <a16:creationId xmlns:a16="http://schemas.microsoft.com/office/drawing/2014/main" id="{893ACA30-BBA5-499B-AF8A-5F14FCDEF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343" y="3530887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73787" name="標題 1">
            <a:extLst>
              <a:ext uri="{FF2B5EF4-FFF2-40B4-BE49-F238E27FC236}">
                <a16:creationId xmlns:a16="http://schemas.microsoft.com/office/drawing/2014/main" id="{B974886D-0296-4AAF-99AB-C29EF6300016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73788" name="內容版面配置區 2">
            <a:extLst>
              <a:ext uri="{FF2B5EF4-FFF2-40B4-BE49-F238E27FC236}">
                <a16:creationId xmlns:a16="http://schemas.microsoft.com/office/drawing/2014/main" id="{1064869B-7DC7-486E-B861-B6334D7EC62B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58187" y="79840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73790" name="Group 2">
            <a:extLst>
              <a:ext uri="{FF2B5EF4-FFF2-40B4-BE49-F238E27FC236}">
                <a16:creationId xmlns:a16="http://schemas.microsoft.com/office/drawing/2014/main" id="{15F4C493-0E66-4841-A688-FAEEB8B9C31E}"/>
              </a:ext>
            </a:extLst>
          </p:cNvPr>
          <p:cNvGrpSpPr>
            <a:grpSpLocks/>
          </p:cNvGrpSpPr>
          <p:nvPr/>
        </p:nvGrpSpPr>
        <p:grpSpPr bwMode="auto">
          <a:xfrm>
            <a:off x="7710860" y="856665"/>
            <a:ext cx="1298593" cy="1061989"/>
            <a:chOff x="694" y="2112"/>
            <a:chExt cx="1297" cy="1296"/>
          </a:xfrm>
        </p:grpSpPr>
        <p:sp>
          <p:nvSpPr>
            <p:cNvPr id="73824" name="Text Box 3">
              <a:extLst>
                <a:ext uri="{FF2B5EF4-FFF2-40B4-BE49-F238E27FC236}">
                  <a16:creationId xmlns:a16="http://schemas.microsoft.com/office/drawing/2014/main" id="{281F3B13-92A4-4519-904A-2132550211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3825" name="AutoShape 4">
              <a:extLst>
                <a:ext uri="{FF2B5EF4-FFF2-40B4-BE49-F238E27FC236}">
                  <a16:creationId xmlns:a16="http://schemas.microsoft.com/office/drawing/2014/main" id="{7DAFFEA3-7157-450D-8602-934C984E49C3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3826" name="Text Box 5">
              <a:extLst>
                <a:ext uri="{FF2B5EF4-FFF2-40B4-BE49-F238E27FC236}">
                  <a16:creationId xmlns:a16="http://schemas.microsoft.com/office/drawing/2014/main" id="{EF182F0D-9F6A-4759-AC8E-8B879DE4B0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73791" name="矩形 20">
            <a:extLst>
              <a:ext uri="{FF2B5EF4-FFF2-40B4-BE49-F238E27FC236}">
                <a16:creationId xmlns:a16="http://schemas.microsoft.com/office/drawing/2014/main" id="{D4D73C30-0490-47EC-A930-3736F3701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343" y="224501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73792" name="矩形 19">
            <a:extLst>
              <a:ext uri="{FF2B5EF4-FFF2-40B4-BE49-F238E27FC236}">
                <a16:creationId xmlns:a16="http://schemas.microsoft.com/office/drawing/2014/main" id="{745598CA-7929-406A-9498-4573C7A4D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3609" y="224501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C6D650C2-D739-4ADC-BF85-76F4AA9DD854}"/>
              </a:ext>
            </a:extLst>
          </p:cNvPr>
          <p:cNvSpPr txBox="1"/>
          <p:nvPr/>
        </p:nvSpPr>
        <p:spPr>
          <a:xfrm>
            <a:off x="7341141" y="310226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926FC7E1-663F-4232-8311-C70B74E0B2E5}"/>
              </a:ext>
            </a:extLst>
          </p:cNvPr>
          <p:cNvSpPr txBox="1"/>
          <p:nvPr/>
        </p:nvSpPr>
        <p:spPr>
          <a:xfrm>
            <a:off x="3537093" y="3102262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8169D19F-9C02-40BB-851C-8F101C894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3610" y="3852355"/>
            <a:ext cx="2230040" cy="280988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en-US" altLang="zh-TW" sz="825" dirty="0">
              <a:solidFill>
                <a:schemeClr val="dk1"/>
              </a:solidFill>
            </a:endParaRPr>
          </a:p>
          <a:p>
            <a:pPr eaLnBrk="1" hangingPunct="1">
              <a:defRPr/>
            </a:pPr>
            <a:endParaRPr lang="zh-TW" altLang="en-US" sz="825" dirty="0">
              <a:solidFill>
                <a:schemeClr val="dk1"/>
              </a:solidFill>
            </a:endParaRPr>
          </a:p>
        </p:txBody>
      </p:sp>
      <p:sp>
        <p:nvSpPr>
          <p:cNvPr id="73796" name="矩形 17">
            <a:extLst>
              <a:ext uri="{FF2B5EF4-FFF2-40B4-BE49-F238E27FC236}">
                <a16:creationId xmlns:a16="http://schemas.microsoft.com/office/drawing/2014/main" id="{CF92D3FF-50A4-408C-A94A-5946ABDDE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9656" y="1541353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0C46653E-0F68-408C-B45D-DF9155FED662}"/>
              </a:ext>
            </a:extLst>
          </p:cNvPr>
          <p:cNvSpPr/>
          <p:nvPr/>
        </p:nvSpPr>
        <p:spPr>
          <a:xfrm>
            <a:off x="2251219" y="3316574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3798" name="文字方塊 22">
            <a:extLst>
              <a:ext uri="{FF2B5EF4-FFF2-40B4-BE49-F238E27FC236}">
                <a16:creationId xmlns:a16="http://schemas.microsoft.com/office/drawing/2014/main" id="{BF19D71F-394E-4C1B-803A-8A62DF28A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7093" y="4656028"/>
            <a:ext cx="267891" cy="253916"/>
          </a:xfrm>
          <a:prstGeom prst="rect">
            <a:avLst/>
          </a:prstGeom>
          <a:solidFill>
            <a:srgbClr val="0D0D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799" name="矩形 23">
            <a:extLst>
              <a:ext uri="{FF2B5EF4-FFF2-40B4-BE49-F238E27FC236}">
                <a16:creationId xmlns:a16="http://schemas.microsoft.com/office/drawing/2014/main" id="{F476B056-86BE-4CAA-AF62-8C47E8455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9484" y="154849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3800" name="矩形 25">
            <a:extLst>
              <a:ext uri="{FF2B5EF4-FFF2-40B4-BE49-F238E27FC236}">
                <a16:creationId xmlns:a16="http://schemas.microsoft.com/office/drawing/2014/main" id="{53BDD939-86A4-43FC-809B-C928CE8E8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3703" y="1762809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338CEAD3-22C4-419B-99DA-DCA301F4D485}"/>
              </a:ext>
            </a:extLst>
          </p:cNvPr>
          <p:cNvSpPr txBox="1"/>
          <p:nvPr/>
        </p:nvSpPr>
        <p:spPr>
          <a:xfrm>
            <a:off x="4233609" y="4133343"/>
            <a:ext cx="3294459" cy="108347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73802" name="矩形 30">
            <a:extLst>
              <a:ext uri="{FF2B5EF4-FFF2-40B4-BE49-F238E27FC236}">
                <a16:creationId xmlns:a16="http://schemas.microsoft.com/office/drawing/2014/main" id="{4F6ECC8A-9FD8-494C-828E-B82A89E48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1375" y="175685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3803" name="矩形 38">
            <a:extLst>
              <a:ext uri="{FF2B5EF4-FFF2-40B4-BE49-F238E27FC236}">
                <a16:creationId xmlns:a16="http://schemas.microsoft.com/office/drawing/2014/main" id="{986DC846-4832-444B-85DE-A464D8DF0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7922" y="1548496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73804" name="矩形 30">
            <a:extLst>
              <a:ext uri="{FF2B5EF4-FFF2-40B4-BE49-F238E27FC236}">
                <a16:creationId xmlns:a16="http://schemas.microsoft.com/office/drawing/2014/main" id="{609BBACF-3EFA-4900-B547-93B7D8858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7628" y="1756855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3805" name="矩形 42">
            <a:extLst>
              <a:ext uri="{FF2B5EF4-FFF2-40B4-BE49-F238E27FC236}">
                <a16:creationId xmlns:a16="http://schemas.microsoft.com/office/drawing/2014/main" id="{36727472-5241-4D90-9612-B1C488224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7922" y="1762809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73806" name="矩形 30">
            <a:extLst>
              <a:ext uri="{FF2B5EF4-FFF2-40B4-BE49-F238E27FC236}">
                <a16:creationId xmlns:a16="http://schemas.microsoft.com/office/drawing/2014/main" id="{B41B2D22-93B5-4073-8736-BEAA4551E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1478" y="1756855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3807" name="矩形 30">
            <a:extLst>
              <a:ext uri="{FF2B5EF4-FFF2-40B4-BE49-F238E27FC236}">
                <a16:creationId xmlns:a16="http://schemas.microsoft.com/office/drawing/2014/main" id="{4075934C-CAC3-4E7E-93E4-3B3E7F1F7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3675" y="175685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3808" name="矩形 30">
            <a:extLst>
              <a:ext uri="{FF2B5EF4-FFF2-40B4-BE49-F238E27FC236}">
                <a16:creationId xmlns:a16="http://schemas.microsoft.com/office/drawing/2014/main" id="{3EA3B36D-B535-4AFB-8A2B-7F1DCEF2C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7525" y="175685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8" name="向下箭號 27">
            <a:extLst>
              <a:ext uri="{FF2B5EF4-FFF2-40B4-BE49-F238E27FC236}">
                <a16:creationId xmlns:a16="http://schemas.microsoft.com/office/drawing/2014/main" id="{6A95BD70-2BDA-4523-BB6E-88F2BD636AAF}"/>
              </a:ext>
            </a:extLst>
          </p:cNvPr>
          <p:cNvSpPr/>
          <p:nvPr/>
        </p:nvSpPr>
        <p:spPr>
          <a:xfrm rot="16200000">
            <a:off x="3885352" y="4093458"/>
            <a:ext cx="321469" cy="267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3810" name="文字方塊 32">
            <a:extLst>
              <a:ext uri="{FF2B5EF4-FFF2-40B4-BE49-F238E27FC236}">
                <a16:creationId xmlns:a16="http://schemas.microsoft.com/office/drawing/2014/main" id="{956308DE-0F59-4E2F-BD9C-45ECF8D35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1141" y="4656028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811" name="矩形 42">
            <a:extLst>
              <a:ext uri="{FF2B5EF4-FFF2-40B4-BE49-F238E27FC236}">
                <a16:creationId xmlns:a16="http://schemas.microsoft.com/office/drawing/2014/main" id="{17976C00-8FB1-4A50-BC0E-17F6B5D10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9113" y="1973549"/>
            <a:ext cx="52450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{F,V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</a:rPr>
              <a:t>,(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73812" name="矩形 25">
            <a:extLst>
              <a:ext uri="{FF2B5EF4-FFF2-40B4-BE49-F238E27FC236}">
                <a16:creationId xmlns:a16="http://schemas.microsoft.com/office/drawing/2014/main" id="{153F8378-F645-4267-A1B2-024D9EE51F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9656" y="1973549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3813" name="矩形 30">
            <a:extLst>
              <a:ext uri="{FF2B5EF4-FFF2-40B4-BE49-F238E27FC236}">
                <a16:creationId xmlns:a16="http://schemas.microsoft.com/office/drawing/2014/main" id="{58F6706C-3E93-450D-B246-2B739B7AB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1206" y="1973549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3814" name="矩形 30">
            <a:extLst>
              <a:ext uri="{FF2B5EF4-FFF2-40B4-BE49-F238E27FC236}">
                <a16:creationId xmlns:a16="http://schemas.microsoft.com/office/drawing/2014/main" id="{C223A36E-0C26-4892-8F07-48D52C160A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1478" y="1973549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3815" name="矩形 30">
            <a:extLst>
              <a:ext uri="{FF2B5EF4-FFF2-40B4-BE49-F238E27FC236}">
                <a16:creationId xmlns:a16="http://schemas.microsoft.com/office/drawing/2014/main" id="{FD4E3E58-7A31-4B46-87E1-9F02B6620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3675" y="197354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3816" name="矩形 30">
            <a:extLst>
              <a:ext uri="{FF2B5EF4-FFF2-40B4-BE49-F238E27FC236}">
                <a16:creationId xmlns:a16="http://schemas.microsoft.com/office/drawing/2014/main" id="{4D9A9473-4A80-49CF-A592-41D58580C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7525" y="197354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3817" name="矩形 30">
            <a:extLst>
              <a:ext uri="{FF2B5EF4-FFF2-40B4-BE49-F238E27FC236}">
                <a16:creationId xmlns:a16="http://schemas.microsoft.com/office/drawing/2014/main" id="{94C099DD-B8A2-4790-BB27-784E25DFE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1375" y="1973549"/>
            <a:ext cx="29765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3818" name="矩形 26">
            <a:extLst>
              <a:ext uri="{FF2B5EF4-FFF2-40B4-BE49-F238E27FC236}">
                <a16:creationId xmlns:a16="http://schemas.microsoft.com/office/drawing/2014/main" id="{087A2085-1AF4-4BFD-B0F5-77DF2D9F3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9009" y="1756855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3819" name="矩形 26">
            <a:extLst>
              <a:ext uri="{FF2B5EF4-FFF2-40B4-BE49-F238E27FC236}">
                <a16:creationId xmlns:a16="http://schemas.microsoft.com/office/drawing/2014/main" id="{ADB4363A-5B52-44DE-83E8-37B5F1D3A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9009" y="1973549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5C79FF2D-295C-4975-8E9A-0865904B8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5906" y="1392446"/>
            <a:ext cx="857250" cy="163116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zh-TW" altLang="en-US" sz="1050" dirty="0">
              <a:solidFill>
                <a:schemeClr val="dk1"/>
              </a:solidFill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610AF08C-71EC-4BEE-8123-CF29B2FC19E6}"/>
              </a:ext>
            </a:extLst>
          </p:cNvPr>
          <p:cNvSpPr/>
          <p:nvPr/>
        </p:nvSpPr>
        <p:spPr>
          <a:xfrm>
            <a:off x="4990847" y="1305609"/>
            <a:ext cx="532209" cy="214313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C643F0A0-2DA3-4A6A-B700-AFD1A555D613}"/>
              </a:ext>
            </a:extLst>
          </p:cNvPr>
          <p:cNvSpPr/>
          <p:nvPr/>
        </p:nvSpPr>
        <p:spPr>
          <a:xfrm>
            <a:off x="5573062" y="4120246"/>
            <a:ext cx="750094" cy="160734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CD57D2AD-76E3-4938-BFFF-601FF6D6CE57}"/>
              </a:ext>
            </a:extLst>
          </p:cNvPr>
          <p:cNvSpPr/>
          <p:nvPr/>
        </p:nvSpPr>
        <p:spPr>
          <a:xfrm>
            <a:off x="4742006" y="4245262"/>
            <a:ext cx="1152525" cy="303610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30F6B93-EBA4-4F1A-A74C-7D978071B7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3" grpId="0" animBg="1"/>
      <p:bldP spid="44" grpId="0" animBg="1"/>
      <p:bldP spid="4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文字方塊 15">
            <a:extLst>
              <a:ext uri="{FF2B5EF4-FFF2-40B4-BE49-F238E27FC236}">
                <a16:creationId xmlns:a16="http://schemas.microsoft.com/office/drawing/2014/main" id="{EE566EE1-B859-45A1-984A-2BFF20D08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114" y="3545877"/>
            <a:ext cx="3375422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do</a:t>
            </a: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for (i=0;i&lt;g.num_productions; i++)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p=g.productions[i];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first_set[p.lhs] = first_set[p.lhs] ∪ compute_first(p.rhs);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first_set changed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 while (changes);</a:t>
            </a:r>
            <a:endParaRPr lang="en-US" altLang="zh-TW" sz="900" b="1">
              <a:latin typeface="Times New Roman" panose="02020603050405020304" pitchFamily="18" charset="0"/>
            </a:endParaRPr>
          </a:p>
        </p:txBody>
      </p:sp>
      <p:graphicFrame>
        <p:nvGraphicFramePr>
          <p:cNvPr id="61542" name="Group 102">
            <a:extLst>
              <a:ext uri="{FF2B5EF4-FFF2-40B4-BE49-F238E27FC236}">
                <a16:creationId xmlns:a16="http://schemas.microsoft.com/office/drawing/2014/main" id="{6DFF1C8B-322C-453F-9F3A-810CC7ADC4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505332"/>
              </p:ext>
            </p:extLst>
          </p:nvPr>
        </p:nvGraphicFramePr>
        <p:xfrm>
          <a:off x="2940239" y="1081283"/>
          <a:ext cx="4661297" cy="118110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(3)Third Loop, production 1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4810" name="矩形 18">
            <a:extLst>
              <a:ext uri="{FF2B5EF4-FFF2-40B4-BE49-F238E27FC236}">
                <a16:creationId xmlns:a16="http://schemas.microsoft.com/office/drawing/2014/main" id="{8FF81E5C-1DAA-486C-AF94-FFFE0FC8F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848" y="3545877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74811" name="標題 1">
            <a:extLst>
              <a:ext uri="{FF2B5EF4-FFF2-40B4-BE49-F238E27FC236}">
                <a16:creationId xmlns:a16="http://schemas.microsoft.com/office/drawing/2014/main" id="{9D8088FD-04D1-4F42-9406-D1206B3EC3AC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74812" name="內容版面配置區 2">
            <a:extLst>
              <a:ext uri="{FF2B5EF4-FFF2-40B4-BE49-F238E27FC236}">
                <a16:creationId xmlns:a16="http://schemas.microsoft.com/office/drawing/2014/main" id="{7B2EC709-4BA5-47CB-86BA-2E5A7746A6B6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50692" y="81339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74814" name="Group 2">
            <a:extLst>
              <a:ext uri="{FF2B5EF4-FFF2-40B4-BE49-F238E27FC236}">
                <a16:creationId xmlns:a16="http://schemas.microsoft.com/office/drawing/2014/main" id="{B749530A-25A0-41F9-94DD-EF82AF8AB5AB}"/>
              </a:ext>
            </a:extLst>
          </p:cNvPr>
          <p:cNvGrpSpPr>
            <a:grpSpLocks/>
          </p:cNvGrpSpPr>
          <p:nvPr/>
        </p:nvGrpSpPr>
        <p:grpSpPr bwMode="auto">
          <a:xfrm>
            <a:off x="7718355" y="871655"/>
            <a:ext cx="1298593" cy="1061989"/>
            <a:chOff x="694" y="2112"/>
            <a:chExt cx="1297" cy="1296"/>
          </a:xfrm>
        </p:grpSpPr>
        <p:sp>
          <p:nvSpPr>
            <p:cNvPr id="74850" name="Text Box 3">
              <a:extLst>
                <a:ext uri="{FF2B5EF4-FFF2-40B4-BE49-F238E27FC236}">
                  <a16:creationId xmlns:a16="http://schemas.microsoft.com/office/drawing/2014/main" id="{8271092F-6C41-4D77-B09D-FA173925C1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4851" name="AutoShape 4">
              <a:extLst>
                <a:ext uri="{FF2B5EF4-FFF2-40B4-BE49-F238E27FC236}">
                  <a16:creationId xmlns:a16="http://schemas.microsoft.com/office/drawing/2014/main" id="{518CA633-7671-40D6-8CCA-4AA6024C86DF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4852" name="Text Box 5">
              <a:extLst>
                <a:ext uri="{FF2B5EF4-FFF2-40B4-BE49-F238E27FC236}">
                  <a16:creationId xmlns:a16="http://schemas.microsoft.com/office/drawing/2014/main" id="{8C4F06D7-DF6E-416A-8FFA-99A5516D32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74815" name="矩形 20">
            <a:extLst>
              <a:ext uri="{FF2B5EF4-FFF2-40B4-BE49-F238E27FC236}">
                <a16:creationId xmlns:a16="http://schemas.microsoft.com/office/drawing/2014/main" id="{0764D5E7-08AA-4B1A-9F05-18C6F8BDC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848" y="226000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74816" name="矩形 19">
            <a:extLst>
              <a:ext uri="{FF2B5EF4-FFF2-40B4-BE49-F238E27FC236}">
                <a16:creationId xmlns:a16="http://schemas.microsoft.com/office/drawing/2014/main" id="{9C210DD8-557A-4B8F-8233-F466BE35FD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6114" y="226000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76AFA9B9-2362-4CA7-B71C-3BB97C045844}"/>
              </a:ext>
            </a:extLst>
          </p:cNvPr>
          <p:cNvSpPr txBox="1"/>
          <p:nvPr/>
        </p:nvSpPr>
        <p:spPr>
          <a:xfrm>
            <a:off x="7333646" y="311725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DFD22EC7-F43A-482C-845E-6B2C78617BB2}"/>
              </a:ext>
            </a:extLst>
          </p:cNvPr>
          <p:cNvSpPr txBox="1"/>
          <p:nvPr/>
        </p:nvSpPr>
        <p:spPr>
          <a:xfrm>
            <a:off x="3529598" y="3117252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36407CBF-F722-4075-820E-7F475BADE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115" y="3867345"/>
            <a:ext cx="2230040" cy="280988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en-US" altLang="zh-TW" sz="825" dirty="0">
              <a:solidFill>
                <a:schemeClr val="dk1"/>
              </a:solidFill>
            </a:endParaRPr>
          </a:p>
          <a:p>
            <a:pPr eaLnBrk="1" hangingPunct="1">
              <a:defRPr/>
            </a:pPr>
            <a:endParaRPr lang="zh-TW" altLang="en-US" sz="825" dirty="0">
              <a:solidFill>
                <a:schemeClr val="dk1"/>
              </a:solidFill>
            </a:endParaRPr>
          </a:p>
        </p:txBody>
      </p:sp>
      <p:sp>
        <p:nvSpPr>
          <p:cNvPr id="74820" name="矩形 17">
            <a:extLst>
              <a:ext uri="{FF2B5EF4-FFF2-40B4-BE49-F238E27FC236}">
                <a16:creationId xmlns:a16="http://schemas.microsoft.com/office/drawing/2014/main" id="{FCA8963E-1ABC-4A99-BD7F-8A503D7C82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2161" y="1556343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84CE9232-FAC7-4CC2-8BF4-246F556C28F2}"/>
              </a:ext>
            </a:extLst>
          </p:cNvPr>
          <p:cNvSpPr/>
          <p:nvPr/>
        </p:nvSpPr>
        <p:spPr>
          <a:xfrm>
            <a:off x="2243724" y="3331564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4822" name="文字方塊 22">
            <a:extLst>
              <a:ext uri="{FF2B5EF4-FFF2-40B4-BE49-F238E27FC236}">
                <a16:creationId xmlns:a16="http://schemas.microsoft.com/office/drawing/2014/main" id="{418D4809-6121-426B-9CC8-A53965CFD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9598" y="4671018"/>
            <a:ext cx="267891" cy="253916"/>
          </a:xfrm>
          <a:prstGeom prst="rect">
            <a:avLst/>
          </a:prstGeom>
          <a:solidFill>
            <a:srgbClr val="0D0D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4823" name="矩形 23">
            <a:extLst>
              <a:ext uri="{FF2B5EF4-FFF2-40B4-BE49-F238E27FC236}">
                <a16:creationId xmlns:a16="http://schemas.microsoft.com/office/drawing/2014/main" id="{5E5E25AB-EBEF-40F6-87CD-2EF7AF0D2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1989" y="1563486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4824" name="矩形 25">
            <a:extLst>
              <a:ext uri="{FF2B5EF4-FFF2-40B4-BE49-F238E27FC236}">
                <a16:creationId xmlns:a16="http://schemas.microsoft.com/office/drawing/2014/main" id="{FDBEB450-3219-4D29-B69B-5A2AA1EDA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6208" y="1777799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A89FE2C3-065B-4365-BAB0-6A559C1783A6}"/>
              </a:ext>
            </a:extLst>
          </p:cNvPr>
          <p:cNvSpPr txBox="1"/>
          <p:nvPr/>
        </p:nvSpPr>
        <p:spPr>
          <a:xfrm>
            <a:off x="4226114" y="4148333"/>
            <a:ext cx="3294459" cy="108347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74826" name="矩形 30">
            <a:extLst>
              <a:ext uri="{FF2B5EF4-FFF2-40B4-BE49-F238E27FC236}">
                <a16:creationId xmlns:a16="http://schemas.microsoft.com/office/drawing/2014/main" id="{E799C0FA-E050-4A9C-8C6C-4AC92091E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3880" y="1771845"/>
            <a:ext cx="29765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4827" name="矩形 38">
            <a:extLst>
              <a:ext uri="{FF2B5EF4-FFF2-40B4-BE49-F238E27FC236}">
                <a16:creationId xmlns:a16="http://schemas.microsoft.com/office/drawing/2014/main" id="{5AF93B4E-7265-44EB-8738-3C9662ACC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0427" y="1563486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74828" name="矩形 42">
            <a:extLst>
              <a:ext uri="{FF2B5EF4-FFF2-40B4-BE49-F238E27FC236}">
                <a16:creationId xmlns:a16="http://schemas.microsoft.com/office/drawing/2014/main" id="{912E2D6F-FB32-4DBC-856B-AFE17F35F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0427" y="1777799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74829" name="矩形 30">
            <a:extLst>
              <a:ext uri="{FF2B5EF4-FFF2-40B4-BE49-F238E27FC236}">
                <a16:creationId xmlns:a16="http://schemas.microsoft.com/office/drawing/2014/main" id="{D9B8C29F-9C74-49F4-83AC-874DDAB7C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3983" y="1771845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4830" name="矩形 30">
            <a:extLst>
              <a:ext uri="{FF2B5EF4-FFF2-40B4-BE49-F238E27FC236}">
                <a16:creationId xmlns:a16="http://schemas.microsoft.com/office/drawing/2014/main" id="{2C7532A7-FBE2-4A76-AED6-7AFE7F308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6180" y="177184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4831" name="矩形 30">
            <a:extLst>
              <a:ext uri="{FF2B5EF4-FFF2-40B4-BE49-F238E27FC236}">
                <a16:creationId xmlns:a16="http://schemas.microsoft.com/office/drawing/2014/main" id="{AE551F17-FE8E-4C45-B740-A24C1EC00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0030" y="1771845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8" name="向下箭號 27">
            <a:extLst>
              <a:ext uri="{FF2B5EF4-FFF2-40B4-BE49-F238E27FC236}">
                <a16:creationId xmlns:a16="http://schemas.microsoft.com/office/drawing/2014/main" id="{8286E582-4EF8-489A-84F8-2D30F20C2758}"/>
              </a:ext>
            </a:extLst>
          </p:cNvPr>
          <p:cNvSpPr/>
          <p:nvPr/>
        </p:nvSpPr>
        <p:spPr>
          <a:xfrm rot="16200000">
            <a:off x="3877857" y="4108448"/>
            <a:ext cx="321469" cy="267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4833" name="文字方塊 32">
            <a:extLst>
              <a:ext uri="{FF2B5EF4-FFF2-40B4-BE49-F238E27FC236}">
                <a16:creationId xmlns:a16="http://schemas.microsoft.com/office/drawing/2014/main" id="{058D249F-D92C-469F-9989-99F0624C6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3646" y="4671018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4834" name="矩形 42">
            <a:extLst>
              <a:ext uri="{FF2B5EF4-FFF2-40B4-BE49-F238E27FC236}">
                <a16:creationId xmlns:a16="http://schemas.microsoft.com/office/drawing/2014/main" id="{A3505011-379F-43D4-BD34-01E90BE44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1618" y="1988539"/>
            <a:ext cx="52450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{F,V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</a:rPr>
              <a:t>,(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74835" name="矩形 25">
            <a:extLst>
              <a:ext uri="{FF2B5EF4-FFF2-40B4-BE49-F238E27FC236}">
                <a16:creationId xmlns:a16="http://schemas.microsoft.com/office/drawing/2014/main" id="{58F0CCE7-0F5F-4B64-8553-10F66F3D2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2161" y="1988539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4836" name="矩形 30">
            <a:extLst>
              <a:ext uri="{FF2B5EF4-FFF2-40B4-BE49-F238E27FC236}">
                <a16:creationId xmlns:a16="http://schemas.microsoft.com/office/drawing/2014/main" id="{335C6BB1-1DA9-4346-8190-FADB7F0F0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3711" y="1988539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4837" name="矩形 30">
            <a:extLst>
              <a:ext uri="{FF2B5EF4-FFF2-40B4-BE49-F238E27FC236}">
                <a16:creationId xmlns:a16="http://schemas.microsoft.com/office/drawing/2014/main" id="{AFEA681F-45BE-4C85-A135-1BC403D78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3983" y="1988539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4838" name="矩形 30">
            <a:extLst>
              <a:ext uri="{FF2B5EF4-FFF2-40B4-BE49-F238E27FC236}">
                <a16:creationId xmlns:a16="http://schemas.microsoft.com/office/drawing/2014/main" id="{9E6DC361-D6BC-48D5-90AC-DF3319A1B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6180" y="198853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4839" name="矩形 30">
            <a:extLst>
              <a:ext uri="{FF2B5EF4-FFF2-40B4-BE49-F238E27FC236}">
                <a16:creationId xmlns:a16="http://schemas.microsoft.com/office/drawing/2014/main" id="{AB87C9A0-CD53-490A-9228-C8A7045EE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0030" y="198853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4840" name="矩形 30">
            <a:extLst>
              <a:ext uri="{FF2B5EF4-FFF2-40B4-BE49-F238E27FC236}">
                <a16:creationId xmlns:a16="http://schemas.microsoft.com/office/drawing/2014/main" id="{B934D0BD-54BF-4F27-912B-4A47532E0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3880" y="1988539"/>
            <a:ext cx="31369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4841" name="矩形 26">
            <a:extLst>
              <a:ext uri="{FF2B5EF4-FFF2-40B4-BE49-F238E27FC236}">
                <a16:creationId xmlns:a16="http://schemas.microsoft.com/office/drawing/2014/main" id="{B8B115D6-AF3E-42AC-9690-D2457A146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1514" y="1771845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4842" name="矩形 26">
            <a:extLst>
              <a:ext uri="{FF2B5EF4-FFF2-40B4-BE49-F238E27FC236}">
                <a16:creationId xmlns:a16="http://schemas.microsoft.com/office/drawing/2014/main" id="{8122E237-58A3-4AA5-B45F-B18C7AF40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1514" y="1988539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0F2383C4-855E-4544-9DB8-2BBFC9C58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3401" y="1568171"/>
            <a:ext cx="857250" cy="163115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zh-TW" altLang="en-US" sz="1050" dirty="0">
              <a:solidFill>
                <a:schemeClr val="dk1"/>
              </a:solidFill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F1C53B69-9B57-4579-BC46-D00F1DED97C3}"/>
              </a:ext>
            </a:extLst>
          </p:cNvPr>
          <p:cNvSpPr/>
          <p:nvPr/>
        </p:nvSpPr>
        <p:spPr>
          <a:xfrm>
            <a:off x="5511990" y="1320599"/>
            <a:ext cx="431006" cy="214313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94087B2F-75CC-45F4-B869-526B468F1F45}"/>
              </a:ext>
            </a:extLst>
          </p:cNvPr>
          <p:cNvSpPr/>
          <p:nvPr/>
        </p:nvSpPr>
        <p:spPr>
          <a:xfrm>
            <a:off x="5565567" y="4135236"/>
            <a:ext cx="750094" cy="160734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ED443FFA-44A5-46DB-9101-FA58A7058965}"/>
              </a:ext>
            </a:extLst>
          </p:cNvPr>
          <p:cNvSpPr/>
          <p:nvPr/>
        </p:nvSpPr>
        <p:spPr>
          <a:xfrm>
            <a:off x="6422817" y="4135236"/>
            <a:ext cx="1071563" cy="160734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42C38052-C0FE-463D-9594-4E5E82744BEB}"/>
              </a:ext>
            </a:extLst>
          </p:cNvPr>
          <p:cNvSpPr/>
          <p:nvPr/>
        </p:nvSpPr>
        <p:spPr>
          <a:xfrm>
            <a:off x="7333646" y="1322980"/>
            <a:ext cx="258365" cy="214313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1E088513-B472-4F6C-B84C-1FDE007A1829}"/>
              </a:ext>
            </a:extLst>
          </p:cNvPr>
          <p:cNvSpPr/>
          <p:nvPr/>
        </p:nvSpPr>
        <p:spPr>
          <a:xfrm>
            <a:off x="4734511" y="4260252"/>
            <a:ext cx="1152525" cy="303610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4849" name="矩形 30">
            <a:extLst>
              <a:ext uri="{FF2B5EF4-FFF2-40B4-BE49-F238E27FC236}">
                <a16:creationId xmlns:a16="http://schemas.microsoft.com/office/drawing/2014/main" id="{3318A337-DF24-4BBC-A2FE-2DB97B858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0133" y="1771845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C20A400-4566-4E61-A210-E5CC7304C6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文字方塊 15">
            <a:extLst>
              <a:ext uri="{FF2B5EF4-FFF2-40B4-BE49-F238E27FC236}">
                <a16:creationId xmlns:a16="http://schemas.microsoft.com/office/drawing/2014/main" id="{FD6775ED-4129-4651-9F04-710B3C249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8599" y="3508401"/>
            <a:ext cx="3375422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do</a:t>
            </a: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for (i=0;i&lt;g.num_productions; i++)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p=g.productions[i];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first_set[p.lhs] = first_set[p.lhs] ∪ compute_first(p.rhs);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first_set changed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 while (changes);</a:t>
            </a:r>
            <a:endParaRPr lang="en-US" altLang="zh-TW" sz="900" b="1">
              <a:latin typeface="Times New Roman" panose="02020603050405020304" pitchFamily="18" charset="0"/>
            </a:endParaRPr>
          </a:p>
        </p:txBody>
      </p:sp>
      <p:graphicFrame>
        <p:nvGraphicFramePr>
          <p:cNvPr id="62564" name="Group 100">
            <a:extLst>
              <a:ext uri="{FF2B5EF4-FFF2-40B4-BE49-F238E27FC236}">
                <a16:creationId xmlns:a16="http://schemas.microsoft.com/office/drawing/2014/main" id="{04DFD5D6-8D18-4865-B726-31C7D209D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238484"/>
              </p:ext>
            </p:extLst>
          </p:nvPr>
        </p:nvGraphicFramePr>
        <p:xfrm>
          <a:off x="2962724" y="1043807"/>
          <a:ext cx="4661297" cy="118110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V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(3)Third Loop, production 1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5834" name="矩形 18">
            <a:extLst>
              <a:ext uri="{FF2B5EF4-FFF2-40B4-BE49-F238E27FC236}">
                <a16:creationId xmlns:a16="http://schemas.microsoft.com/office/drawing/2014/main" id="{97241002-87D6-470F-ADD5-86FC666DE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333" y="3508401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75835" name="標題 1">
            <a:extLst>
              <a:ext uri="{FF2B5EF4-FFF2-40B4-BE49-F238E27FC236}">
                <a16:creationId xmlns:a16="http://schemas.microsoft.com/office/drawing/2014/main" id="{18A91254-58C3-47A4-941C-35055EC13670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75836" name="內容版面配置區 2">
            <a:extLst>
              <a:ext uri="{FF2B5EF4-FFF2-40B4-BE49-F238E27FC236}">
                <a16:creationId xmlns:a16="http://schemas.microsoft.com/office/drawing/2014/main" id="{3F9955F7-9080-4B87-9E61-0F4A575C9171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73177" y="775917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75838" name="Group 2">
            <a:extLst>
              <a:ext uri="{FF2B5EF4-FFF2-40B4-BE49-F238E27FC236}">
                <a16:creationId xmlns:a16="http://schemas.microsoft.com/office/drawing/2014/main" id="{D280282F-8192-4A1D-8D0A-6C30F8CF82CA}"/>
              </a:ext>
            </a:extLst>
          </p:cNvPr>
          <p:cNvGrpSpPr>
            <a:grpSpLocks/>
          </p:cNvGrpSpPr>
          <p:nvPr/>
        </p:nvGrpSpPr>
        <p:grpSpPr bwMode="auto">
          <a:xfrm>
            <a:off x="7845407" y="856665"/>
            <a:ext cx="1298593" cy="1061989"/>
            <a:chOff x="694" y="2112"/>
            <a:chExt cx="1297" cy="1296"/>
          </a:xfrm>
        </p:grpSpPr>
        <p:sp>
          <p:nvSpPr>
            <p:cNvPr id="75872" name="Text Box 3">
              <a:extLst>
                <a:ext uri="{FF2B5EF4-FFF2-40B4-BE49-F238E27FC236}">
                  <a16:creationId xmlns:a16="http://schemas.microsoft.com/office/drawing/2014/main" id="{4A62D4B9-A1DE-4E27-9158-16477C2DFA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5873" name="AutoShape 4">
              <a:extLst>
                <a:ext uri="{FF2B5EF4-FFF2-40B4-BE49-F238E27FC236}">
                  <a16:creationId xmlns:a16="http://schemas.microsoft.com/office/drawing/2014/main" id="{960E614B-1C9E-4498-A733-0FFC305895AC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5874" name="Text Box 5">
              <a:extLst>
                <a:ext uri="{FF2B5EF4-FFF2-40B4-BE49-F238E27FC236}">
                  <a16:creationId xmlns:a16="http://schemas.microsoft.com/office/drawing/2014/main" id="{E0D036BD-55DF-43D7-AF5B-635CADDC16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75839" name="矩形 20">
            <a:extLst>
              <a:ext uri="{FF2B5EF4-FFF2-40B4-BE49-F238E27FC236}">
                <a16:creationId xmlns:a16="http://schemas.microsoft.com/office/drawing/2014/main" id="{2BC895EE-5DA5-473C-AB03-3100F5E8B1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333" y="2222526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75840" name="矩形 19">
            <a:extLst>
              <a:ext uri="{FF2B5EF4-FFF2-40B4-BE49-F238E27FC236}">
                <a16:creationId xmlns:a16="http://schemas.microsoft.com/office/drawing/2014/main" id="{15D2CC70-DA1F-4D73-8030-035FE104B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8599" y="2222525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0D82C162-5797-4CDA-B9E2-F02C10D2CE44}"/>
              </a:ext>
            </a:extLst>
          </p:cNvPr>
          <p:cNvSpPr txBox="1"/>
          <p:nvPr/>
        </p:nvSpPr>
        <p:spPr>
          <a:xfrm>
            <a:off x="7356131" y="3079776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D7C98CB0-D6F9-4844-80F9-A0938B89C81D}"/>
              </a:ext>
            </a:extLst>
          </p:cNvPr>
          <p:cNvSpPr txBox="1"/>
          <p:nvPr/>
        </p:nvSpPr>
        <p:spPr>
          <a:xfrm>
            <a:off x="3552083" y="3079776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31EE8541-F4BE-4B53-BD2B-C62FBC295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8600" y="3829869"/>
            <a:ext cx="2230040" cy="280988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en-US" altLang="zh-TW" sz="825" dirty="0">
              <a:solidFill>
                <a:schemeClr val="dk1"/>
              </a:solidFill>
            </a:endParaRPr>
          </a:p>
          <a:p>
            <a:pPr eaLnBrk="1" hangingPunct="1">
              <a:defRPr/>
            </a:pPr>
            <a:endParaRPr lang="zh-TW" altLang="en-US" sz="825" dirty="0">
              <a:solidFill>
                <a:schemeClr val="dk1"/>
              </a:solidFill>
            </a:endParaRPr>
          </a:p>
        </p:txBody>
      </p:sp>
      <p:sp>
        <p:nvSpPr>
          <p:cNvPr id="75844" name="矩形 17">
            <a:extLst>
              <a:ext uri="{FF2B5EF4-FFF2-40B4-BE49-F238E27FC236}">
                <a16:creationId xmlns:a16="http://schemas.microsoft.com/office/drawing/2014/main" id="{2280F921-2AC9-48AB-B8E5-29ADAFBE3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4646" y="1518867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0FCB2904-AF01-4A98-A324-9B8ED9D99CD8}"/>
              </a:ext>
            </a:extLst>
          </p:cNvPr>
          <p:cNvSpPr/>
          <p:nvPr/>
        </p:nvSpPr>
        <p:spPr>
          <a:xfrm>
            <a:off x="2266209" y="3294088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5846" name="文字方塊 22">
            <a:extLst>
              <a:ext uri="{FF2B5EF4-FFF2-40B4-BE49-F238E27FC236}">
                <a16:creationId xmlns:a16="http://schemas.microsoft.com/office/drawing/2014/main" id="{2F3B52CD-9FDC-4951-9BAB-6CEF00B7B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2083" y="4633542"/>
            <a:ext cx="267891" cy="253916"/>
          </a:xfrm>
          <a:prstGeom prst="rect">
            <a:avLst/>
          </a:prstGeom>
          <a:solidFill>
            <a:srgbClr val="0D0D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5847" name="矩形 23">
            <a:extLst>
              <a:ext uri="{FF2B5EF4-FFF2-40B4-BE49-F238E27FC236}">
                <a16:creationId xmlns:a16="http://schemas.microsoft.com/office/drawing/2014/main" id="{042AC6BB-5651-4695-8C7C-A3FC646A8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4474" y="1526010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5848" name="矩形 25">
            <a:extLst>
              <a:ext uri="{FF2B5EF4-FFF2-40B4-BE49-F238E27FC236}">
                <a16:creationId xmlns:a16="http://schemas.microsoft.com/office/drawing/2014/main" id="{4BC897CD-5BD7-43F4-9377-61C146E28C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8693" y="1740323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2CC49305-AEF5-4633-A1FA-19A72805D7FA}"/>
              </a:ext>
            </a:extLst>
          </p:cNvPr>
          <p:cNvSpPr txBox="1"/>
          <p:nvPr/>
        </p:nvSpPr>
        <p:spPr>
          <a:xfrm>
            <a:off x="4248599" y="4110857"/>
            <a:ext cx="3294459" cy="108347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zh-TW" altLang="en-US" sz="450" dirty="0"/>
          </a:p>
        </p:txBody>
      </p:sp>
      <p:sp>
        <p:nvSpPr>
          <p:cNvPr id="75850" name="矩形 30">
            <a:extLst>
              <a:ext uri="{FF2B5EF4-FFF2-40B4-BE49-F238E27FC236}">
                <a16:creationId xmlns:a16="http://schemas.microsoft.com/office/drawing/2014/main" id="{AB1AF95A-E226-45A6-8152-8F80ED4F4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6365" y="1734369"/>
            <a:ext cx="31369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5851" name="矩形 38">
            <a:extLst>
              <a:ext uri="{FF2B5EF4-FFF2-40B4-BE49-F238E27FC236}">
                <a16:creationId xmlns:a16="http://schemas.microsoft.com/office/drawing/2014/main" id="{A6CE8D4C-D7C4-4242-80A4-FBF5D8F3F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2912" y="1526010"/>
            <a:ext cx="27924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75852" name="矩形 42">
            <a:extLst>
              <a:ext uri="{FF2B5EF4-FFF2-40B4-BE49-F238E27FC236}">
                <a16:creationId xmlns:a16="http://schemas.microsoft.com/office/drawing/2014/main" id="{BAC4B06B-856E-4750-913E-4F5035A73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2912" y="1740323"/>
            <a:ext cx="35779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75853" name="矩形 30">
            <a:extLst>
              <a:ext uri="{FF2B5EF4-FFF2-40B4-BE49-F238E27FC236}">
                <a16:creationId xmlns:a16="http://schemas.microsoft.com/office/drawing/2014/main" id="{97118E86-71CD-44BA-9B53-3307C37DB5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6468" y="1734369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5854" name="矩形 30">
            <a:extLst>
              <a:ext uri="{FF2B5EF4-FFF2-40B4-BE49-F238E27FC236}">
                <a16:creationId xmlns:a16="http://schemas.microsoft.com/office/drawing/2014/main" id="{A20839F2-074D-4297-9EA7-9CA253E60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8665" y="173436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5855" name="矩形 30">
            <a:extLst>
              <a:ext uri="{FF2B5EF4-FFF2-40B4-BE49-F238E27FC236}">
                <a16:creationId xmlns:a16="http://schemas.microsoft.com/office/drawing/2014/main" id="{1B3CA4AB-3A7E-48B0-864F-B9001D1A5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2515" y="1734369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8" name="向下箭號 27">
            <a:extLst>
              <a:ext uri="{FF2B5EF4-FFF2-40B4-BE49-F238E27FC236}">
                <a16:creationId xmlns:a16="http://schemas.microsoft.com/office/drawing/2014/main" id="{74C98232-208C-44BA-A571-23DCA61B00C1}"/>
              </a:ext>
            </a:extLst>
          </p:cNvPr>
          <p:cNvSpPr/>
          <p:nvPr/>
        </p:nvSpPr>
        <p:spPr>
          <a:xfrm rot="16200000">
            <a:off x="3900342" y="4070972"/>
            <a:ext cx="321469" cy="267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5857" name="文字方塊 32">
            <a:extLst>
              <a:ext uri="{FF2B5EF4-FFF2-40B4-BE49-F238E27FC236}">
                <a16:creationId xmlns:a16="http://schemas.microsoft.com/office/drawing/2014/main" id="{0CF2E3CB-D6EA-48A9-9FB4-A64F14BE2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6131" y="4633542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5858" name="矩形 42">
            <a:extLst>
              <a:ext uri="{FF2B5EF4-FFF2-40B4-BE49-F238E27FC236}">
                <a16:creationId xmlns:a16="http://schemas.microsoft.com/office/drawing/2014/main" id="{92F11912-FB9E-419D-A172-27979F5FD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4103" y="1951063"/>
            <a:ext cx="52450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{F,V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</a:rPr>
              <a:t>,(</a:t>
            </a: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  <a:endParaRPr lang="en-US" altLang="zh-TW" sz="900">
              <a:latin typeface="Times New Roman" panose="02020603050405020304" pitchFamily="18" charset="0"/>
            </a:endParaRPr>
          </a:p>
        </p:txBody>
      </p:sp>
      <p:sp>
        <p:nvSpPr>
          <p:cNvPr id="75859" name="矩形 25">
            <a:extLst>
              <a:ext uri="{FF2B5EF4-FFF2-40B4-BE49-F238E27FC236}">
                <a16:creationId xmlns:a16="http://schemas.microsoft.com/office/drawing/2014/main" id="{77BF553E-BFC8-4372-983B-FB7E7B52A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4646" y="1951063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5860" name="矩形 30">
            <a:extLst>
              <a:ext uri="{FF2B5EF4-FFF2-40B4-BE49-F238E27FC236}">
                <a16:creationId xmlns:a16="http://schemas.microsoft.com/office/drawing/2014/main" id="{E997390D-8AF8-49A1-A39E-882D5DA89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6196" y="1951063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5861" name="矩形 30">
            <a:extLst>
              <a:ext uri="{FF2B5EF4-FFF2-40B4-BE49-F238E27FC236}">
                <a16:creationId xmlns:a16="http://schemas.microsoft.com/office/drawing/2014/main" id="{C8A0DE3F-1719-499E-889C-44BCB1C35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6468" y="1951063"/>
            <a:ext cx="43219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{)}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5862" name="矩形 30">
            <a:extLst>
              <a:ext uri="{FF2B5EF4-FFF2-40B4-BE49-F238E27FC236}">
                <a16:creationId xmlns:a16="http://schemas.microsoft.com/office/drawing/2014/main" id="{05D979DA-270B-4A61-A8DF-9A783A02F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8665" y="1951063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{V}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5863" name="矩形 30">
            <a:extLst>
              <a:ext uri="{FF2B5EF4-FFF2-40B4-BE49-F238E27FC236}">
                <a16:creationId xmlns:a16="http://schemas.microsoft.com/office/drawing/2014/main" id="{15E28DFE-2E7F-4485-8E3B-EBB7CD991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2515" y="1951063"/>
            <a:ext cx="323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{F}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5864" name="矩形 30">
            <a:extLst>
              <a:ext uri="{FF2B5EF4-FFF2-40B4-BE49-F238E27FC236}">
                <a16:creationId xmlns:a16="http://schemas.microsoft.com/office/drawing/2014/main" id="{E9D7B4A2-38B2-4969-B838-FD3EBC97DA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6365" y="1951063"/>
            <a:ext cx="29765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 dirty="0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{+}</a:t>
            </a:r>
            <a:endParaRPr lang="zh-TW" altLang="en-US" sz="900" b="1" dirty="0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5865" name="矩形 26">
            <a:extLst>
              <a:ext uri="{FF2B5EF4-FFF2-40B4-BE49-F238E27FC236}">
                <a16:creationId xmlns:a16="http://schemas.microsoft.com/office/drawing/2014/main" id="{A90F121F-0155-46AF-BDF7-6011911D7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3999" y="1734369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5866" name="矩形 26">
            <a:extLst>
              <a:ext uri="{FF2B5EF4-FFF2-40B4-BE49-F238E27FC236}">
                <a16:creationId xmlns:a16="http://schemas.microsoft.com/office/drawing/2014/main" id="{EA411368-C999-4033-B66B-9411F319A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3999" y="1951063"/>
            <a:ext cx="43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{+,}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2DBB2D26-2676-4E48-A133-39C603659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0453" y="1713914"/>
            <a:ext cx="857250" cy="163116"/>
          </a:xfrm>
          <a:prstGeom prst="rect">
            <a:avLst/>
          </a:prstGeom>
          <a:solidFill>
            <a:srgbClr val="C00000">
              <a:alpha val="50000"/>
            </a:srgbClr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zh-TW" altLang="en-US" sz="1050" dirty="0">
              <a:solidFill>
                <a:schemeClr val="dk1"/>
              </a:solidFill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3F36A23E-4034-45CA-B68F-A74F2DB99A3E}"/>
              </a:ext>
            </a:extLst>
          </p:cNvPr>
          <p:cNvSpPr/>
          <p:nvPr/>
        </p:nvSpPr>
        <p:spPr>
          <a:xfrm>
            <a:off x="5534475" y="1283123"/>
            <a:ext cx="431006" cy="214313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015E0821-FFEE-4C9A-98EA-BD9722B16601}"/>
              </a:ext>
            </a:extLst>
          </p:cNvPr>
          <p:cNvSpPr/>
          <p:nvPr/>
        </p:nvSpPr>
        <p:spPr>
          <a:xfrm>
            <a:off x="5588052" y="4097760"/>
            <a:ext cx="750094" cy="160734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8091C327-F0E5-45BD-92E3-1390D8A0CA4B}"/>
              </a:ext>
            </a:extLst>
          </p:cNvPr>
          <p:cNvSpPr/>
          <p:nvPr/>
        </p:nvSpPr>
        <p:spPr>
          <a:xfrm>
            <a:off x="4756996" y="4222776"/>
            <a:ext cx="1152525" cy="303610"/>
          </a:xfrm>
          <a:prstGeom prst="rect">
            <a:avLst/>
          </a:prstGeom>
          <a:solidFill>
            <a:srgbClr val="0550E5">
              <a:alpha val="49804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75871" name="矩形 30">
            <a:extLst>
              <a:ext uri="{FF2B5EF4-FFF2-40B4-BE49-F238E27FC236}">
                <a16:creationId xmlns:a16="http://schemas.microsoft.com/office/drawing/2014/main" id="{E5ED0AAA-C534-468E-B4BC-BFD7FAB2A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2618" y="1734369"/>
            <a:ext cx="3214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{(}</a:t>
            </a:r>
            <a:endParaRPr lang="zh-TW" altLang="en-US" sz="9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42F63F4-3DB7-4B38-89C7-FE3B751779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4" grpId="0" animBg="1"/>
      <p:bldP spid="45" grpId="0" animBg="1"/>
      <p:bldP spid="46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標題 1">
            <a:extLst>
              <a:ext uri="{FF2B5EF4-FFF2-40B4-BE49-F238E27FC236}">
                <a16:creationId xmlns:a16="http://schemas.microsoft.com/office/drawing/2014/main" id="{4C1175E4-F91C-4DC2-9CEC-EDAB33B09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76803" name="內容版面配置區 2">
            <a:extLst>
              <a:ext uri="{FF2B5EF4-FFF2-40B4-BE49-F238E27FC236}">
                <a16:creationId xmlns:a16="http://schemas.microsoft.com/office/drawing/2014/main" id="{137A7655-3470-4196-92B7-02E74071FC5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90731" y="783413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9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350" b="1">
                <a:solidFill>
                  <a:srgbClr val="C00000"/>
                </a:solidFill>
              </a:rPr>
              <a:t>void fill_first_set(void)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	…………… (3)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900" b="1">
              <a:sym typeface="Wingdings" panose="05000000000000000000" pitchFamily="2" charset="2"/>
            </a:endParaRPr>
          </a:p>
        </p:txBody>
      </p:sp>
      <p:grpSp>
        <p:nvGrpSpPr>
          <p:cNvPr id="76805" name="Group 2">
            <a:extLst>
              <a:ext uri="{FF2B5EF4-FFF2-40B4-BE49-F238E27FC236}">
                <a16:creationId xmlns:a16="http://schemas.microsoft.com/office/drawing/2014/main" id="{75C10601-D39D-4144-BD12-1F2ACE2E3507}"/>
              </a:ext>
            </a:extLst>
          </p:cNvPr>
          <p:cNvGrpSpPr>
            <a:grpSpLocks/>
          </p:cNvGrpSpPr>
          <p:nvPr/>
        </p:nvGrpSpPr>
        <p:grpSpPr bwMode="auto">
          <a:xfrm>
            <a:off x="7763326" y="819190"/>
            <a:ext cx="1298593" cy="1061989"/>
            <a:chOff x="694" y="2112"/>
            <a:chExt cx="1297" cy="1296"/>
          </a:xfrm>
        </p:grpSpPr>
        <p:sp>
          <p:nvSpPr>
            <p:cNvPr id="76907" name="Text Box 3">
              <a:extLst>
                <a:ext uri="{FF2B5EF4-FFF2-40B4-BE49-F238E27FC236}">
                  <a16:creationId xmlns:a16="http://schemas.microsoft.com/office/drawing/2014/main" id="{5D73943A-688F-47EC-8557-52D63DBE43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6908" name="AutoShape 4">
              <a:extLst>
                <a:ext uri="{FF2B5EF4-FFF2-40B4-BE49-F238E27FC236}">
                  <a16:creationId xmlns:a16="http://schemas.microsoft.com/office/drawing/2014/main" id="{B403F19A-7B4D-450A-83AF-98046441AFA7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76909" name="Text Box 5">
              <a:extLst>
                <a:ext uri="{FF2B5EF4-FFF2-40B4-BE49-F238E27FC236}">
                  <a16:creationId xmlns:a16="http://schemas.microsoft.com/office/drawing/2014/main" id="{246A5EFC-5DB8-4605-B9B2-55A2B767C1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74C6048A-72C0-4466-9646-7848B84E33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460040"/>
              </p:ext>
            </p:extLst>
          </p:nvPr>
        </p:nvGraphicFramePr>
        <p:xfrm>
          <a:off x="2880278" y="1051303"/>
          <a:ext cx="4661297" cy="47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E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Prefix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Tail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(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)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V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F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100" dirty="0"/>
                        <a:t>+</a:t>
                      </a:r>
                      <a:endParaRPr lang="zh-TW" altLang="en-US" sz="1100" dirty="0"/>
                    </a:p>
                  </a:txBody>
                  <a:tcPr marL="68579" marR="6857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3599" name="Group 111">
            <a:extLst>
              <a:ext uri="{FF2B5EF4-FFF2-40B4-BE49-F238E27FC236}">
                <a16:creationId xmlns:a16="http://schemas.microsoft.com/office/drawing/2014/main" id="{19E246AA-2208-459C-977B-FD6A2E5072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465527"/>
              </p:ext>
            </p:extLst>
          </p:nvPr>
        </p:nvGraphicFramePr>
        <p:xfrm>
          <a:off x="2880278" y="1479928"/>
          <a:ext cx="4661297" cy="23622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(1)First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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{}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{}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600" name="Group 112">
            <a:extLst>
              <a:ext uri="{FF2B5EF4-FFF2-40B4-BE49-F238E27FC236}">
                <a16:creationId xmlns:a16="http://schemas.microsoft.com/office/drawing/2014/main" id="{CB1A5A7A-789F-4108-BF5C-0EEC8D1F50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289795"/>
              </p:ext>
            </p:extLst>
          </p:nvPr>
        </p:nvGraphicFramePr>
        <p:xfrm>
          <a:off x="2880278" y="1694240"/>
          <a:ext cx="4661297" cy="40386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(2)Second (nested) Loop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{V}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{F, }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{+, }</a:t>
                      </a: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{(}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{)}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{V}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{F}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{+}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601" name="Group 113">
            <a:extLst>
              <a:ext uri="{FF2B5EF4-FFF2-40B4-BE49-F238E27FC236}">
                <a16:creationId xmlns:a16="http://schemas.microsoft.com/office/drawing/2014/main" id="{D864721E-0CFF-4002-9F99-5FA5A7F7EC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691507"/>
              </p:ext>
            </p:extLst>
          </p:nvPr>
        </p:nvGraphicFramePr>
        <p:xfrm>
          <a:off x="2880278" y="1908553"/>
          <a:ext cx="4661297" cy="342900"/>
        </p:xfrm>
        <a:graphic>
          <a:graphicData uri="http://schemas.openxmlformats.org/drawingml/2006/table">
            <a:tbl>
              <a:tblPr/>
              <a:tblGrid>
                <a:gridCol w="150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(3)Third Loop, production 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{V, F, (}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{F, }</a:t>
                      </a:r>
                      <a:endParaRPr kumimoji="0" lang="zh-TW" alt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{+, }</a:t>
                      </a:r>
                      <a:endParaRPr kumimoji="0" lang="zh-TW" altLang="en-US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{(}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{)}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{V}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{F}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{+}</a:t>
                      </a: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6897" name="文字方塊 15">
            <a:extLst>
              <a:ext uri="{FF2B5EF4-FFF2-40B4-BE49-F238E27FC236}">
                <a16:creationId xmlns:a16="http://schemas.microsoft.com/office/drawing/2014/main" id="{2150590D-8422-4F58-8991-6D37C7D7E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153" y="3515897"/>
            <a:ext cx="3375422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do</a:t>
            </a: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for (i=0;i&lt;g.num_productions; i++)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p=g.productions[i];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first_set[p.lhs] = first_set[p.lhs] ∪ compute_first(p.rhs);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first_set changed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 while (changes);</a:t>
            </a:r>
            <a:endParaRPr lang="en-US" altLang="zh-TW" sz="900" b="1">
              <a:latin typeface="Times New Roman" panose="02020603050405020304" pitchFamily="18" charset="0"/>
            </a:endParaRPr>
          </a:p>
        </p:txBody>
      </p:sp>
      <p:sp>
        <p:nvSpPr>
          <p:cNvPr id="76898" name="矩形 20">
            <a:extLst>
              <a:ext uri="{FF2B5EF4-FFF2-40B4-BE49-F238E27FC236}">
                <a16:creationId xmlns:a16="http://schemas.microsoft.com/office/drawing/2014/main" id="{C164DE34-26B6-41A8-9588-C6E558750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887" y="2230022"/>
            <a:ext cx="2839641" cy="106182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i&lt;NUM_NONTERMINAL; i++)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A=g.nonterminals[i];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if(derives_lambda[A])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 = SET_OF(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else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</a:rPr>
              <a:t>first_set[A]=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 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76899" name="矩形 21">
            <a:extLst>
              <a:ext uri="{FF2B5EF4-FFF2-40B4-BE49-F238E27FC236}">
                <a16:creationId xmlns:a16="http://schemas.microsoft.com/office/drawing/2014/main" id="{7C3E6566-AFE0-4EE8-BD19-CA109F215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887" y="3515897"/>
            <a:ext cx="2839641" cy="133882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for(i=0;i&lt;NUM_TERMINAL; i++)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 = SET_OF 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for(j=0;j&lt;NUM_NONTERMINAL; j++)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A=g.nonterminals[j];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if(there exists a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Symbol" panose="05050102010706020507" pitchFamily="18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first_set[A]=first_set[A]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 ∪SET_OF(a);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76900" name="矩形 19">
            <a:extLst>
              <a:ext uri="{FF2B5EF4-FFF2-40B4-BE49-F238E27FC236}">
                <a16:creationId xmlns:a16="http://schemas.microsoft.com/office/drawing/2014/main" id="{6982EB38-C0E8-4FD8-AC21-4BE2D61C1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6153" y="2230021"/>
            <a:ext cx="3375422" cy="1071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Nonterminal</a:t>
            </a:r>
            <a:r>
              <a:rPr lang="en-US" altLang="zh-TW" sz="900" b="1">
                <a:latin typeface="Times New Roman" panose="02020603050405020304" pitchFamily="18" charset="0"/>
              </a:rPr>
              <a:t> 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terminal </a:t>
            </a:r>
            <a:r>
              <a:rPr lang="en-US" altLang="zh-TW" sz="900" b="1">
                <a:latin typeface="Times New Roman" panose="02020603050405020304" pitchFamily="18" charset="0"/>
              </a:rPr>
              <a:t>	a;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>
                <a:latin typeface="Times New Roman" panose="02020603050405020304" pitchFamily="18" charset="0"/>
              </a:rPr>
              <a:t> 	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	changes;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	I, j;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28" name="向下箭號 27">
            <a:extLst>
              <a:ext uri="{FF2B5EF4-FFF2-40B4-BE49-F238E27FC236}">
                <a16:creationId xmlns:a16="http://schemas.microsoft.com/office/drawing/2014/main" id="{15965421-7877-44DE-99D0-60AB70E8F9A9}"/>
              </a:ext>
            </a:extLst>
          </p:cNvPr>
          <p:cNvSpPr/>
          <p:nvPr/>
        </p:nvSpPr>
        <p:spPr>
          <a:xfrm rot="16200000">
            <a:off x="3817896" y="4078468"/>
            <a:ext cx="321469" cy="267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9" name="向下箭號 28">
            <a:extLst>
              <a:ext uri="{FF2B5EF4-FFF2-40B4-BE49-F238E27FC236}">
                <a16:creationId xmlns:a16="http://schemas.microsoft.com/office/drawing/2014/main" id="{F772D482-C680-49B2-A3A8-A73DEA818F4D}"/>
              </a:ext>
            </a:extLst>
          </p:cNvPr>
          <p:cNvSpPr/>
          <p:nvPr/>
        </p:nvSpPr>
        <p:spPr>
          <a:xfrm>
            <a:off x="2183763" y="3301584"/>
            <a:ext cx="321469" cy="223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F70428D8-5B46-456B-A6AE-E96D69B09B56}"/>
              </a:ext>
            </a:extLst>
          </p:cNvPr>
          <p:cNvSpPr txBox="1"/>
          <p:nvPr/>
        </p:nvSpPr>
        <p:spPr>
          <a:xfrm>
            <a:off x="7273685" y="308727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19D4B439-32CE-41A6-A59E-6CB4BB0500E9}"/>
              </a:ext>
            </a:extLst>
          </p:cNvPr>
          <p:cNvSpPr txBox="1"/>
          <p:nvPr/>
        </p:nvSpPr>
        <p:spPr>
          <a:xfrm>
            <a:off x="3469637" y="4641038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2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2CEFC323-7974-466E-8BF5-43768C7E8F2C}"/>
              </a:ext>
            </a:extLst>
          </p:cNvPr>
          <p:cNvSpPr txBox="1"/>
          <p:nvPr/>
        </p:nvSpPr>
        <p:spPr>
          <a:xfrm>
            <a:off x="7273685" y="4641038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3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402AE417-7CE9-4E96-A7FC-DC804FB51D97}"/>
              </a:ext>
            </a:extLst>
          </p:cNvPr>
          <p:cNvSpPr txBox="1"/>
          <p:nvPr/>
        </p:nvSpPr>
        <p:spPr>
          <a:xfrm>
            <a:off x="3469637" y="3087272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FDDFF09F-0371-43E4-AE7D-79CEED214F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54</a:t>
            </a:fld>
            <a:endParaRPr lang="zh-TW" alt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標題 1">
            <a:extLst>
              <a:ext uri="{FF2B5EF4-FFF2-40B4-BE49-F238E27FC236}">
                <a16:creationId xmlns:a16="http://schemas.microsoft.com/office/drawing/2014/main" id="{7FE437D9-B4C7-404A-92C7-4E96BB475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1875" y="108349"/>
            <a:ext cx="7723815" cy="519113"/>
          </a:xfrm>
        </p:spPr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77827" name="內容版面配置區 2">
            <a:extLst>
              <a:ext uri="{FF2B5EF4-FFF2-40B4-BE49-F238E27FC236}">
                <a16:creationId xmlns:a16="http://schemas.microsoft.com/office/drawing/2014/main" id="{1B16C08A-6BFA-4FAF-A182-B45301D1ADF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43000" y="910829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C00000"/>
                </a:solidFill>
              </a:rPr>
              <a:t>void </a:t>
            </a:r>
            <a:r>
              <a:rPr lang="en-US" altLang="zh-TW" sz="1200" b="1" dirty="0" err="1">
                <a:solidFill>
                  <a:srgbClr val="C00000"/>
                </a:solidFill>
              </a:rPr>
              <a:t>fill_first_set</a:t>
            </a:r>
            <a:r>
              <a:rPr lang="en-US" altLang="zh-TW" sz="1200" b="1" dirty="0">
                <a:solidFill>
                  <a:srgbClr val="C00000"/>
                </a:solidFill>
              </a:rPr>
              <a:t>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Simple Method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1200" b="1" dirty="0">
              <a:sym typeface="Wingdings" panose="05000000000000000000" pitchFamily="2" charset="2"/>
            </a:endParaRPr>
          </a:p>
        </p:txBody>
      </p:sp>
      <p:grpSp>
        <p:nvGrpSpPr>
          <p:cNvPr id="77829" name="Group 2">
            <a:extLst>
              <a:ext uri="{FF2B5EF4-FFF2-40B4-BE49-F238E27FC236}">
                <a16:creationId xmlns:a16="http://schemas.microsoft.com/office/drawing/2014/main" id="{7B8786DD-EEFA-4E06-AD84-02F713AB98A8}"/>
              </a:ext>
            </a:extLst>
          </p:cNvPr>
          <p:cNvGrpSpPr>
            <a:grpSpLocks/>
          </p:cNvGrpSpPr>
          <p:nvPr/>
        </p:nvGrpSpPr>
        <p:grpSpPr bwMode="auto">
          <a:xfrm>
            <a:off x="1464469" y="2732485"/>
            <a:ext cx="2093462" cy="1754694"/>
            <a:chOff x="694" y="2112"/>
            <a:chExt cx="1222" cy="1257"/>
          </a:xfrm>
        </p:grpSpPr>
        <p:sp>
          <p:nvSpPr>
            <p:cNvPr id="77922" name="Text Box 3">
              <a:extLst>
                <a:ext uri="{FF2B5EF4-FFF2-40B4-BE49-F238E27FC236}">
                  <a16:creationId xmlns:a16="http://schemas.microsoft.com/office/drawing/2014/main" id="{49D43C66-92D5-4BBC-BD25-225D3B3B74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860" cy="1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E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E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80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80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80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800" b="1">
                <a:latin typeface="Times New Roman" panose="02020603050405020304" pitchFamily="18" charset="0"/>
              </a:endParaRPr>
            </a:p>
          </p:txBody>
        </p:sp>
        <p:sp>
          <p:nvSpPr>
            <p:cNvPr id="77923" name="AutoShape 4">
              <a:extLst>
                <a:ext uri="{FF2B5EF4-FFF2-40B4-BE49-F238E27FC236}">
                  <a16:creationId xmlns:a16="http://schemas.microsoft.com/office/drawing/2014/main" id="{1A71E323-9EF6-4B6A-AB0B-9060D462765B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1">
                <a:latin typeface="Times New Roman" panose="02020603050405020304" pitchFamily="18" charset="0"/>
              </a:endParaRPr>
            </a:p>
          </p:txBody>
        </p:sp>
        <p:sp>
          <p:nvSpPr>
            <p:cNvPr id="77924" name="Text Box 5">
              <a:extLst>
                <a:ext uri="{FF2B5EF4-FFF2-40B4-BE49-F238E27FC236}">
                  <a16:creationId xmlns:a16="http://schemas.microsoft.com/office/drawing/2014/main" id="{F8EF81E6-9D48-45E7-B3C7-6EF5F0335E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258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G</a:t>
              </a:r>
              <a:r>
                <a:rPr lang="en-US" altLang="zh-TW" sz="180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103C02EB-5956-4A90-A8E7-2E2EA5A239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226747"/>
              </p:ext>
            </p:extLst>
          </p:nvPr>
        </p:nvGraphicFramePr>
        <p:xfrm>
          <a:off x="3987383" y="1017986"/>
          <a:ext cx="3849408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9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30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97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34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17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87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7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Look</a:t>
                      </a:r>
                      <a:endParaRPr lang="zh-TW" altLang="en-US" sz="1100" dirty="0"/>
                    </a:p>
                  </a:txBody>
                  <a:tcPr marL="68575" marR="68575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5" marR="68575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>
                          <a:solidFill>
                            <a:srgbClr val="C00000"/>
                          </a:solidFill>
                        </a:rPr>
                        <a:t>E</a:t>
                      </a:r>
                      <a:endParaRPr lang="zh-TW" altLang="en-US" sz="1100" b="1" dirty="0">
                        <a:solidFill>
                          <a:srgbClr val="C00000"/>
                        </a:solidFill>
                      </a:endParaRPr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>
                          <a:solidFill>
                            <a:srgbClr val="0550E5"/>
                          </a:solidFill>
                        </a:rPr>
                        <a:t>Prefix</a:t>
                      </a:r>
                      <a:endParaRPr lang="zh-TW" altLang="en-US" sz="1100" b="1" dirty="0">
                        <a:solidFill>
                          <a:srgbClr val="0550E5"/>
                        </a:solidFill>
                      </a:endParaRPr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>
                          <a:solidFill>
                            <a:srgbClr val="00B050"/>
                          </a:solidFill>
                        </a:rPr>
                        <a:t>Tail</a:t>
                      </a:r>
                      <a:endParaRPr lang="zh-TW" altLang="en-US" sz="11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(</a:t>
                      </a:r>
                      <a:endParaRPr lang="zh-TW" altLang="en-US" sz="1100" b="1" dirty="0"/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)</a:t>
                      </a:r>
                      <a:endParaRPr lang="zh-TW" altLang="en-US" sz="1100" b="1" dirty="0"/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V</a:t>
                      </a:r>
                      <a:endParaRPr lang="zh-TW" altLang="en-US" sz="1100" b="1" dirty="0"/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F</a:t>
                      </a:r>
                      <a:endParaRPr lang="zh-TW" altLang="en-US" sz="1100" b="1" dirty="0"/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+</a:t>
                      </a:r>
                      <a:endParaRPr lang="zh-TW" altLang="en-US" sz="1100" b="1" dirty="0"/>
                    </a:p>
                  </a:txBody>
                  <a:tcPr marL="68575" marR="68575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kumimoji="0" lang="zh-TW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(2)</a:t>
                      </a:r>
                      <a:endParaRPr kumimoji="0" lang="zh-TW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  <a:endParaRPr kumimoji="0" lang="zh-TW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8" name="Group 111">
            <a:extLst>
              <a:ext uri="{FF2B5EF4-FFF2-40B4-BE49-F238E27FC236}">
                <a16:creationId xmlns:a16="http://schemas.microsoft.com/office/drawing/2014/main" id="{7D748778-057F-45E0-A958-04FBB51718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10295"/>
              </p:ext>
            </p:extLst>
          </p:nvPr>
        </p:nvGraphicFramePr>
        <p:xfrm>
          <a:off x="6138532" y="1936308"/>
          <a:ext cx="1660922" cy="190328"/>
        </p:xfrm>
        <a:graphic>
          <a:graphicData uri="http://schemas.openxmlformats.org/drawingml/2006/table">
            <a:tbl>
              <a:tblPr/>
              <a:tblGrid>
                <a:gridCol w="321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81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{(}</a:t>
                      </a:r>
                      <a:endParaRPr kumimoji="0" lang="zh-TW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04" marB="342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{)}</a:t>
                      </a:r>
                      <a:endParaRPr kumimoji="0" lang="zh-TW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04" marB="342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{V}</a:t>
                      </a:r>
                      <a:endParaRPr kumimoji="0" lang="zh-TW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04" marB="342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{F}</a:t>
                      </a:r>
                      <a:endParaRPr kumimoji="0" lang="zh-TW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04" marB="342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{+}</a:t>
                      </a:r>
                      <a:endParaRPr kumimoji="0" lang="zh-TW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04" marB="342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7912" name="矩形 21">
            <a:extLst>
              <a:ext uri="{FF2B5EF4-FFF2-40B4-BE49-F238E27FC236}">
                <a16:creationId xmlns:a16="http://schemas.microsoft.com/office/drawing/2014/main" id="{57E0848B-9127-49A7-A75C-052329D5F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4844" y="1500188"/>
            <a:ext cx="66075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dirty="0"/>
              <a:t>{Prefix, V}</a:t>
            </a:r>
            <a:endParaRPr lang="zh-TW" altLang="en-US" sz="900" dirty="0"/>
          </a:p>
        </p:txBody>
      </p:sp>
      <p:sp>
        <p:nvSpPr>
          <p:cNvPr id="77913" name="矩形 23">
            <a:extLst>
              <a:ext uri="{FF2B5EF4-FFF2-40B4-BE49-F238E27FC236}">
                <a16:creationId xmlns:a16="http://schemas.microsoft.com/office/drawing/2014/main" id="{5DB55BD1-50F4-4131-8C4C-582991C04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3885" y="1500188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dirty="0">
                <a:sym typeface="Symbol" panose="05050102010706020507" pitchFamily="18" charset="2"/>
              </a:rPr>
              <a:t>{F, }</a:t>
            </a:r>
            <a:endParaRPr lang="zh-TW" altLang="en-US" sz="900" dirty="0">
              <a:sym typeface="Symbol" panose="05050102010706020507" pitchFamily="18" charset="2"/>
            </a:endParaRPr>
          </a:p>
        </p:txBody>
      </p:sp>
      <p:sp>
        <p:nvSpPr>
          <p:cNvPr id="77914" name="矩形 24">
            <a:extLst>
              <a:ext uri="{FF2B5EF4-FFF2-40B4-BE49-F238E27FC236}">
                <a16:creationId xmlns:a16="http://schemas.microsoft.com/office/drawing/2014/main" id="{BF0B9B41-EC0F-4DF5-A02D-6C8A0FA84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9985" y="1500188"/>
            <a:ext cx="45076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{+, }</a:t>
            </a:r>
            <a:endParaRPr lang="zh-TW" altLang="en-US" sz="900"/>
          </a:p>
        </p:txBody>
      </p:sp>
      <p:sp>
        <p:nvSpPr>
          <p:cNvPr id="77915" name="矩形 28">
            <a:extLst>
              <a:ext uri="{FF2B5EF4-FFF2-40B4-BE49-F238E27FC236}">
                <a16:creationId xmlns:a16="http://schemas.microsoft.com/office/drawing/2014/main" id="{0CA1C3CF-C2C1-4F45-A54D-D43B160AF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4844" y="1714500"/>
            <a:ext cx="50526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/>
              <a:t>{F, V,(}</a:t>
            </a:r>
            <a:endParaRPr lang="zh-TW" altLang="en-US" sz="900"/>
          </a:p>
        </p:txBody>
      </p:sp>
      <p:sp>
        <p:nvSpPr>
          <p:cNvPr id="77916" name="矩形 29">
            <a:extLst>
              <a:ext uri="{FF2B5EF4-FFF2-40B4-BE49-F238E27FC236}">
                <a16:creationId xmlns:a16="http://schemas.microsoft.com/office/drawing/2014/main" id="{F7E75293-B3E6-4D34-90AA-D788BFD2C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3885" y="1714500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{F, }</a:t>
            </a:r>
            <a:endParaRPr lang="zh-TW" altLang="en-US" sz="900">
              <a:sym typeface="Symbol" panose="05050102010706020507" pitchFamily="18" charset="2"/>
            </a:endParaRPr>
          </a:p>
        </p:txBody>
      </p:sp>
      <p:sp>
        <p:nvSpPr>
          <p:cNvPr id="77917" name="矩形 30">
            <a:extLst>
              <a:ext uri="{FF2B5EF4-FFF2-40B4-BE49-F238E27FC236}">
                <a16:creationId xmlns:a16="http://schemas.microsoft.com/office/drawing/2014/main" id="{A321A519-33C5-47A1-BBB2-7A2337FAA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9985" y="1714500"/>
            <a:ext cx="45076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{+, }</a:t>
            </a:r>
            <a:endParaRPr lang="zh-TW" altLang="en-US" sz="900"/>
          </a:p>
        </p:txBody>
      </p:sp>
      <p:sp>
        <p:nvSpPr>
          <p:cNvPr id="77918" name="矩形 31">
            <a:extLst>
              <a:ext uri="{FF2B5EF4-FFF2-40B4-BE49-F238E27FC236}">
                <a16:creationId xmlns:a16="http://schemas.microsoft.com/office/drawing/2014/main" id="{1AB325AD-6818-4106-B1F7-55CAC11B0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4844" y="1928813"/>
            <a:ext cx="50526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dirty="0"/>
              <a:t>{F, V,(}</a:t>
            </a:r>
            <a:endParaRPr lang="zh-TW" altLang="en-US" sz="900" dirty="0"/>
          </a:p>
        </p:txBody>
      </p:sp>
      <p:sp>
        <p:nvSpPr>
          <p:cNvPr id="77919" name="矩形 32">
            <a:extLst>
              <a:ext uri="{FF2B5EF4-FFF2-40B4-BE49-F238E27FC236}">
                <a16:creationId xmlns:a16="http://schemas.microsoft.com/office/drawing/2014/main" id="{4661A981-74C5-43C8-B63A-5BEEDD8C2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3885" y="1928813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{F, }</a:t>
            </a:r>
            <a:endParaRPr lang="zh-TW" altLang="en-US" sz="900">
              <a:sym typeface="Symbol" panose="05050102010706020507" pitchFamily="18" charset="2"/>
            </a:endParaRPr>
          </a:p>
        </p:txBody>
      </p:sp>
      <p:sp>
        <p:nvSpPr>
          <p:cNvPr id="77920" name="矩形 33">
            <a:extLst>
              <a:ext uri="{FF2B5EF4-FFF2-40B4-BE49-F238E27FC236}">
                <a16:creationId xmlns:a16="http://schemas.microsoft.com/office/drawing/2014/main" id="{C3DD942C-F7ED-4E51-B9DF-2A9D45719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9985" y="1928813"/>
            <a:ext cx="45076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{+, }</a:t>
            </a:r>
            <a:endParaRPr lang="zh-TW" altLang="en-US" sz="900"/>
          </a:p>
        </p:txBody>
      </p:sp>
      <p:sp>
        <p:nvSpPr>
          <p:cNvPr id="77921" name="文字方塊 38">
            <a:extLst>
              <a:ext uri="{FF2B5EF4-FFF2-40B4-BE49-F238E27FC236}">
                <a16:creationId xmlns:a16="http://schemas.microsoft.com/office/drawing/2014/main" id="{4742CB94-DB4C-4225-84F5-34803DECF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6236" y="3770203"/>
            <a:ext cx="3214688" cy="64633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More Operation at next page…</a:t>
            </a:r>
            <a:endParaRPr lang="zh-TW" altLang="en-US" sz="18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64AD698-1AD4-44AC-B44D-89A8466B73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55</a:t>
            </a:fld>
            <a:endParaRPr lang="zh-TW" alt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標題 1">
            <a:extLst>
              <a:ext uri="{FF2B5EF4-FFF2-40B4-BE49-F238E27FC236}">
                <a16:creationId xmlns:a16="http://schemas.microsoft.com/office/drawing/2014/main" id="{D7F28C08-FBEB-46B4-A98E-F81552902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391" y="130834"/>
            <a:ext cx="7888289" cy="519113"/>
          </a:xfrm>
        </p:spPr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78851" name="內容版面配置區 2">
            <a:extLst>
              <a:ext uri="{FF2B5EF4-FFF2-40B4-BE49-F238E27FC236}">
                <a16:creationId xmlns:a16="http://schemas.microsoft.com/office/drawing/2014/main" id="{6CCD9E4D-5219-4086-BDE8-0B4ABE77176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43000" y="910828"/>
            <a:ext cx="2625329" cy="1277735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C00000"/>
                </a:solidFill>
              </a:rPr>
              <a:t>void </a:t>
            </a:r>
            <a:r>
              <a:rPr lang="en-US" altLang="zh-TW" sz="1200" b="1" dirty="0" err="1">
                <a:solidFill>
                  <a:srgbClr val="C00000"/>
                </a:solidFill>
              </a:rPr>
              <a:t>fill_first_set</a:t>
            </a:r>
            <a:r>
              <a:rPr lang="en-US" altLang="zh-TW" sz="1200" b="1" dirty="0">
                <a:solidFill>
                  <a:srgbClr val="C00000"/>
                </a:solidFill>
              </a:rPr>
              <a:t>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Simple Method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1200" b="1" dirty="0">
              <a:sym typeface="Wingdings" panose="05000000000000000000" pitchFamily="2" charset="2"/>
            </a:endParaRPr>
          </a:p>
        </p:txBody>
      </p:sp>
      <p:grpSp>
        <p:nvGrpSpPr>
          <p:cNvPr id="78853" name="Group 2">
            <a:extLst>
              <a:ext uri="{FF2B5EF4-FFF2-40B4-BE49-F238E27FC236}">
                <a16:creationId xmlns:a16="http://schemas.microsoft.com/office/drawing/2014/main" id="{3AD6F2C6-5CC0-4681-A0B1-4B22B3F01BF5}"/>
              </a:ext>
            </a:extLst>
          </p:cNvPr>
          <p:cNvGrpSpPr>
            <a:grpSpLocks/>
          </p:cNvGrpSpPr>
          <p:nvPr/>
        </p:nvGrpSpPr>
        <p:grpSpPr bwMode="auto">
          <a:xfrm>
            <a:off x="1464469" y="2732485"/>
            <a:ext cx="2093462" cy="1754694"/>
            <a:chOff x="694" y="2112"/>
            <a:chExt cx="1222" cy="1257"/>
          </a:xfrm>
        </p:grpSpPr>
        <p:sp>
          <p:nvSpPr>
            <p:cNvPr id="78931" name="Text Box 3">
              <a:extLst>
                <a:ext uri="{FF2B5EF4-FFF2-40B4-BE49-F238E27FC236}">
                  <a16:creationId xmlns:a16="http://schemas.microsoft.com/office/drawing/2014/main" id="{594C6289-4FA8-4911-B1DF-B8BDEDEED9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860" cy="1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E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E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80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80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80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800" b="1">
                <a:latin typeface="Times New Roman" panose="02020603050405020304" pitchFamily="18" charset="0"/>
              </a:endParaRPr>
            </a:p>
          </p:txBody>
        </p:sp>
        <p:sp>
          <p:nvSpPr>
            <p:cNvPr id="78932" name="AutoShape 4">
              <a:extLst>
                <a:ext uri="{FF2B5EF4-FFF2-40B4-BE49-F238E27FC236}">
                  <a16:creationId xmlns:a16="http://schemas.microsoft.com/office/drawing/2014/main" id="{F2145AB3-F470-441B-A48A-0B67BE066C50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1">
                <a:latin typeface="Times New Roman" panose="02020603050405020304" pitchFamily="18" charset="0"/>
              </a:endParaRPr>
            </a:p>
          </p:txBody>
        </p:sp>
        <p:sp>
          <p:nvSpPr>
            <p:cNvPr id="78933" name="Text Box 5">
              <a:extLst>
                <a:ext uri="{FF2B5EF4-FFF2-40B4-BE49-F238E27FC236}">
                  <a16:creationId xmlns:a16="http://schemas.microsoft.com/office/drawing/2014/main" id="{53EE4487-1396-4DFF-BB84-7971A23768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258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G</a:t>
              </a:r>
              <a:r>
                <a:rPr lang="en-US" altLang="zh-TW" sz="180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A72DB618-B1C3-488E-B8FA-521ADCE25F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718523"/>
              </p:ext>
            </p:extLst>
          </p:nvPr>
        </p:nvGraphicFramePr>
        <p:xfrm>
          <a:off x="4021229" y="1197867"/>
          <a:ext cx="3620692" cy="1554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7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5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Look</a:t>
                      </a:r>
                      <a:endParaRPr lang="zh-TW" altLang="en-US" sz="1100" dirty="0"/>
                    </a:p>
                  </a:txBody>
                  <a:tcPr marL="68575" marR="68575" marT="34278" marB="34278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5" marR="68575" marT="34278" marB="34278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576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>
                          <a:solidFill>
                            <a:srgbClr val="C00000"/>
                          </a:solidFill>
                        </a:rPr>
                        <a:t>E</a:t>
                      </a:r>
                      <a:endParaRPr lang="zh-TW" altLang="en-US" sz="1100" b="1" dirty="0">
                        <a:solidFill>
                          <a:srgbClr val="C00000"/>
                        </a:solidFill>
                      </a:endParaRPr>
                    </a:p>
                  </a:txBody>
                  <a:tcPr marL="68575" marR="68575" marT="34278" marB="342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>
                          <a:solidFill>
                            <a:srgbClr val="0550E5"/>
                          </a:solidFill>
                        </a:rPr>
                        <a:t>Prefix</a:t>
                      </a:r>
                      <a:endParaRPr lang="zh-TW" altLang="en-US" sz="1100" b="1" dirty="0">
                        <a:solidFill>
                          <a:srgbClr val="0550E5"/>
                        </a:solidFill>
                      </a:endParaRPr>
                    </a:p>
                  </a:txBody>
                  <a:tcPr marL="68575" marR="68575" marT="34278" marB="342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>
                          <a:solidFill>
                            <a:srgbClr val="00B050"/>
                          </a:solidFill>
                        </a:rPr>
                        <a:t>Tail</a:t>
                      </a:r>
                      <a:endParaRPr lang="zh-TW" altLang="en-US" sz="11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75" marR="68575" marT="34278" marB="342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(</a:t>
                      </a:r>
                      <a:endParaRPr lang="zh-TW" altLang="en-US" sz="1100" b="1" dirty="0"/>
                    </a:p>
                  </a:txBody>
                  <a:tcPr marL="68575" marR="68575" marT="34278" marB="342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)</a:t>
                      </a:r>
                      <a:endParaRPr lang="zh-TW" altLang="en-US" sz="1100" b="1" dirty="0"/>
                    </a:p>
                  </a:txBody>
                  <a:tcPr marL="68575" marR="68575" marT="34278" marB="342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V</a:t>
                      </a:r>
                      <a:endParaRPr lang="zh-TW" altLang="en-US" sz="1100" b="1" dirty="0"/>
                    </a:p>
                  </a:txBody>
                  <a:tcPr marL="68575" marR="68575" marT="34278" marB="342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F</a:t>
                      </a:r>
                      <a:endParaRPr lang="zh-TW" altLang="en-US" sz="1100" b="1" dirty="0"/>
                    </a:p>
                  </a:txBody>
                  <a:tcPr marL="68575" marR="68575" marT="34278" marB="342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+</a:t>
                      </a:r>
                      <a:endParaRPr lang="zh-TW" altLang="en-US" sz="1100" b="1" dirty="0"/>
                    </a:p>
                  </a:txBody>
                  <a:tcPr marL="68575" marR="68575" marT="34278" marB="3427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5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kumimoji="0" lang="zh-TW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96"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296"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296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78" marB="34278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" name="矩形 19">
            <a:extLst>
              <a:ext uri="{FF2B5EF4-FFF2-40B4-BE49-F238E27FC236}">
                <a16:creationId xmlns:a16="http://schemas.microsoft.com/office/drawing/2014/main" id="{5FD5EFEB-C41C-4B57-954D-204217A060BB}"/>
              </a:ext>
            </a:extLst>
          </p:cNvPr>
          <p:cNvSpPr/>
          <p:nvPr/>
        </p:nvSpPr>
        <p:spPr>
          <a:xfrm>
            <a:off x="2160985" y="2786063"/>
            <a:ext cx="995363" cy="267891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BFB6BD1D-F835-44BD-9F75-F0C5A94DEE31}"/>
              </a:ext>
            </a:extLst>
          </p:cNvPr>
          <p:cNvSpPr/>
          <p:nvPr/>
        </p:nvSpPr>
        <p:spPr>
          <a:xfrm>
            <a:off x="2160985" y="3053954"/>
            <a:ext cx="535781" cy="267890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B01F4B9F-0F19-4052-B2CA-BF1330B32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4844" y="1657583"/>
            <a:ext cx="66075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dirty="0"/>
              <a:t>{Prefix, V}</a:t>
            </a:r>
            <a:endParaRPr lang="zh-TW" altLang="en-US" sz="900" dirty="0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974E76EB-8054-410E-887D-0B2D05B92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8895" y="1657583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dirty="0">
                <a:sym typeface="Symbol" panose="05050102010706020507" pitchFamily="18" charset="2"/>
              </a:rPr>
              <a:t>{F, }</a:t>
            </a:r>
            <a:endParaRPr lang="zh-TW" altLang="en-US" sz="900" dirty="0">
              <a:sym typeface="Symbol" panose="05050102010706020507" pitchFamily="18" charset="2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386EB86E-1CA7-4537-BD79-F9A444442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9985" y="1657583"/>
            <a:ext cx="45076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{+, }</a:t>
            </a:r>
            <a:endParaRPr lang="zh-TW" altLang="en-US" sz="900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5641335C-4C85-43B4-A41D-A22B964B2AF0}"/>
              </a:ext>
            </a:extLst>
          </p:cNvPr>
          <p:cNvSpPr/>
          <p:nvPr/>
        </p:nvSpPr>
        <p:spPr>
          <a:xfrm>
            <a:off x="2160985" y="3321844"/>
            <a:ext cx="1017984" cy="267891"/>
          </a:xfrm>
          <a:prstGeom prst="rect">
            <a:avLst/>
          </a:prstGeom>
          <a:solidFill>
            <a:srgbClr val="0550E5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2C5F76DD-A304-491D-AD87-CAF91E3D5684}"/>
              </a:ext>
            </a:extLst>
          </p:cNvPr>
          <p:cNvSpPr/>
          <p:nvPr/>
        </p:nvSpPr>
        <p:spPr>
          <a:xfrm>
            <a:off x="2160985" y="3589735"/>
            <a:ext cx="1017984" cy="267890"/>
          </a:xfrm>
          <a:prstGeom prst="rect">
            <a:avLst/>
          </a:prstGeom>
          <a:solidFill>
            <a:srgbClr val="0550E5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5D39BB28-06E2-45A9-AFF5-5380EB9D728A}"/>
              </a:ext>
            </a:extLst>
          </p:cNvPr>
          <p:cNvSpPr/>
          <p:nvPr/>
        </p:nvSpPr>
        <p:spPr>
          <a:xfrm>
            <a:off x="2160985" y="3857625"/>
            <a:ext cx="722709" cy="267891"/>
          </a:xfrm>
          <a:prstGeom prst="rect">
            <a:avLst/>
          </a:prstGeom>
          <a:solidFill>
            <a:srgbClr val="00B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744DEC47-6726-4486-A0F5-3F09B2F1317D}"/>
              </a:ext>
            </a:extLst>
          </p:cNvPr>
          <p:cNvSpPr/>
          <p:nvPr/>
        </p:nvSpPr>
        <p:spPr>
          <a:xfrm>
            <a:off x="2160985" y="4125517"/>
            <a:ext cx="857250" cy="267890"/>
          </a:xfrm>
          <a:prstGeom prst="rect">
            <a:avLst/>
          </a:prstGeom>
          <a:solidFill>
            <a:srgbClr val="00B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5F3675BD-ED80-4555-96C8-914171BCA5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/>
      <p:bldP spid="24" grpId="0"/>
      <p:bldP spid="25" grpId="0"/>
      <p:bldP spid="35" grpId="0" animBg="1"/>
      <p:bldP spid="36" grpId="0" animBg="1"/>
      <p:bldP spid="37" grpId="0" animBg="1"/>
      <p:bldP spid="38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標題 1">
            <a:extLst>
              <a:ext uri="{FF2B5EF4-FFF2-40B4-BE49-F238E27FC236}">
                <a16:creationId xmlns:a16="http://schemas.microsoft.com/office/drawing/2014/main" id="{48DB5989-794E-462B-A846-71AF17C70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79875" name="內容版面配置區 2">
            <a:extLst>
              <a:ext uri="{FF2B5EF4-FFF2-40B4-BE49-F238E27FC236}">
                <a16:creationId xmlns:a16="http://schemas.microsoft.com/office/drawing/2014/main" id="{717F9059-319A-495A-8B63-AEC6025FAA2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9450" y="910829"/>
            <a:ext cx="2375940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C00000"/>
                </a:solidFill>
              </a:rPr>
              <a:t>void </a:t>
            </a:r>
            <a:r>
              <a:rPr lang="en-US" altLang="zh-TW" sz="1200" b="1" dirty="0" err="1">
                <a:solidFill>
                  <a:srgbClr val="C00000"/>
                </a:solidFill>
              </a:rPr>
              <a:t>fill_first_set</a:t>
            </a:r>
            <a:r>
              <a:rPr lang="en-US" altLang="zh-TW" sz="1200" b="1" dirty="0">
                <a:solidFill>
                  <a:srgbClr val="C00000"/>
                </a:solidFill>
              </a:rPr>
              <a:t>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Simple Method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1200" b="1" dirty="0">
              <a:sym typeface="Wingdings" panose="05000000000000000000" pitchFamily="2" charset="2"/>
            </a:endParaRPr>
          </a:p>
        </p:txBody>
      </p:sp>
      <p:grpSp>
        <p:nvGrpSpPr>
          <p:cNvPr id="79877" name="Group 2">
            <a:extLst>
              <a:ext uri="{FF2B5EF4-FFF2-40B4-BE49-F238E27FC236}">
                <a16:creationId xmlns:a16="http://schemas.microsoft.com/office/drawing/2014/main" id="{33BFF814-A973-4E33-B7B9-1C4CBE26B9B1}"/>
              </a:ext>
            </a:extLst>
          </p:cNvPr>
          <p:cNvGrpSpPr>
            <a:grpSpLocks/>
          </p:cNvGrpSpPr>
          <p:nvPr/>
        </p:nvGrpSpPr>
        <p:grpSpPr bwMode="auto">
          <a:xfrm>
            <a:off x="1299577" y="2395207"/>
            <a:ext cx="2093462" cy="1754694"/>
            <a:chOff x="694" y="2112"/>
            <a:chExt cx="1222" cy="1257"/>
          </a:xfrm>
        </p:grpSpPr>
        <p:sp>
          <p:nvSpPr>
            <p:cNvPr id="79958" name="Text Box 3">
              <a:extLst>
                <a:ext uri="{FF2B5EF4-FFF2-40B4-BE49-F238E27FC236}">
                  <a16:creationId xmlns:a16="http://schemas.microsoft.com/office/drawing/2014/main" id="{0AF66B8E-EE1E-47F2-92AA-3B9ED4CFAE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860" cy="1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E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E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80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80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80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800" b="1">
                <a:latin typeface="Times New Roman" panose="02020603050405020304" pitchFamily="18" charset="0"/>
              </a:endParaRPr>
            </a:p>
          </p:txBody>
        </p:sp>
        <p:sp>
          <p:nvSpPr>
            <p:cNvPr id="79959" name="AutoShape 4">
              <a:extLst>
                <a:ext uri="{FF2B5EF4-FFF2-40B4-BE49-F238E27FC236}">
                  <a16:creationId xmlns:a16="http://schemas.microsoft.com/office/drawing/2014/main" id="{295B906D-2C43-4119-A3AB-51A21A45E4EF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1">
                <a:latin typeface="Times New Roman" panose="02020603050405020304" pitchFamily="18" charset="0"/>
              </a:endParaRPr>
            </a:p>
          </p:txBody>
        </p:sp>
        <p:sp>
          <p:nvSpPr>
            <p:cNvPr id="79960" name="Text Box 5">
              <a:extLst>
                <a:ext uri="{FF2B5EF4-FFF2-40B4-BE49-F238E27FC236}">
                  <a16:creationId xmlns:a16="http://schemas.microsoft.com/office/drawing/2014/main" id="{9F06DC92-2A49-497E-81B9-32BA7DC156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258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G</a:t>
              </a:r>
              <a:r>
                <a:rPr lang="en-US" altLang="zh-TW" sz="180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AACA3053-0C05-4A42-BB21-7E8DFF525BF0}"/>
              </a:ext>
            </a:extLst>
          </p:cNvPr>
          <p:cNvGraphicFramePr>
            <a:graphicFrameLocks noGrp="1"/>
          </p:cNvGraphicFramePr>
          <p:nvPr/>
        </p:nvGraphicFramePr>
        <p:xfrm>
          <a:off x="4036219" y="1017985"/>
          <a:ext cx="3620692" cy="150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8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14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0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78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Step</a:t>
                      </a:r>
                      <a:endParaRPr lang="zh-TW" altLang="en-US" sz="1100" dirty="0"/>
                    </a:p>
                  </a:txBody>
                  <a:tcPr marL="68575" marR="68575" marT="34295" marB="34295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5" marR="68575" marT="34295" marB="34295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38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>
                          <a:solidFill>
                            <a:srgbClr val="C00000"/>
                          </a:solidFill>
                        </a:rPr>
                        <a:t>E</a:t>
                      </a:r>
                      <a:endParaRPr lang="zh-TW" altLang="en-US" sz="1100" b="1" dirty="0">
                        <a:solidFill>
                          <a:srgbClr val="C00000"/>
                        </a:solidFill>
                      </a:endParaRPr>
                    </a:p>
                  </a:txBody>
                  <a:tcPr marL="68575" marR="68575" marT="34295" marB="342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>
                          <a:solidFill>
                            <a:srgbClr val="0550E5"/>
                          </a:solidFill>
                        </a:rPr>
                        <a:t>Prefix</a:t>
                      </a:r>
                      <a:endParaRPr lang="zh-TW" altLang="en-US" sz="1100" b="1" dirty="0">
                        <a:solidFill>
                          <a:srgbClr val="0550E5"/>
                        </a:solidFill>
                      </a:endParaRPr>
                    </a:p>
                  </a:txBody>
                  <a:tcPr marL="68575" marR="68575" marT="34295" marB="342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>
                          <a:solidFill>
                            <a:srgbClr val="00B050"/>
                          </a:solidFill>
                        </a:rPr>
                        <a:t>Tail</a:t>
                      </a:r>
                      <a:endParaRPr lang="zh-TW" altLang="en-US" sz="11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75" marR="68575" marT="34295" marB="342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(</a:t>
                      </a:r>
                      <a:endParaRPr lang="zh-TW" altLang="en-US" sz="1100" b="1" dirty="0"/>
                    </a:p>
                  </a:txBody>
                  <a:tcPr marL="68575" marR="68575" marT="34295" marB="342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)</a:t>
                      </a:r>
                      <a:endParaRPr lang="zh-TW" altLang="en-US" sz="1100" b="1" dirty="0"/>
                    </a:p>
                  </a:txBody>
                  <a:tcPr marL="68575" marR="68575" marT="34295" marB="342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V</a:t>
                      </a:r>
                      <a:endParaRPr lang="zh-TW" altLang="en-US" sz="1100" b="1" dirty="0"/>
                    </a:p>
                  </a:txBody>
                  <a:tcPr marL="68575" marR="68575" marT="34295" marB="342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F</a:t>
                      </a:r>
                      <a:endParaRPr lang="zh-TW" altLang="en-US" sz="1100" b="1" dirty="0"/>
                    </a:p>
                  </a:txBody>
                  <a:tcPr marL="68575" marR="68575" marT="34295" marB="342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+</a:t>
                      </a:r>
                      <a:endParaRPr lang="zh-TW" altLang="en-US" sz="1100" b="1" dirty="0"/>
                    </a:p>
                  </a:txBody>
                  <a:tcPr marL="68575" marR="68575" marT="34295" marB="3429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kumimoji="0" lang="zh-TW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(2)</a:t>
                      </a:r>
                      <a:endParaRPr kumimoji="0" lang="zh-TW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64"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64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5" marB="3429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9946" name="矩形 21">
            <a:extLst>
              <a:ext uri="{FF2B5EF4-FFF2-40B4-BE49-F238E27FC236}">
                <a16:creationId xmlns:a16="http://schemas.microsoft.com/office/drawing/2014/main" id="{B9F582AD-3B13-408E-9024-CAADD4CFA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4844" y="1500188"/>
            <a:ext cx="66075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/>
              <a:t>{Prefix, V}</a:t>
            </a:r>
            <a:endParaRPr lang="zh-TW" altLang="en-US" sz="900"/>
          </a:p>
        </p:txBody>
      </p:sp>
      <p:sp>
        <p:nvSpPr>
          <p:cNvPr id="79947" name="矩形 23">
            <a:extLst>
              <a:ext uri="{FF2B5EF4-FFF2-40B4-BE49-F238E27FC236}">
                <a16:creationId xmlns:a16="http://schemas.microsoft.com/office/drawing/2014/main" id="{2DB6B752-176C-449A-B52C-ABBEF42FE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1360" y="1500188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{F, }</a:t>
            </a:r>
            <a:endParaRPr lang="zh-TW" altLang="en-US" sz="900">
              <a:sym typeface="Symbol" panose="05050102010706020507" pitchFamily="18" charset="2"/>
            </a:endParaRPr>
          </a:p>
        </p:txBody>
      </p:sp>
      <p:sp>
        <p:nvSpPr>
          <p:cNvPr id="79948" name="矩形 24">
            <a:extLst>
              <a:ext uri="{FF2B5EF4-FFF2-40B4-BE49-F238E27FC236}">
                <a16:creationId xmlns:a16="http://schemas.microsoft.com/office/drawing/2014/main" id="{401A8265-F646-495C-89D9-74B2AE7C8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9985" y="1500188"/>
            <a:ext cx="45076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{+, }</a:t>
            </a:r>
            <a:endParaRPr lang="zh-TW" altLang="en-US" sz="900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FFAB6318-E5C5-42A3-861D-14B0EC351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4844" y="1714500"/>
            <a:ext cx="53732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/>
              <a:t>{F, V, (}</a:t>
            </a:r>
            <a:endParaRPr lang="zh-TW" altLang="en-US" sz="900"/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FD83B5C7-C74D-4B93-BF81-59A8E108A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1360" y="1714500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{F, }</a:t>
            </a:r>
            <a:endParaRPr lang="zh-TW" altLang="en-US" sz="900">
              <a:sym typeface="Symbol" panose="05050102010706020507" pitchFamily="18" charset="2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730B05B0-E246-4B00-8868-2EA171FC9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9985" y="1714500"/>
            <a:ext cx="45076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{+, }</a:t>
            </a:r>
            <a:endParaRPr lang="zh-TW" altLang="en-US" sz="900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CD56C674-0A8E-4400-A5E4-78EEAA302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6374" y="2180894"/>
            <a:ext cx="297870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dirty="0">
                <a:latin typeface="Arial Unicode MS" pitchFamily="34" charset="-120"/>
                <a:ea typeface="Arial Unicode MS" pitchFamily="34" charset="-120"/>
              </a:rPr>
              <a:t>Translate Non-terminal in First Set </a:t>
            </a:r>
            <a:br>
              <a:rPr lang="en-US" altLang="zh-TW" sz="1200" dirty="0">
                <a:latin typeface="Arial Unicode MS" pitchFamily="34" charset="-120"/>
                <a:ea typeface="Arial Unicode MS" pitchFamily="34" charset="-120"/>
              </a:rPr>
            </a:br>
            <a:r>
              <a:rPr lang="en-US" altLang="zh-TW" sz="1200" dirty="0">
                <a:latin typeface="Arial Unicode MS" pitchFamily="34" charset="-120"/>
                <a:ea typeface="Arial Unicode MS" pitchFamily="34" charset="-120"/>
              </a:rPr>
              <a:t> “</a:t>
            </a:r>
            <a:r>
              <a:rPr lang="en-US" altLang="zh-TW" sz="1200" dirty="0">
                <a:solidFill>
                  <a:srgbClr val="C00000"/>
                </a:solidFill>
                <a:latin typeface="Arial Unicode MS" pitchFamily="34" charset="-120"/>
                <a:ea typeface="Arial Unicode MS" pitchFamily="34" charset="-120"/>
              </a:rPr>
              <a:t>Prefix</a:t>
            </a:r>
            <a:r>
              <a:rPr lang="en-US" altLang="zh-TW" sz="1200" dirty="0">
                <a:latin typeface="Arial Unicode MS" pitchFamily="34" charset="-120"/>
                <a:ea typeface="Arial Unicode MS" pitchFamily="34" charset="-120"/>
              </a:rPr>
              <a:t>”</a:t>
            </a:r>
            <a:r>
              <a:rPr lang="en-US" altLang="zh-TW" sz="1200" dirty="0">
                <a:solidFill>
                  <a:srgbClr val="C00000"/>
                </a:solidFill>
                <a:latin typeface="Arial Unicode MS" pitchFamily="34" charset="-120"/>
                <a:ea typeface="Arial Unicode MS" pitchFamily="34" charset="-120"/>
              </a:rPr>
              <a:t> </a:t>
            </a:r>
            <a:r>
              <a:rPr lang="en-US" altLang="zh-TW" sz="1200" dirty="0">
                <a:latin typeface="Arial Unicode MS" pitchFamily="34" charset="-120"/>
                <a:ea typeface="Arial Unicode MS" pitchFamily="34" charset="-120"/>
              </a:rPr>
              <a:t>can be replaced by “</a:t>
            </a:r>
            <a:r>
              <a:rPr lang="en-US" altLang="zh-TW" sz="1200" dirty="0">
                <a:solidFill>
                  <a:srgbClr val="C00000"/>
                </a:solidFill>
                <a:latin typeface="Arial Unicode MS" pitchFamily="34" charset="-120"/>
                <a:ea typeface="Arial Unicode MS" pitchFamily="34" charset="-120"/>
              </a:rPr>
              <a:t>F</a:t>
            </a:r>
            <a:r>
              <a:rPr lang="en-US" altLang="zh-TW" sz="1200" dirty="0">
                <a:latin typeface="Arial Unicode MS" pitchFamily="34" charset="-120"/>
                <a:ea typeface="Arial Unicode MS" pitchFamily="34" charset="-120"/>
              </a:rPr>
              <a:t>” or</a:t>
            </a:r>
            <a:r>
              <a:rPr lang="en-US" altLang="zh-TW" sz="1200" dirty="0">
                <a:solidFill>
                  <a:srgbClr val="C00000"/>
                </a:solidFill>
                <a:latin typeface="Arial Unicode MS" pitchFamily="34" charset="-120"/>
                <a:ea typeface="Arial Unicode MS" pitchFamily="34" charset="-120"/>
              </a:rPr>
              <a:t> </a:t>
            </a:r>
            <a:r>
              <a:rPr lang="en-US" altLang="zh-TW" sz="1200" dirty="0">
                <a:latin typeface="Arial Unicode MS" pitchFamily="34" charset="-120"/>
                <a:ea typeface="Arial Unicode MS" pitchFamily="34" charset="-120"/>
              </a:rPr>
              <a:t>“</a:t>
            </a:r>
            <a:r>
              <a:rPr lang="en-US" altLang="zh-TW" sz="1200" dirty="0">
                <a:solidFill>
                  <a:srgbClr val="C00000"/>
                </a:solidFill>
                <a:latin typeface="Arial Unicode MS" pitchFamily="34" charset="-120"/>
                <a:ea typeface="Arial Unicode MS" pitchFamily="34" charset="-120"/>
                <a:sym typeface="Symbol" panose="05050102010706020507" pitchFamily="18" charset="2"/>
              </a:rPr>
              <a:t></a:t>
            </a:r>
            <a:r>
              <a:rPr lang="en-US" altLang="zh-TW" sz="1200" dirty="0">
                <a:latin typeface="Arial Unicode MS" pitchFamily="34" charset="-120"/>
                <a:ea typeface="Arial Unicode MS" pitchFamily="34" charset="-120"/>
              </a:rPr>
              <a:t>”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dirty="0">
                <a:latin typeface="Arial Unicode MS" pitchFamily="34" charset="-120"/>
                <a:ea typeface="Arial Unicode MS" pitchFamily="34" charset="-120"/>
              </a:rPr>
              <a:t> So….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altLang="zh-TW" sz="1200" dirty="0" err="1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rPr>
              <a:t>E</a:t>
            </a:r>
            <a:r>
              <a:rPr lang="en-US" altLang="zh-TW" sz="1200" dirty="0" err="1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sym typeface="Wingdings" panose="05000000000000000000" pitchFamily="2" charset="2"/>
              </a:rPr>
              <a:t>Prefix</a:t>
            </a:r>
            <a:r>
              <a:rPr lang="en-US" altLang="zh-TW" sz="12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sym typeface="Wingdings" panose="05000000000000000000" pitchFamily="2" charset="2"/>
              </a:rPr>
              <a:t>(E)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dirty="0">
                <a:solidFill>
                  <a:srgbClr val="00B050"/>
                </a:solidFill>
                <a:latin typeface="Arial Unicode MS" pitchFamily="34" charset="-120"/>
                <a:ea typeface="Arial Unicode MS" pitchFamily="34" charset="-120"/>
              </a:rPr>
              <a:t>Translate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altLang="zh-TW" sz="12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rPr>
              <a:t>E</a:t>
            </a:r>
            <a:r>
              <a:rPr lang="en-US" altLang="zh-TW" sz="12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sym typeface="Wingdings" panose="05000000000000000000" pitchFamily="2" charset="2"/>
              </a:rPr>
              <a:t>F(E)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altLang="zh-TW" sz="12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sym typeface="Wingdings" panose="05000000000000000000" pitchFamily="2" charset="2"/>
              </a:rPr>
              <a:t>E</a:t>
            </a:r>
            <a:r>
              <a:rPr lang="en-US" altLang="zh-TW" sz="12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sym typeface="Symbol" panose="05050102010706020507" pitchFamily="18" charset="2"/>
              </a:rPr>
              <a:t>(E)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dirty="0">
                <a:solidFill>
                  <a:srgbClr val="00B050"/>
                </a:solidFill>
                <a:latin typeface="Arial Unicode MS" pitchFamily="34" charset="-120"/>
                <a:ea typeface="Arial Unicode MS" pitchFamily="34" charset="-120"/>
                <a:sym typeface="Symbol" panose="05050102010706020507" pitchFamily="18" charset="2"/>
              </a:rPr>
              <a:t>But  In “E</a:t>
            </a:r>
            <a:r>
              <a:rPr lang="en-US" altLang="zh-TW" sz="1200" dirty="0">
                <a:solidFill>
                  <a:srgbClr val="00B050"/>
                </a:solidFill>
                <a:latin typeface="Arial Unicode MS" pitchFamily="34" charset="-120"/>
                <a:ea typeface="Arial Unicode MS" pitchFamily="34" charset="-120"/>
                <a:sym typeface="Wingdings" panose="05000000000000000000" pitchFamily="2" charset="2"/>
              </a:rPr>
              <a:t></a:t>
            </a:r>
            <a:r>
              <a:rPr lang="en-US" altLang="zh-TW" sz="1200" dirty="0">
                <a:solidFill>
                  <a:srgbClr val="00B050"/>
                </a:solidFill>
                <a:latin typeface="Arial Unicode MS" pitchFamily="34" charset="-120"/>
                <a:ea typeface="Arial Unicode MS" pitchFamily="34" charset="-120"/>
                <a:sym typeface="Symbol" panose="05050102010706020507" pitchFamily="18" charset="2"/>
              </a:rPr>
              <a:t>(E)”, the  is empty…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dirty="0">
                <a:solidFill>
                  <a:srgbClr val="00B050"/>
                </a:solidFill>
                <a:latin typeface="Arial Unicode MS" pitchFamily="34" charset="-120"/>
                <a:ea typeface="Arial Unicode MS" pitchFamily="34" charset="-120"/>
                <a:sym typeface="Symbol" panose="05050102010706020507" pitchFamily="18" charset="2"/>
              </a:rPr>
              <a:t>So catch more one…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altLang="zh-TW" sz="12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sym typeface="Wingdings" panose="05000000000000000000" pitchFamily="2" charset="2"/>
              </a:rPr>
              <a:t>E</a:t>
            </a:r>
            <a:r>
              <a:rPr lang="en-US" altLang="zh-TW" sz="12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sym typeface="Symbol" panose="05050102010706020507" pitchFamily="18" charset="2"/>
              </a:rPr>
              <a:t>(E)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DC1B1B48-9423-408F-A46F-90BE91993EC3}"/>
              </a:ext>
            </a:extLst>
          </p:cNvPr>
          <p:cNvSpPr/>
          <p:nvPr/>
        </p:nvSpPr>
        <p:spPr>
          <a:xfrm>
            <a:off x="4782155" y="2770254"/>
            <a:ext cx="642938" cy="160735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200"/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CFE4708E-E373-4707-8879-3A4A429E845C}"/>
              </a:ext>
            </a:extLst>
          </p:cNvPr>
          <p:cNvSpPr/>
          <p:nvPr/>
        </p:nvSpPr>
        <p:spPr>
          <a:xfrm>
            <a:off x="4782156" y="3325085"/>
            <a:ext cx="345281" cy="151210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200"/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4C2F6306-31C9-4782-B8FF-F2B5A1FF9F2F}"/>
              </a:ext>
            </a:extLst>
          </p:cNvPr>
          <p:cNvSpPr/>
          <p:nvPr/>
        </p:nvSpPr>
        <p:spPr>
          <a:xfrm>
            <a:off x="4782156" y="3145300"/>
            <a:ext cx="348853" cy="146447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200"/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CA75B539-7568-43BA-8DB4-FD6A84A938BF}"/>
              </a:ext>
            </a:extLst>
          </p:cNvPr>
          <p:cNvSpPr/>
          <p:nvPr/>
        </p:nvSpPr>
        <p:spPr>
          <a:xfrm>
            <a:off x="4782156" y="3841816"/>
            <a:ext cx="386953" cy="180975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200"/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D687772C-24F8-4D93-AF80-064A92060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3550" y="4234898"/>
            <a:ext cx="6215063" cy="338554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dirty="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</a:rPr>
              <a:t>The first set of “Prefix” and “Tail” do not have non-terminals!</a:t>
            </a:r>
            <a:endParaRPr lang="zh-TW" altLang="en-US" sz="16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5C8125D6-EF27-4AAA-ACF6-82898A16E7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0" grpId="0" animBg="1"/>
      <p:bldP spid="42" grpId="0" animBg="1"/>
      <p:bldP spid="43" grpId="0" animBg="1"/>
      <p:bldP spid="44" grpId="0" animBg="1"/>
      <p:bldP spid="46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標題 1">
            <a:extLst>
              <a:ext uri="{FF2B5EF4-FFF2-40B4-BE49-F238E27FC236}">
                <a16:creationId xmlns:a16="http://schemas.microsoft.com/office/drawing/2014/main" id="{CE93DCA3-C2DE-4D8F-BD7B-E6B9E4020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(6)</a:t>
            </a:r>
            <a:endParaRPr lang="zh-TW" altLang="en-US" sz="3200" dirty="0"/>
          </a:p>
        </p:txBody>
      </p:sp>
      <p:sp>
        <p:nvSpPr>
          <p:cNvPr id="80899" name="內容版面配置區 2">
            <a:extLst>
              <a:ext uri="{FF2B5EF4-FFF2-40B4-BE49-F238E27FC236}">
                <a16:creationId xmlns:a16="http://schemas.microsoft.com/office/drawing/2014/main" id="{C5EF77D4-7EB0-420A-9037-49C50C27B6B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43000" y="910829"/>
            <a:ext cx="2625329" cy="101798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C00000"/>
                </a:solidFill>
              </a:rPr>
              <a:t>void </a:t>
            </a:r>
            <a:r>
              <a:rPr lang="en-US" altLang="zh-TW" sz="1200" b="1" dirty="0" err="1">
                <a:solidFill>
                  <a:srgbClr val="C00000"/>
                </a:solidFill>
              </a:rPr>
              <a:t>fill_first_set</a:t>
            </a:r>
            <a:r>
              <a:rPr lang="en-US" altLang="zh-TW" sz="1200" b="1" dirty="0">
                <a:solidFill>
                  <a:srgbClr val="C00000"/>
                </a:solidFill>
              </a:rPr>
              <a:t>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Simple Method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1200" b="1" dirty="0">
              <a:sym typeface="Wingdings" panose="05000000000000000000" pitchFamily="2" charset="2"/>
            </a:endParaRPr>
          </a:p>
        </p:txBody>
      </p:sp>
      <p:grpSp>
        <p:nvGrpSpPr>
          <p:cNvPr id="80901" name="Group 2">
            <a:extLst>
              <a:ext uri="{FF2B5EF4-FFF2-40B4-BE49-F238E27FC236}">
                <a16:creationId xmlns:a16="http://schemas.microsoft.com/office/drawing/2014/main" id="{D661E235-8635-4782-9721-AAB80DF4BE1D}"/>
              </a:ext>
            </a:extLst>
          </p:cNvPr>
          <p:cNvGrpSpPr>
            <a:grpSpLocks/>
          </p:cNvGrpSpPr>
          <p:nvPr/>
        </p:nvGrpSpPr>
        <p:grpSpPr bwMode="auto">
          <a:xfrm>
            <a:off x="1464469" y="2732485"/>
            <a:ext cx="2093462" cy="1754694"/>
            <a:chOff x="694" y="2112"/>
            <a:chExt cx="1222" cy="1257"/>
          </a:xfrm>
        </p:grpSpPr>
        <p:sp>
          <p:nvSpPr>
            <p:cNvPr id="80995" name="Text Box 3">
              <a:extLst>
                <a:ext uri="{FF2B5EF4-FFF2-40B4-BE49-F238E27FC236}">
                  <a16:creationId xmlns:a16="http://schemas.microsoft.com/office/drawing/2014/main" id="{AB5D0082-4459-4487-BA55-2920A8BE40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860" cy="1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E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E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80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80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80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80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80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800" b="1">
                <a:latin typeface="Times New Roman" panose="02020603050405020304" pitchFamily="18" charset="0"/>
              </a:endParaRPr>
            </a:p>
          </p:txBody>
        </p:sp>
        <p:sp>
          <p:nvSpPr>
            <p:cNvPr id="80996" name="AutoShape 4">
              <a:extLst>
                <a:ext uri="{FF2B5EF4-FFF2-40B4-BE49-F238E27FC236}">
                  <a16:creationId xmlns:a16="http://schemas.microsoft.com/office/drawing/2014/main" id="{83F2DAFF-0250-4547-83DD-0FEC96611968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1">
                <a:latin typeface="Times New Roman" panose="02020603050405020304" pitchFamily="18" charset="0"/>
              </a:endParaRPr>
            </a:p>
          </p:txBody>
        </p:sp>
        <p:sp>
          <p:nvSpPr>
            <p:cNvPr id="80997" name="Text Box 5">
              <a:extLst>
                <a:ext uri="{FF2B5EF4-FFF2-40B4-BE49-F238E27FC236}">
                  <a16:creationId xmlns:a16="http://schemas.microsoft.com/office/drawing/2014/main" id="{461950D7-7FC2-454F-B2CC-F15ED38252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258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</a:rPr>
                <a:t>G</a:t>
              </a:r>
              <a:r>
                <a:rPr lang="en-US" altLang="zh-TW" sz="180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36D8BA64-D6F7-4143-A067-F02CF6F730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567555"/>
              </p:ext>
            </p:extLst>
          </p:nvPr>
        </p:nvGraphicFramePr>
        <p:xfrm>
          <a:off x="3953775" y="1025481"/>
          <a:ext cx="3871092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27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56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5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57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36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095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639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Look</a:t>
                      </a:r>
                      <a:endParaRPr lang="zh-TW" altLang="en-US" sz="1100" dirty="0"/>
                    </a:p>
                  </a:txBody>
                  <a:tcPr marL="68575" marR="68575" marT="34290" marB="34290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First Set</a:t>
                      </a:r>
                      <a:endParaRPr lang="zh-TW" altLang="en-US" sz="1100" dirty="0"/>
                    </a:p>
                  </a:txBody>
                  <a:tcPr marL="68575" marR="68575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>
                          <a:solidFill>
                            <a:srgbClr val="C00000"/>
                          </a:solidFill>
                        </a:rPr>
                        <a:t>E</a:t>
                      </a:r>
                      <a:endParaRPr lang="zh-TW" altLang="en-US" sz="1100" b="1" dirty="0">
                        <a:solidFill>
                          <a:srgbClr val="C00000"/>
                        </a:solidFill>
                      </a:endParaRPr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>
                          <a:solidFill>
                            <a:srgbClr val="0550E5"/>
                          </a:solidFill>
                        </a:rPr>
                        <a:t>Prefix</a:t>
                      </a:r>
                      <a:endParaRPr lang="zh-TW" altLang="en-US" sz="1100" b="1" dirty="0">
                        <a:solidFill>
                          <a:srgbClr val="0550E5"/>
                        </a:solidFill>
                      </a:endParaRPr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>
                          <a:solidFill>
                            <a:srgbClr val="00B050"/>
                          </a:solidFill>
                        </a:rPr>
                        <a:t>Tail</a:t>
                      </a:r>
                      <a:endParaRPr lang="zh-TW" altLang="en-US" sz="11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(</a:t>
                      </a:r>
                      <a:endParaRPr lang="zh-TW" altLang="en-US" sz="1100" b="1" dirty="0"/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)</a:t>
                      </a:r>
                      <a:endParaRPr lang="zh-TW" altLang="en-US" sz="1100" b="1" dirty="0"/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V</a:t>
                      </a:r>
                      <a:endParaRPr lang="zh-TW" altLang="en-US" sz="1100" b="1" dirty="0"/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F</a:t>
                      </a:r>
                      <a:endParaRPr lang="zh-TW" altLang="en-US" sz="1100" b="1" dirty="0"/>
                    </a:p>
                  </a:txBody>
                  <a:tcPr marL="68575" marR="68575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/>
                        <a:t>+</a:t>
                      </a:r>
                      <a:endParaRPr lang="zh-TW" altLang="en-US" sz="1100" b="1" dirty="0"/>
                    </a:p>
                  </a:txBody>
                  <a:tcPr marL="68575" marR="68575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kumimoji="0" lang="zh-TW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(2)</a:t>
                      </a:r>
                      <a:endParaRPr kumimoji="0" lang="zh-TW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  <a:endParaRPr kumimoji="0" lang="zh-TW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dirty="0"/>
                    </a:p>
                  </a:txBody>
                  <a:tcPr marL="68575" marR="68575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8" name="Group 111">
            <a:extLst>
              <a:ext uri="{FF2B5EF4-FFF2-40B4-BE49-F238E27FC236}">
                <a16:creationId xmlns:a16="http://schemas.microsoft.com/office/drawing/2014/main" id="{FE49871C-D2EC-4A78-9C2A-2BCF5FB48E2B}"/>
              </a:ext>
            </a:extLst>
          </p:cNvPr>
          <p:cNvGraphicFramePr>
            <a:graphicFrameLocks noGrp="1"/>
          </p:cNvGraphicFramePr>
          <p:nvPr/>
        </p:nvGraphicFramePr>
        <p:xfrm>
          <a:off x="6018610" y="1928813"/>
          <a:ext cx="1660922" cy="190328"/>
        </p:xfrm>
        <a:graphic>
          <a:graphicData uri="http://schemas.openxmlformats.org/drawingml/2006/table">
            <a:tbl>
              <a:tblPr/>
              <a:tblGrid>
                <a:gridCol w="321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50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78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81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{(}</a:t>
                      </a:r>
                      <a:endParaRPr kumimoji="0" lang="zh-TW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04" marB="342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{)}</a:t>
                      </a:r>
                      <a:endParaRPr kumimoji="0" lang="zh-TW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04" marB="342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{V}</a:t>
                      </a:r>
                      <a:endParaRPr kumimoji="0" lang="zh-TW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04" marB="342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{F}</a:t>
                      </a:r>
                      <a:endParaRPr kumimoji="0" lang="zh-TW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04" marB="342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{+}</a:t>
                      </a:r>
                      <a:endParaRPr kumimoji="0" lang="zh-TW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04" marB="342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0984" name="矩形 21">
            <a:extLst>
              <a:ext uri="{FF2B5EF4-FFF2-40B4-BE49-F238E27FC236}">
                <a16:creationId xmlns:a16="http://schemas.microsoft.com/office/drawing/2014/main" id="{B70BF252-BD20-4632-A2B9-53EF5A411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4844" y="1500188"/>
            <a:ext cx="66075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/>
              <a:t>{Prefix, V}</a:t>
            </a:r>
            <a:endParaRPr lang="zh-TW" altLang="en-US" sz="900"/>
          </a:p>
        </p:txBody>
      </p:sp>
      <p:sp>
        <p:nvSpPr>
          <p:cNvPr id="80985" name="矩形 23">
            <a:extLst>
              <a:ext uri="{FF2B5EF4-FFF2-40B4-BE49-F238E27FC236}">
                <a16:creationId xmlns:a16="http://schemas.microsoft.com/office/drawing/2014/main" id="{F8E1956C-7A46-4498-8814-4FB461B8F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1360" y="1500188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{F, }</a:t>
            </a:r>
            <a:endParaRPr lang="zh-TW" altLang="en-US" sz="900">
              <a:sym typeface="Symbol" panose="05050102010706020507" pitchFamily="18" charset="2"/>
            </a:endParaRPr>
          </a:p>
        </p:txBody>
      </p:sp>
      <p:sp>
        <p:nvSpPr>
          <p:cNvPr id="80986" name="矩形 24">
            <a:extLst>
              <a:ext uri="{FF2B5EF4-FFF2-40B4-BE49-F238E27FC236}">
                <a16:creationId xmlns:a16="http://schemas.microsoft.com/office/drawing/2014/main" id="{AE36AFDE-273F-4593-ACDC-4CC3F4471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9985" y="1500188"/>
            <a:ext cx="45076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{+, }</a:t>
            </a:r>
            <a:endParaRPr lang="zh-TW" altLang="en-US" sz="900"/>
          </a:p>
        </p:txBody>
      </p:sp>
      <p:sp>
        <p:nvSpPr>
          <p:cNvPr id="80987" name="矩形 28">
            <a:extLst>
              <a:ext uri="{FF2B5EF4-FFF2-40B4-BE49-F238E27FC236}">
                <a16:creationId xmlns:a16="http://schemas.microsoft.com/office/drawing/2014/main" id="{D474BEF0-039B-40A0-B8D7-A53B66BE0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4844" y="1714500"/>
            <a:ext cx="50526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/>
              <a:t>{F, V,(}</a:t>
            </a:r>
            <a:endParaRPr lang="zh-TW" altLang="en-US" sz="900"/>
          </a:p>
        </p:txBody>
      </p:sp>
      <p:sp>
        <p:nvSpPr>
          <p:cNvPr id="80988" name="矩形 29">
            <a:extLst>
              <a:ext uri="{FF2B5EF4-FFF2-40B4-BE49-F238E27FC236}">
                <a16:creationId xmlns:a16="http://schemas.microsoft.com/office/drawing/2014/main" id="{DB412E61-5639-4CCA-83A9-FFFE6FFB5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1360" y="1714500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{F, }</a:t>
            </a:r>
            <a:endParaRPr lang="zh-TW" altLang="en-US" sz="900">
              <a:sym typeface="Symbol" panose="05050102010706020507" pitchFamily="18" charset="2"/>
            </a:endParaRPr>
          </a:p>
        </p:txBody>
      </p:sp>
      <p:sp>
        <p:nvSpPr>
          <p:cNvPr id="80989" name="矩形 30">
            <a:extLst>
              <a:ext uri="{FF2B5EF4-FFF2-40B4-BE49-F238E27FC236}">
                <a16:creationId xmlns:a16="http://schemas.microsoft.com/office/drawing/2014/main" id="{466C0587-606A-43DE-9B5D-DE9B2155B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9985" y="1714500"/>
            <a:ext cx="45076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{+, }</a:t>
            </a:r>
            <a:endParaRPr lang="zh-TW" altLang="en-US" sz="900"/>
          </a:p>
        </p:txBody>
      </p:sp>
      <p:sp>
        <p:nvSpPr>
          <p:cNvPr id="80990" name="矩形 31">
            <a:extLst>
              <a:ext uri="{FF2B5EF4-FFF2-40B4-BE49-F238E27FC236}">
                <a16:creationId xmlns:a16="http://schemas.microsoft.com/office/drawing/2014/main" id="{8F98379C-C60A-412E-8DBA-A8A155142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4844" y="1928813"/>
            <a:ext cx="50526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/>
              <a:t>{F, V,(}</a:t>
            </a:r>
            <a:endParaRPr lang="zh-TW" altLang="en-US" sz="900"/>
          </a:p>
        </p:txBody>
      </p:sp>
      <p:sp>
        <p:nvSpPr>
          <p:cNvPr id="80991" name="矩形 32">
            <a:extLst>
              <a:ext uri="{FF2B5EF4-FFF2-40B4-BE49-F238E27FC236}">
                <a16:creationId xmlns:a16="http://schemas.microsoft.com/office/drawing/2014/main" id="{A79F232D-8781-495A-88F0-0157C4A1A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1360" y="1928813"/>
            <a:ext cx="4379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{F, }</a:t>
            </a:r>
            <a:endParaRPr lang="zh-TW" altLang="en-US" sz="900">
              <a:sym typeface="Symbol" panose="05050102010706020507" pitchFamily="18" charset="2"/>
            </a:endParaRPr>
          </a:p>
        </p:txBody>
      </p:sp>
      <p:sp>
        <p:nvSpPr>
          <p:cNvPr id="80992" name="矩形 33">
            <a:extLst>
              <a:ext uri="{FF2B5EF4-FFF2-40B4-BE49-F238E27FC236}">
                <a16:creationId xmlns:a16="http://schemas.microsoft.com/office/drawing/2014/main" id="{20FB1651-3DB9-4D04-AE6D-0F301FD49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9985" y="1928813"/>
            <a:ext cx="45076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sym typeface="Symbol" panose="05050102010706020507" pitchFamily="18" charset="2"/>
              </a:rPr>
              <a:t>{+, }</a:t>
            </a:r>
            <a:endParaRPr lang="zh-TW" altLang="en-US" sz="900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767E0714-CF43-4D8F-B8DD-86B4AAA2A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688" y="3214688"/>
            <a:ext cx="3268266" cy="64633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</a:rPr>
              <a:t>The first set of terminals are itself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F7C48F7E-5BF3-4CA6-A28C-FF60B3D888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標題 1">
            <a:extLst>
              <a:ext uri="{FF2B5EF4-FFF2-40B4-BE49-F238E27FC236}">
                <a16:creationId xmlns:a16="http://schemas.microsoft.com/office/drawing/2014/main" id="{27E0DCA3-ACC9-4487-A4EB-2AA0893A6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(7)</a:t>
            </a:r>
            <a:endParaRPr lang="zh-TW" altLang="en-US" sz="3200" dirty="0"/>
          </a:p>
        </p:txBody>
      </p:sp>
      <p:sp>
        <p:nvSpPr>
          <p:cNvPr id="81923" name="內容版面配置區 2">
            <a:extLst>
              <a:ext uri="{FF2B5EF4-FFF2-40B4-BE49-F238E27FC236}">
                <a16:creationId xmlns:a16="http://schemas.microsoft.com/office/drawing/2014/main" id="{64B0870B-7473-4066-AA45-666E3963896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04342" y="865858"/>
            <a:ext cx="1806314" cy="164499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C00000"/>
                </a:solidFill>
              </a:rPr>
              <a:t>void </a:t>
            </a:r>
            <a:r>
              <a:rPr lang="en-US" altLang="zh-TW" sz="1200" b="1" dirty="0" err="1">
                <a:solidFill>
                  <a:srgbClr val="C00000"/>
                </a:solidFill>
              </a:rPr>
              <a:t>fill_follow_set</a:t>
            </a:r>
            <a:r>
              <a:rPr lang="en-US" altLang="zh-TW" sz="1200" b="1" dirty="0">
                <a:solidFill>
                  <a:srgbClr val="C00000"/>
                </a:solidFill>
              </a:rPr>
              <a:t>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1200" b="1" dirty="0">
              <a:sym typeface="Wingdings" panose="05000000000000000000" pitchFamily="2" charset="2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32B35EB8-D946-428F-8A4C-97AD57FD0C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0574" y="3764640"/>
            <a:ext cx="2143125" cy="78483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i&lt;NUM_NOTERMINAL; i++)</a:t>
            </a:r>
            <a:r>
              <a:rPr lang="zh-TW" altLang="en-US" sz="900" b="1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=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follow_set[A] =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25" name="向下箭號 24">
            <a:extLst>
              <a:ext uri="{FF2B5EF4-FFF2-40B4-BE49-F238E27FC236}">
                <a16:creationId xmlns:a16="http://schemas.microsoft.com/office/drawing/2014/main" id="{99FF2E75-76EB-4136-B7EF-FC7E16E2C1A7}"/>
              </a:ext>
            </a:extLst>
          </p:cNvPr>
          <p:cNvSpPr/>
          <p:nvPr/>
        </p:nvSpPr>
        <p:spPr>
          <a:xfrm>
            <a:off x="1941403" y="3496749"/>
            <a:ext cx="321469" cy="2143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grpSp>
        <p:nvGrpSpPr>
          <p:cNvPr id="2" name="Group 2">
            <a:extLst>
              <a:ext uri="{FF2B5EF4-FFF2-40B4-BE49-F238E27FC236}">
                <a16:creationId xmlns:a16="http://schemas.microsoft.com/office/drawing/2014/main" id="{6D6F986E-9F32-4E62-907B-B1650B6008E0}"/>
              </a:ext>
            </a:extLst>
          </p:cNvPr>
          <p:cNvGrpSpPr>
            <a:grpSpLocks/>
          </p:cNvGrpSpPr>
          <p:nvPr/>
        </p:nvGrpSpPr>
        <p:grpSpPr bwMode="auto">
          <a:xfrm>
            <a:off x="7664776" y="954101"/>
            <a:ext cx="1298593" cy="1061989"/>
            <a:chOff x="694" y="2112"/>
            <a:chExt cx="1297" cy="1296"/>
          </a:xfrm>
        </p:grpSpPr>
        <p:sp>
          <p:nvSpPr>
            <p:cNvPr id="81955" name="Text Box 3">
              <a:extLst>
                <a:ext uri="{FF2B5EF4-FFF2-40B4-BE49-F238E27FC236}">
                  <a16:creationId xmlns:a16="http://schemas.microsoft.com/office/drawing/2014/main" id="{03B5C639-7B52-4450-80D6-A47452DB20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81956" name="AutoShape 4">
              <a:extLst>
                <a:ext uri="{FF2B5EF4-FFF2-40B4-BE49-F238E27FC236}">
                  <a16:creationId xmlns:a16="http://schemas.microsoft.com/office/drawing/2014/main" id="{172B3BA3-5935-4580-A1EC-DB8366920BBF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81957" name="Text Box 5">
              <a:extLst>
                <a:ext uri="{FF2B5EF4-FFF2-40B4-BE49-F238E27FC236}">
                  <a16:creationId xmlns:a16="http://schemas.microsoft.com/office/drawing/2014/main" id="{7231E56B-5300-40C8-8DD6-F99221CF4C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29" name="表格 28">
            <a:extLst>
              <a:ext uri="{FF2B5EF4-FFF2-40B4-BE49-F238E27FC236}">
                <a16:creationId xmlns:a16="http://schemas.microsoft.com/office/drawing/2014/main" id="{E9384858-1EE9-4092-8B75-7248C2364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580326"/>
              </p:ext>
            </p:extLst>
          </p:nvPr>
        </p:nvGraphicFramePr>
        <p:xfrm>
          <a:off x="3688399" y="1072675"/>
          <a:ext cx="3643313" cy="83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21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Step</a:t>
                      </a:r>
                      <a:endParaRPr lang="zh-TW" altLang="en-US" sz="1400" dirty="0"/>
                    </a:p>
                  </a:txBody>
                  <a:tcPr marL="68579" marR="68579" marT="34300" marB="34300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Follow Set</a:t>
                      </a:r>
                      <a:endParaRPr lang="zh-TW" altLang="en-US" sz="1400" dirty="0"/>
                    </a:p>
                  </a:txBody>
                  <a:tcPr marL="68579" marR="68579" marT="34300" marB="3430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210"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1" dirty="0"/>
                        <a:t>E</a:t>
                      </a:r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/>
                        <a:t>Prefix</a:t>
                      </a:r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/>
                        <a:t>Tail</a:t>
                      </a:r>
                      <a:endParaRPr lang="zh-TW" altLang="en-US" sz="1200" b="1" dirty="0"/>
                    </a:p>
                  </a:txBody>
                  <a:tcPr marL="68579" marR="68579" marT="34300" marB="343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2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/>
                        <a:t>(1) Initialization</a:t>
                      </a:r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300" marB="343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" name="矩形 18">
            <a:extLst>
              <a:ext uri="{FF2B5EF4-FFF2-40B4-BE49-F238E27FC236}">
                <a16:creationId xmlns:a16="http://schemas.microsoft.com/office/drawing/2014/main" id="{2E7C3A5F-BFF3-4DCA-BDC6-433B00CE1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0574" y="2800233"/>
            <a:ext cx="2143125" cy="6429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noterminal</a:t>
            </a:r>
            <a:r>
              <a:rPr lang="en-US" altLang="zh-TW" sz="900" b="1">
                <a:latin typeface="Times New Roman" panose="02020603050405020304" pitchFamily="18" charset="0"/>
              </a:rPr>
              <a:t> 	A, B;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 	i;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 	changes;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A79D7968-60DB-435C-B179-C335D17F641F}"/>
              </a:ext>
            </a:extLst>
          </p:cNvPr>
          <p:cNvSpPr txBox="1"/>
          <p:nvPr/>
        </p:nvSpPr>
        <p:spPr>
          <a:xfrm>
            <a:off x="2905809" y="3228858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D35BA81B-BA8F-4502-8628-3D89081AB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809" y="4175406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1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1A4CC7C1-818C-48B1-8B66-1844247F049F}"/>
              </a:ext>
            </a:extLst>
          </p:cNvPr>
          <p:cNvSpPr/>
          <p:nvPr/>
        </p:nvSpPr>
        <p:spPr>
          <a:xfrm>
            <a:off x="1030574" y="3764640"/>
            <a:ext cx="1982391" cy="207753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E6DFCD2C-CE54-44BC-ADC1-7A8A8828612C}"/>
              </a:ext>
            </a:extLst>
          </p:cNvPr>
          <p:cNvSpPr/>
          <p:nvPr/>
        </p:nvSpPr>
        <p:spPr>
          <a:xfrm>
            <a:off x="1298466" y="4039849"/>
            <a:ext cx="1125140" cy="206995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492994CA-373B-4546-8D05-017B0AE185B4}"/>
              </a:ext>
            </a:extLst>
          </p:cNvPr>
          <p:cNvSpPr/>
          <p:nvPr/>
        </p:nvSpPr>
        <p:spPr>
          <a:xfrm>
            <a:off x="5617212" y="1662034"/>
            <a:ext cx="535781" cy="267891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200" b="1" dirty="0">
                <a:solidFill>
                  <a:srgbClr val="0366A9"/>
                </a:solidFill>
                <a:sym typeface="Symbol" pitchFamily="18" charset="2"/>
              </a:rPr>
              <a:t>{}</a:t>
            </a:r>
            <a:endParaRPr lang="zh-TW" altLang="en-US" sz="1200" dirty="0"/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1D902F92-3E8E-41F1-9B00-C49B5F404764}"/>
              </a:ext>
            </a:extLst>
          </p:cNvPr>
          <p:cNvSpPr/>
          <p:nvPr/>
        </p:nvSpPr>
        <p:spPr>
          <a:xfrm>
            <a:off x="5624706" y="1348060"/>
            <a:ext cx="535781" cy="267891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0018C05-0F6D-45E6-84CF-66BB78DDC9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5" grpId="0" animBg="1"/>
      <p:bldP spid="19" grpId="0" animBg="1"/>
      <p:bldP spid="20" grpId="0" animBg="1"/>
      <p:bldP spid="23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內容版面配置區 2">
            <a:extLst>
              <a:ext uri="{FF2B5EF4-FFF2-40B4-BE49-F238E27FC236}">
                <a16:creationId xmlns:a16="http://schemas.microsoft.com/office/drawing/2014/main" id="{BF7D8513-F26A-4E08-95A6-0438E65F1CD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37574" y="846518"/>
            <a:ext cx="7883447" cy="3702844"/>
          </a:xfrm>
        </p:spPr>
        <p:txBody>
          <a:bodyPr/>
          <a:lstStyle/>
          <a:p>
            <a:r>
              <a:rPr lang="en-US" altLang="zh-TW" sz="2100" b="1" dirty="0">
                <a:solidFill>
                  <a:srgbClr val="C00000"/>
                </a:solidFill>
              </a:rPr>
              <a:t>Derivation</a:t>
            </a:r>
          </a:p>
          <a:p>
            <a:pPr lvl="1"/>
            <a:r>
              <a:rPr lang="en-US" altLang="zh-TW" sz="1800" b="1" dirty="0">
                <a:solidFill>
                  <a:srgbClr val="F78507"/>
                </a:solidFill>
                <a:latin typeface="Helvetica" panose="020B0604020202020204" pitchFamily="34" charset="0"/>
              </a:rPr>
              <a:t>One step derivation</a:t>
            </a:r>
            <a:r>
              <a:rPr lang="en-US" altLang="zh-TW" sz="1800" dirty="0">
                <a:solidFill>
                  <a:srgbClr val="F78507"/>
                </a:solidFill>
                <a:latin typeface="Helvetica" panose="020B0604020202020204" pitchFamily="34" charset="0"/>
              </a:rPr>
              <a:t>		    </a:t>
            </a:r>
            <a:r>
              <a:rPr lang="en-US" altLang="zh-TW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 </a:t>
            </a:r>
            <a:r>
              <a:rPr lang="zh-TW" altLang="en-US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zh-TW" sz="1800" dirty="0">
                <a:solidFill>
                  <a:srgbClr val="FF0000"/>
                </a:solidFill>
                <a:latin typeface="Helvetica" panose="020B0604020202020204" pitchFamily="34" charset="0"/>
              </a:rPr>
              <a:t>If A</a:t>
            </a:r>
            <a:r>
              <a:rPr lang="en-US" altLang="zh-TW" sz="1800" b="1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</a:t>
            </a:r>
            <a:r>
              <a:rPr lang="en-US" altLang="zh-TW" sz="1800" dirty="0">
                <a:solidFill>
                  <a:srgbClr val="FF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, then A </a:t>
            </a:r>
            <a:r>
              <a:rPr lang="en-US" altLang="zh-TW" sz="1800" b="1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 </a:t>
            </a:r>
            <a:r>
              <a:rPr lang="en-US" altLang="zh-TW" sz="1800" dirty="0">
                <a:solidFill>
                  <a:srgbClr val="FF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</a:t>
            </a:r>
          </a:p>
          <a:p>
            <a:pPr lvl="1"/>
            <a:r>
              <a:rPr lang="en-US" altLang="zh-TW" sz="1800" b="1" dirty="0">
                <a:solidFill>
                  <a:srgbClr val="F78507"/>
                </a:solidFill>
                <a:latin typeface="Helvetica" panose="020B0604020202020204" pitchFamily="34" charset="0"/>
              </a:rPr>
              <a:t>One or more steps derivation  </a:t>
            </a:r>
            <a:r>
              <a:rPr lang="en-US" altLang="zh-TW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</a:t>
            </a:r>
            <a:r>
              <a:rPr lang="zh-TW" altLang="en-US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 </a:t>
            </a:r>
            <a:r>
              <a:rPr lang="en-US" altLang="zh-TW" sz="1800" b="1" baseline="30000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+</a:t>
            </a:r>
          </a:p>
          <a:p>
            <a:pPr lvl="1"/>
            <a:r>
              <a:rPr lang="en-US" altLang="zh-TW" sz="1800" b="1" dirty="0">
                <a:solidFill>
                  <a:srgbClr val="F78507"/>
                </a:solidFill>
                <a:latin typeface="Helvetica" panose="020B0604020202020204" pitchFamily="34" charset="0"/>
              </a:rPr>
              <a:t>Zero or more steps derivation </a:t>
            </a:r>
            <a:r>
              <a:rPr lang="en-US" altLang="zh-TW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</a:t>
            </a:r>
            <a:r>
              <a:rPr lang="zh-TW" altLang="en-US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 </a:t>
            </a:r>
            <a:r>
              <a:rPr lang="en-US" altLang="zh-TW" sz="1800" b="1" baseline="30000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*</a:t>
            </a:r>
          </a:p>
          <a:p>
            <a:pPr lvl="1"/>
            <a:endParaRPr lang="en-US" altLang="zh-TW" sz="1800" baseline="30000" dirty="0">
              <a:solidFill>
                <a:schemeClr val="accent2"/>
              </a:solidFill>
              <a:latin typeface="Helvetica" panose="020B0604020202020204" pitchFamily="34" charset="0"/>
              <a:sym typeface="Symbol" panose="05050102010706020507" pitchFamily="18" charset="2"/>
            </a:endParaRPr>
          </a:p>
          <a:p>
            <a:r>
              <a:rPr lang="en-US" altLang="zh-TW" sz="1800" dirty="0">
                <a:latin typeface="Helvetica" panose="020B0604020202020204" pitchFamily="34" charset="0"/>
                <a:sym typeface="Symbol" panose="05050102010706020507" pitchFamily="18" charset="2"/>
              </a:rPr>
              <a:t>If </a:t>
            </a:r>
            <a:r>
              <a:rPr lang="en-US" altLang="zh-TW" sz="1800" b="1" dirty="0">
                <a:solidFill>
                  <a:srgbClr val="0070C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S </a:t>
            </a:r>
            <a:r>
              <a:rPr lang="en-US" altLang="zh-TW" sz="1800" b="1" dirty="0">
                <a:solidFill>
                  <a:srgbClr val="0070C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</a:t>
            </a:r>
            <a:r>
              <a:rPr lang="en-US" altLang="zh-TW" sz="1800" b="1" baseline="30000" dirty="0">
                <a:solidFill>
                  <a:srgbClr val="0070C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* </a:t>
            </a:r>
            <a:r>
              <a:rPr lang="en-US" altLang="zh-TW" sz="1800" b="1" dirty="0">
                <a:solidFill>
                  <a:srgbClr val="0070C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</a:t>
            </a:r>
            <a:r>
              <a:rPr lang="en-US" altLang="zh-TW" sz="1800" dirty="0">
                <a:latin typeface="Helvetica" panose="020B0604020202020204" pitchFamily="34" charset="0"/>
                <a:sym typeface="Symbol" panose="05050102010706020507" pitchFamily="18" charset="2"/>
              </a:rPr>
              <a:t>, then </a:t>
            </a:r>
            <a:r>
              <a:rPr lang="en-US" altLang="zh-TW" sz="1800" b="1" dirty="0">
                <a:solidFill>
                  <a:srgbClr val="0070C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</a:t>
            </a:r>
            <a:r>
              <a:rPr lang="en-US" altLang="zh-TW" sz="1800" dirty="0">
                <a:latin typeface="Helvetica" panose="020B0604020202020204" pitchFamily="34" charset="0"/>
                <a:sym typeface="Symbol" panose="05050102010706020507" pitchFamily="18" charset="2"/>
              </a:rPr>
              <a:t> is said to be sentential form of the CFG</a:t>
            </a:r>
          </a:p>
          <a:p>
            <a:pPr lvl="1"/>
            <a:r>
              <a:rPr lang="en-US" altLang="zh-TW" sz="1500" dirty="0">
                <a:latin typeface="Helvetica" panose="020B0604020202020204" pitchFamily="34" charset="0"/>
                <a:sym typeface="Symbol" panose="05050102010706020507" pitchFamily="18" charset="2"/>
              </a:rPr>
              <a:t>SF(G) is the set of sentential forms of grammar G</a:t>
            </a:r>
          </a:p>
          <a:p>
            <a:pPr lvl="1"/>
            <a:endParaRPr lang="en-US" altLang="zh-TW" sz="1500" dirty="0">
              <a:latin typeface="Helvetica" panose="020B0604020202020204" pitchFamily="34" charset="0"/>
              <a:sym typeface="Symbol" panose="05050102010706020507" pitchFamily="18" charset="2"/>
            </a:endParaRPr>
          </a:p>
          <a:p>
            <a:r>
              <a:rPr lang="en-US" altLang="zh-TW" sz="1800" dirty="0">
                <a:latin typeface="Helvetica" panose="020B0604020202020204" pitchFamily="34" charset="0"/>
                <a:sym typeface="Symbol" panose="05050102010706020507" pitchFamily="18" charset="2"/>
              </a:rPr>
              <a:t>L(G) = {x </a:t>
            </a:r>
            <a:r>
              <a:rPr lang="en-US" altLang="zh-TW" sz="1800" dirty="0">
                <a:sym typeface="Symbol" panose="05050102010706020507" pitchFamily="18" charset="2"/>
              </a:rPr>
              <a:t></a:t>
            </a:r>
            <a:r>
              <a:rPr lang="en-US" altLang="zh-TW" sz="1800" dirty="0">
                <a:latin typeface="Helvetica" panose="020B0604020202020204" pitchFamily="34" charset="0"/>
              </a:rPr>
              <a:t>V</a:t>
            </a:r>
            <a:r>
              <a:rPr lang="en-US" altLang="zh-TW" sz="1800" baseline="-25000" dirty="0">
                <a:latin typeface="Helvetica" panose="020B0604020202020204" pitchFamily="34" charset="0"/>
              </a:rPr>
              <a:t>t</a:t>
            </a:r>
            <a:r>
              <a:rPr lang="en-US" altLang="zh-TW" sz="1800" baseline="30000" dirty="0">
                <a:latin typeface="Helvetica" panose="020B0604020202020204" pitchFamily="34" charset="0"/>
              </a:rPr>
              <a:t>*</a:t>
            </a:r>
            <a:r>
              <a:rPr lang="en-US" altLang="zh-TW" sz="1800" dirty="0">
                <a:latin typeface="Helvetica" panose="020B0604020202020204" pitchFamily="34" charset="0"/>
              </a:rPr>
              <a:t>|S</a:t>
            </a:r>
            <a:r>
              <a:rPr lang="en-US" altLang="zh-TW" sz="1800" b="1" dirty="0">
                <a:latin typeface="Symbol" panose="05050102010706020507" pitchFamily="18" charset="2"/>
                <a:sym typeface="Symbol" panose="05050102010706020507" pitchFamily="18" charset="2"/>
              </a:rPr>
              <a:t></a:t>
            </a:r>
            <a:r>
              <a:rPr lang="en-US" altLang="zh-TW" sz="1800" b="1" baseline="30000" dirty="0">
                <a:latin typeface="Symbol" panose="05050102010706020507" pitchFamily="18" charset="2"/>
                <a:sym typeface="Symbol" panose="05050102010706020507" pitchFamily="18" charset="2"/>
              </a:rPr>
              <a:t>+</a:t>
            </a:r>
            <a:r>
              <a:rPr lang="en-US" altLang="zh-TW" sz="1800" dirty="0">
                <a:latin typeface="Helvetica" panose="020B0604020202020204" pitchFamily="34" charset="0"/>
                <a:sym typeface="Symbol" panose="05050102010706020507" pitchFamily="18" charset="2"/>
              </a:rPr>
              <a:t>x}</a:t>
            </a:r>
          </a:p>
          <a:p>
            <a:pPr lvl="1"/>
            <a:r>
              <a:rPr lang="en-US" altLang="zh-TW" sz="1500" dirty="0">
                <a:latin typeface="Helvetica" panose="020B0604020202020204" pitchFamily="34" charset="0"/>
                <a:sym typeface="Symbol" panose="05050102010706020507" pitchFamily="18" charset="2"/>
              </a:rPr>
              <a:t>L(G)=SF(G)</a:t>
            </a:r>
            <a:r>
              <a:rPr lang="en-US" altLang="zh-TW" sz="1500" dirty="0">
                <a:latin typeface="Helvetica" panose="020B0604020202020204" pitchFamily="34" charset="0"/>
              </a:rPr>
              <a:t>V</a:t>
            </a:r>
            <a:r>
              <a:rPr lang="en-US" altLang="zh-TW" sz="1500" baseline="-25000" dirty="0">
                <a:latin typeface="Helvetica" panose="020B0604020202020204" pitchFamily="34" charset="0"/>
              </a:rPr>
              <a:t>t</a:t>
            </a:r>
            <a:r>
              <a:rPr lang="en-US" altLang="zh-TW" sz="1500" baseline="30000" dirty="0">
                <a:latin typeface="Helvetica" panose="020B0604020202020204" pitchFamily="34" charset="0"/>
              </a:rPr>
              <a:t>*</a:t>
            </a:r>
            <a:endParaRPr lang="zh-TW" altLang="en-US" sz="1500" dirty="0"/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22C23B8-708B-45EC-8F93-C1ED1E2B2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944787" cy="519113"/>
          </a:xfrm>
        </p:spPr>
        <p:txBody>
          <a:bodyPr/>
          <a:lstStyle/>
          <a:p>
            <a:r>
              <a:rPr lang="en-US" altLang="zh-TW" sz="2800" dirty="0"/>
              <a:t>Context-Free Grammars - Concepts and Notation (4)</a:t>
            </a:r>
            <a:r>
              <a:rPr lang="en-US" altLang="zh-TW" sz="2800" dirty="0">
                <a:hlinkClick r:id="rId2" action="ppaction://hlinksldjump"/>
              </a:rPr>
              <a:t> </a:t>
            </a:r>
            <a:endParaRPr lang="zh-TW" altLang="en-US" sz="2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2AD3C3D-6ED4-42EB-98A5-7BFAFB6807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標題 1">
            <a:extLst>
              <a:ext uri="{FF2B5EF4-FFF2-40B4-BE49-F238E27FC236}">
                <a16:creationId xmlns:a16="http://schemas.microsoft.com/office/drawing/2014/main" id="{A34D6B41-6504-4E4C-8D6B-06F549007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(7)</a:t>
            </a:r>
            <a:endParaRPr lang="zh-TW" altLang="en-US" sz="3200" dirty="0"/>
          </a:p>
        </p:txBody>
      </p:sp>
      <p:sp>
        <p:nvSpPr>
          <p:cNvPr id="83971" name="內容版面配置區 2">
            <a:extLst>
              <a:ext uri="{FF2B5EF4-FFF2-40B4-BE49-F238E27FC236}">
                <a16:creationId xmlns:a16="http://schemas.microsoft.com/office/drawing/2014/main" id="{A997ADF6-CD97-48FF-B0E6-30CD9CDC5C4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43000" y="910829"/>
            <a:ext cx="2625329" cy="1532568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C00000"/>
                </a:solidFill>
              </a:rPr>
              <a:t>void </a:t>
            </a:r>
            <a:r>
              <a:rPr lang="en-US" altLang="zh-TW" sz="1200" b="1" dirty="0" err="1">
                <a:solidFill>
                  <a:srgbClr val="C00000"/>
                </a:solidFill>
              </a:rPr>
              <a:t>fill_follow_set</a:t>
            </a:r>
            <a:r>
              <a:rPr lang="en-US" altLang="zh-TW" sz="1200" b="1" dirty="0">
                <a:solidFill>
                  <a:srgbClr val="C00000"/>
                </a:solidFill>
              </a:rPr>
              <a:t>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1200" b="1" dirty="0">
              <a:sym typeface="Wingdings" panose="05000000000000000000" pitchFamily="2" charset="2"/>
            </a:endParaRPr>
          </a:p>
        </p:txBody>
      </p:sp>
      <p:sp>
        <p:nvSpPr>
          <p:cNvPr id="83973" name="矩形 20">
            <a:extLst>
              <a:ext uri="{FF2B5EF4-FFF2-40B4-BE49-F238E27FC236}">
                <a16:creationId xmlns:a16="http://schemas.microsoft.com/office/drawing/2014/main" id="{705ECAE0-772E-48F1-91A9-5A8CCF1B4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544" y="3794620"/>
            <a:ext cx="2143125" cy="78483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i&lt;NUM_NOTERMINAL; i++)</a:t>
            </a:r>
            <a:r>
              <a:rPr lang="zh-TW" altLang="en-US" sz="900" b="1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=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follow_set[A] =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25" name="向下箭號 24">
            <a:extLst>
              <a:ext uri="{FF2B5EF4-FFF2-40B4-BE49-F238E27FC236}">
                <a16:creationId xmlns:a16="http://schemas.microsoft.com/office/drawing/2014/main" id="{D81DB9C2-4F15-4687-B3F6-6095AB9FE11F}"/>
              </a:ext>
            </a:extLst>
          </p:cNvPr>
          <p:cNvSpPr/>
          <p:nvPr/>
        </p:nvSpPr>
        <p:spPr>
          <a:xfrm>
            <a:off x="1986373" y="3526729"/>
            <a:ext cx="321469" cy="2143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grpSp>
        <p:nvGrpSpPr>
          <p:cNvPr id="83975" name="Group 2">
            <a:extLst>
              <a:ext uri="{FF2B5EF4-FFF2-40B4-BE49-F238E27FC236}">
                <a16:creationId xmlns:a16="http://schemas.microsoft.com/office/drawing/2014/main" id="{B9A36290-9BB1-49DB-800F-FF0F540D7C19}"/>
              </a:ext>
            </a:extLst>
          </p:cNvPr>
          <p:cNvGrpSpPr>
            <a:grpSpLocks/>
          </p:cNvGrpSpPr>
          <p:nvPr/>
        </p:nvGrpSpPr>
        <p:grpSpPr bwMode="auto">
          <a:xfrm>
            <a:off x="7484894" y="991577"/>
            <a:ext cx="1298593" cy="1061989"/>
            <a:chOff x="694" y="2112"/>
            <a:chExt cx="1297" cy="1296"/>
          </a:xfrm>
        </p:grpSpPr>
        <p:sp>
          <p:nvSpPr>
            <p:cNvPr id="84004" name="Text Box 3">
              <a:extLst>
                <a:ext uri="{FF2B5EF4-FFF2-40B4-BE49-F238E27FC236}">
                  <a16:creationId xmlns:a16="http://schemas.microsoft.com/office/drawing/2014/main" id="{D89C7523-E5CA-47C2-A226-5B06740F79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84005" name="AutoShape 4">
              <a:extLst>
                <a:ext uri="{FF2B5EF4-FFF2-40B4-BE49-F238E27FC236}">
                  <a16:creationId xmlns:a16="http://schemas.microsoft.com/office/drawing/2014/main" id="{5DD62750-A995-4F2B-BBA2-26BA1B1E9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84006" name="Text Box 5">
              <a:extLst>
                <a:ext uri="{FF2B5EF4-FFF2-40B4-BE49-F238E27FC236}">
                  <a16:creationId xmlns:a16="http://schemas.microsoft.com/office/drawing/2014/main" id="{BF6BAF0B-617B-444C-8296-F259C34C05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29" name="表格 28">
            <a:extLst>
              <a:ext uri="{FF2B5EF4-FFF2-40B4-BE49-F238E27FC236}">
                <a16:creationId xmlns:a16="http://schemas.microsoft.com/office/drawing/2014/main" id="{575B7447-AC85-4A2F-8ECE-A484487C3C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348388"/>
              </p:ext>
            </p:extLst>
          </p:nvPr>
        </p:nvGraphicFramePr>
        <p:xfrm>
          <a:off x="3710885" y="1177607"/>
          <a:ext cx="3643313" cy="83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21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Step</a:t>
                      </a:r>
                      <a:endParaRPr lang="zh-TW" altLang="en-US" sz="1400" dirty="0"/>
                    </a:p>
                  </a:txBody>
                  <a:tcPr marL="68579" marR="68579" marT="34300" marB="34300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Follow Set</a:t>
                      </a:r>
                      <a:endParaRPr lang="zh-TW" altLang="en-US" sz="1400" dirty="0"/>
                    </a:p>
                  </a:txBody>
                  <a:tcPr marL="68579" marR="68579" marT="34300" marB="3430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210"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1" dirty="0"/>
                        <a:t>E</a:t>
                      </a:r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/>
                        <a:t>Prefix</a:t>
                      </a:r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/>
                        <a:t>Tail</a:t>
                      </a:r>
                      <a:endParaRPr lang="zh-TW" altLang="en-US" sz="1200" b="1" dirty="0"/>
                    </a:p>
                  </a:txBody>
                  <a:tcPr marL="68579" marR="68579" marT="34300" marB="343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2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/>
                        <a:t>(1) Initialization</a:t>
                      </a:r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300" marB="343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3996" name="矩形 18">
            <a:extLst>
              <a:ext uri="{FF2B5EF4-FFF2-40B4-BE49-F238E27FC236}">
                <a16:creationId xmlns:a16="http://schemas.microsoft.com/office/drawing/2014/main" id="{E67A2545-333E-4D5C-9446-8E7F94325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544" y="2830213"/>
            <a:ext cx="2143125" cy="6429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noterminal</a:t>
            </a:r>
            <a:r>
              <a:rPr lang="en-US" altLang="zh-TW" sz="900" b="1">
                <a:latin typeface="Times New Roman" panose="02020603050405020304" pitchFamily="18" charset="0"/>
              </a:rPr>
              <a:t> 	A, B;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 	i;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 	changes;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1A0A9D7E-50BC-4F6F-84E9-47003C51F868}"/>
              </a:ext>
            </a:extLst>
          </p:cNvPr>
          <p:cNvSpPr txBox="1"/>
          <p:nvPr/>
        </p:nvSpPr>
        <p:spPr>
          <a:xfrm>
            <a:off x="2950779" y="3258838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83998" name="文字方塊 22">
            <a:extLst>
              <a:ext uri="{FF2B5EF4-FFF2-40B4-BE49-F238E27FC236}">
                <a16:creationId xmlns:a16="http://schemas.microsoft.com/office/drawing/2014/main" id="{126269B5-C0C2-431B-ABBB-46886C79A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0779" y="4205386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1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48B01DA3-CA3E-495F-BEDA-64A94DC5C2E1}"/>
              </a:ext>
            </a:extLst>
          </p:cNvPr>
          <p:cNvSpPr/>
          <p:nvPr/>
        </p:nvSpPr>
        <p:spPr>
          <a:xfrm>
            <a:off x="1075544" y="3794620"/>
            <a:ext cx="1982391" cy="207754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8B02ED52-4348-485D-AFA0-F4EB42906D4B}"/>
              </a:ext>
            </a:extLst>
          </p:cNvPr>
          <p:cNvSpPr/>
          <p:nvPr/>
        </p:nvSpPr>
        <p:spPr>
          <a:xfrm>
            <a:off x="1343436" y="4069830"/>
            <a:ext cx="1125140" cy="206994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3726E5D5-2524-40BE-BE5D-3A8E9EA957C2}"/>
              </a:ext>
            </a:extLst>
          </p:cNvPr>
          <p:cNvSpPr/>
          <p:nvPr/>
        </p:nvSpPr>
        <p:spPr>
          <a:xfrm>
            <a:off x="6175479" y="1713389"/>
            <a:ext cx="642938" cy="267890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200" b="1" dirty="0">
                <a:solidFill>
                  <a:srgbClr val="0366A9"/>
                </a:solidFill>
                <a:sym typeface="Symbol" pitchFamily="18" charset="2"/>
              </a:rPr>
              <a:t></a:t>
            </a:r>
            <a:endParaRPr lang="zh-TW" altLang="en-US" sz="1200" b="1" dirty="0">
              <a:solidFill>
                <a:srgbClr val="0366A9"/>
              </a:solidFill>
              <a:sym typeface="Symbol" pitchFamily="18" charset="2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DE2AF3BF-29C3-4094-9859-FAE0005D3724}"/>
              </a:ext>
            </a:extLst>
          </p:cNvPr>
          <p:cNvSpPr/>
          <p:nvPr/>
        </p:nvSpPr>
        <p:spPr>
          <a:xfrm>
            <a:off x="6175479" y="1445497"/>
            <a:ext cx="642938" cy="267891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84003" name="矩形 21">
            <a:extLst>
              <a:ext uri="{FF2B5EF4-FFF2-40B4-BE49-F238E27FC236}">
                <a16:creationId xmlns:a16="http://schemas.microsoft.com/office/drawing/2014/main" id="{BFF4723E-87FF-4277-BCDB-2EC0850E4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698" y="1713389"/>
            <a:ext cx="3914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{}</a:t>
            </a:r>
            <a:endParaRPr lang="zh-TW" altLang="en-US" sz="120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E85FC87-D198-46C1-853A-F7C73F8A0A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標題 1">
            <a:extLst>
              <a:ext uri="{FF2B5EF4-FFF2-40B4-BE49-F238E27FC236}">
                <a16:creationId xmlns:a16="http://schemas.microsoft.com/office/drawing/2014/main" id="{8E8127F3-4B0F-4AA8-85E2-24DBB9977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(7)</a:t>
            </a:r>
            <a:endParaRPr lang="zh-TW" altLang="en-US" sz="3200" dirty="0"/>
          </a:p>
        </p:txBody>
      </p:sp>
      <p:sp>
        <p:nvSpPr>
          <p:cNvPr id="86019" name="內容版面配置區 2">
            <a:extLst>
              <a:ext uri="{FF2B5EF4-FFF2-40B4-BE49-F238E27FC236}">
                <a16:creationId xmlns:a16="http://schemas.microsoft.com/office/drawing/2014/main" id="{018C0581-09BC-4666-8A6B-56411E78E28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28207" y="888344"/>
            <a:ext cx="2625329" cy="163000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C00000"/>
                </a:solidFill>
              </a:rPr>
              <a:t>void </a:t>
            </a:r>
            <a:r>
              <a:rPr lang="en-US" altLang="zh-TW" sz="1200" b="1" dirty="0" err="1">
                <a:solidFill>
                  <a:srgbClr val="C00000"/>
                </a:solidFill>
              </a:rPr>
              <a:t>fill_follow_set</a:t>
            </a:r>
            <a:r>
              <a:rPr lang="en-US" altLang="zh-TW" sz="1200" b="1" dirty="0">
                <a:solidFill>
                  <a:srgbClr val="C00000"/>
                </a:solidFill>
              </a:rPr>
              <a:t>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1200" b="1" dirty="0">
              <a:sym typeface="Wingdings" panose="05000000000000000000" pitchFamily="2" charset="2"/>
            </a:endParaRPr>
          </a:p>
        </p:txBody>
      </p:sp>
      <p:sp>
        <p:nvSpPr>
          <p:cNvPr id="86021" name="矩形 20">
            <a:extLst>
              <a:ext uri="{FF2B5EF4-FFF2-40B4-BE49-F238E27FC236}">
                <a16:creationId xmlns:a16="http://schemas.microsoft.com/office/drawing/2014/main" id="{EE29E588-87AF-4C58-9161-535FE7932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167" y="3727164"/>
            <a:ext cx="2143125" cy="78483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i&lt;NUM_NOTERMINAL; i++)</a:t>
            </a:r>
            <a:r>
              <a:rPr lang="zh-TW" altLang="en-US" sz="900" b="1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=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follow_set[A] =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25" name="向下箭號 24">
            <a:extLst>
              <a:ext uri="{FF2B5EF4-FFF2-40B4-BE49-F238E27FC236}">
                <a16:creationId xmlns:a16="http://schemas.microsoft.com/office/drawing/2014/main" id="{D8E502E8-2495-4DA3-91D2-6AF950F02649}"/>
              </a:ext>
            </a:extLst>
          </p:cNvPr>
          <p:cNvSpPr/>
          <p:nvPr/>
        </p:nvSpPr>
        <p:spPr>
          <a:xfrm>
            <a:off x="1798996" y="3459273"/>
            <a:ext cx="321469" cy="2143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grpSp>
        <p:nvGrpSpPr>
          <p:cNvPr id="86023" name="Group 2">
            <a:extLst>
              <a:ext uri="{FF2B5EF4-FFF2-40B4-BE49-F238E27FC236}">
                <a16:creationId xmlns:a16="http://schemas.microsoft.com/office/drawing/2014/main" id="{D4236DB1-B3DF-4958-AF02-47050A7908D7}"/>
              </a:ext>
            </a:extLst>
          </p:cNvPr>
          <p:cNvGrpSpPr>
            <a:grpSpLocks/>
          </p:cNvGrpSpPr>
          <p:nvPr/>
        </p:nvGrpSpPr>
        <p:grpSpPr bwMode="auto">
          <a:xfrm>
            <a:off x="7349982" y="1051538"/>
            <a:ext cx="1298593" cy="1061989"/>
            <a:chOff x="694" y="2112"/>
            <a:chExt cx="1297" cy="1296"/>
          </a:xfrm>
        </p:grpSpPr>
        <p:sp>
          <p:nvSpPr>
            <p:cNvPr id="86052" name="Text Box 3">
              <a:extLst>
                <a:ext uri="{FF2B5EF4-FFF2-40B4-BE49-F238E27FC236}">
                  <a16:creationId xmlns:a16="http://schemas.microsoft.com/office/drawing/2014/main" id="{A055B7B3-5B9F-4AF9-B414-44B5D1E053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86053" name="AutoShape 4">
              <a:extLst>
                <a:ext uri="{FF2B5EF4-FFF2-40B4-BE49-F238E27FC236}">
                  <a16:creationId xmlns:a16="http://schemas.microsoft.com/office/drawing/2014/main" id="{AA596A60-C60A-4FFB-B61C-62CC09E96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86054" name="Text Box 5">
              <a:extLst>
                <a:ext uri="{FF2B5EF4-FFF2-40B4-BE49-F238E27FC236}">
                  <a16:creationId xmlns:a16="http://schemas.microsoft.com/office/drawing/2014/main" id="{0D4CF874-7B9E-4DCC-90D9-E296D356A6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29" name="表格 28">
            <a:extLst>
              <a:ext uri="{FF2B5EF4-FFF2-40B4-BE49-F238E27FC236}">
                <a16:creationId xmlns:a16="http://schemas.microsoft.com/office/drawing/2014/main" id="{D6ABB683-AAD1-413E-A5C1-8EC2185464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35560"/>
              </p:ext>
            </p:extLst>
          </p:nvPr>
        </p:nvGraphicFramePr>
        <p:xfrm>
          <a:off x="3486032" y="1192597"/>
          <a:ext cx="3643313" cy="83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21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Step</a:t>
                      </a:r>
                      <a:endParaRPr lang="zh-TW" altLang="en-US" sz="1400" dirty="0"/>
                    </a:p>
                  </a:txBody>
                  <a:tcPr marL="68579" marR="68579" marT="34300" marB="34300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Follow Set</a:t>
                      </a:r>
                      <a:endParaRPr lang="zh-TW" altLang="en-US" sz="1400" dirty="0"/>
                    </a:p>
                  </a:txBody>
                  <a:tcPr marL="68579" marR="68579" marT="34300" marB="3430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210"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/>
                        <a:t>E</a:t>
                      </a:r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/>
                        <a:t>Prefix</a:t>
                      </a:r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/>
                        <a:t>Tail</a:t>
                      </a:r>
                      <a:endParaRPr lang="zh-TW" altLang="en-US" sz="1200" b="1" dirty="0"/>
                    </a:p>
                  </a:txBody>
                  <a:tcPr marL="68579" marR="68579" marT="34300" marB="343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2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1" dirty="0"/>
                        <a:t>(1) Initialization</a:t>
                      </a:r>
                      <a:endParaRPr lang="zh-TW" altLang="en-US" sz="9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zh-TW" sz="12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{}</a:t>
                      </a:r>
                      <a:endParaRPr lang="zh-TW" altLang="en-US" sz="1200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300" marB="34300"/>
                </a:tc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300" marB="343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6044" name="矩形 18">
            <a:extLst>
              <a:ext uri="{FF2B5EF4-FFF2-40B4-BE49-F238E27FC236}">
                <a16:creationId xmlns:a16="http://schemas.microsoft.com/office/drawing/2014/main" id="{CAC47617-FE78-474A-9EB7-5BA1757E6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167" y="2762757"/>
            <a:ext cx="2143125" cy="6429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noterminal</a:t>
            </a:r>
            <a:r>
              <a:rPr lang="en-US" altLang="zh-TW" sz="900" b="1">
                <a:latin typeface="Times New Roman" panose="02020603050405020304" pitchFamily="18" charset="0"/>
              </a:rPr>
              <a:t> 	A, B;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 	i;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 	changes;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42BEE460-0F61-40BE-AC3F-F85E07DDF674}"/>
              </a:ext>
            </a:extLst>
          </p:cNvPr>
          <p:cNvSpPr txBox="1"/>
          <p:nvPr/>
        </p:nvSpPr>
        <p:spPr>
          <a:xfrm>
            <a:off x="2763402" y="319138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86046" name="文字方塊 22">
            <a:extLst>
              <a:ext uri="{FF2B5EF4-FFF2-40B4-BE49-F238E27FC236}">
                <a16:creationId xmlns:a16="http://schemas.microsoft.com/office/drawing/2014/main" id="{760253DB-9683-4613-8615-5297E0671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3402" y="4137930"/>
            <a:ext cx="267890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1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ECD31B18-77E8-4AAE-823E-EEA4EC40A40B}"/>
              </a:ext>
            </a:extLst>
          </p:cNvPr>
          <p:cNvSpPr/>
          <p:nvPr/>
        </p:nvSpPr>
        <p:spPr>
          <a:xfrm>
            <a:off x="888167" y="3727164"/>
            <a:ext cx="1982391" cy="207754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FC99B7C7-C992-4DAD-B49C-BA139DF6712B}"/>
              </a:ext>
            </a:extLst>
          </p:cNvPr>
          <p:cNvSpPr/>
          <p:nvPr/>
        </p:nvSpPr>
        <p:spPr>
          <a:xfrm>
            <a:off x="1156059" y="4002374"/>
            <a:ext cx="1125140" cy="206994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89E092C4-6B18-4130-9447-385D3C6FDD0E}"/>
              </a:ext>
            </a:extLst>
          </p:cNvPr>
          <p:cNvSpPr/>
          <p:nvPr/>
        </p:nvSpPr>
        <p:spPr>
          <a:xfrm>
            <a:off x="6593564" y="1728379"/>
            <a:ext cx="535781" cy="267890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200" b="1" dirty="0">
                <a:solidFill>
                  <a:srgbClr val="0366A9"/>
                </a:solidFill>
                <a:sym typeface="Symbol" pitchFamily="18" charset="2"/>
              </a:rPr>
              <a:t></a:t>
            </a:r>
            <a:endParaRPr lang="zh-TW" altLang="en-US" sz="1200" b="1" dirty="0">
              <a:solidFill>
                <a:srgbClr val="0366A9"/>
              </a:solidFill>
              <a:sym typeface="Symbol" pitchFamily="18" charset="2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8E12A5D2-F0AB-4234-B239-F95C52FF197D}"/>
              </a:ext>
            </a:extLst>
          </p:cNvPr>
          <p:cNvSpPr/>
          <p:nvPr/>
        </p:nvSpPr>
        <p:spPr>
          <a:xfrm>
            <a:off x="6593564" y="1460487"/>
            <a:ext cx="535781" cy="267891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/>
          </a:p>
        </p:txBody>
      </p:sp>
      <p:sp>
        <p:nvSpPr>
          <p:cNvPr id="86051" name="矩形 23">
            <a:extLst>
              <a:ext uri="{FF2B5EF4-FFF2-40B4-BE49-F238E27FC236}">
                <a16:creationId xmlns:a16="http://schemas.microsoft.com/office/drawing/2014/main" id="{E8E8E668-EC96-4018-9ACB-5FFDEC0B6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0713" y="1728379"/>
            <a:ext cx="31130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12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6CC33CE1-0E18-44DD-80DF-8A21719235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25">
            <a:extLst>
              <a:ext uri="{FF2B5EF4-FFF2-40B4-BE49-F238E27FC236}">
                <a16:creationId xmlns:a16="http://schemas.microsoft.com/office/drawing/2014/main" id="{3867E214-7AA5-40B5-A0AA-A185F0CBE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1570" y="2830213"/>
            <a:ext cx="4432697" cy="162401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</a:rPr>
              <a:t>do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changes = 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 (each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α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)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 b="1">
                <a:solidFill>
                  <a:srgbClr val="A6A6A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/* I.e. for each production and each occurrence of a nonterminal in its right-hand side.*/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follow_set[B] = follow_set[B] ∪ (compute_first(</a:t>
            </a:r>
            <a:r>
              <a:rPr lang="el-GR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) – SET_OF 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));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zh-TW" altLang="en-US" sz="900" b="1">
                <a:solidFill>
                  <a:srgbClr val="00B050"/>
                </a:solidFill>
                <a:latin typeface="Times New Roman" panose="02020603050405020304" pitchFamily="18" charset="0"/>
              </a:rPr>
              <a:t> ∈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compute_first(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)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follow_set[B] = follow_set[B] ∪follow_set[A];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if(follow_set[B] changed)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}while (changes);</a:t>
            </a:r>
          </a:p>
        </p:txBody>
      </p:sp>
      <p:sp>
        <p:nvSpPr>
          <p:cNvPr id="88067" name="標題 1">
            <a:extLst>
              <a:ext uri="{FF2B5EF4-FFF2-40B4-BE49-F238E27FC236}">
                <a16:creationId xmlns:a16="http://schemas.microsoft.com/office/drawing/2014/main" id="{9390D8F1-CCC6-4F99-A057-D69F63CC7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(7)</a:t>
            </a:r>
            <a:endParaRPr lang="zh-TW" altLang="en-US" sz="3200" dirty="0"/>
          </a:p>
        </p:txBody>
      </p:sp>
      <p:sp>
        <p:nvSpPr>
          <p:cNvPr id="88068" name="內容版面配置區 2">
            <a:extLst>
              <a:ext uri="{FF2B5EF4-FFF2-40B4-BE49-F238E27FC236}">
                <a16:creationId xmlns:a16="http://schemas.microsoft.com/office/drawing/2014/main" id="{ADB52632-B653-4775-A738-0B09A589A20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43000" y="910829"/>
            <a:ext cx="1885013" cy="1495092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C00000"/>
                </a:solidFill>
              </a:rPr>
              <a:t>void </a:t>
            </a:r>
            <a:r>
              <a:rPr lang="en-US" altLang="zh-TW" sz="1200" b="1" dirty="0" err="1">
                <a:solidFill>
                  <a:srgbClr val="C00000"/>
                </a:solidFill>
              </a:rPr>
              <a:t>fill_follow_set</a:t>
            </a:r>
            <a:r>
              <a:rPr lang="en-US" altLang="zh-TW" sz="1200" b="1" dirty="0">
                <a:solidFill>
                  <a:srgbClr val="C00000"/>
                </a:solidFill>
              </a:rPr>
              <a:t>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1200" b="1" dirty="0">
              <a:sym typeface="Wingdings" panose="05000000000000000000" pitchFamily="2" charset="2"/>
            </a:endParaRPr>
          </a:p>
        </p:txBody>
      </p:sp>
      <p:sp>
        <p:nvSpPr>
          <p:cNvPr id="88070" name="矩形 20">
            <a:extLst>
              <a:ext uri="{FF2B5EF4-FFF2-40B4-BE49-F238E27FC236}">
                <a16:creationId xmlns:a16="http://schemas.microsoft.com/office/drawing/2014/main" id="{EA3395F5-38D8-4662-8940-520641910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0554" y="3794620"/>
            <a:ext cx="2143125" cy="78483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i&lt;NUM_NOTERMINAL; i++)</a:t>
            </a:r>
            <a:r>
              <a:rPr lang="zh-TW" altLang="en-US" sz="900" b="1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=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follow_set[A] =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25" name="向下箭號 24">
            <a:extLst>
              <a:ext uri="{FF2B5EF4-FFF2-40B4-BE49-F238E27FC236}">
                <a16:creationId xmlns:a16="http://schemas.microsoft.com/office/drawing/2014/main" id="{D821CFA8-184C-4512-94BF-164E0549E87F}"/>
              </a:ext>
            </a:extLst>
          </p:cNvPr>
          <p:cNvSpPr/>
          <p:nvPr/>
        </p:nvSpPr>
        <p:spPr>
          <a:xfrm>
            <a:off x="1971383" y="3526729"/>
            <a:ext cx="321469" cy="2143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grpSp>
        <p:nvGrpSpPr>
          <p:cNvPr id="88072" name="Group 2">
            <a:extLst>
              <a:ext uri="{FF2B5EF4-FFF2-40B4-BE49-F238E27FC236}">
                <a16:creationId xmlns:a16="http://schemas.microsoft.com/office/drawing/2014/main" id="{8330773F-0B1F-4C07-8341-9AAD9F773F54}"/>
              </a:ext>
            </a:extLst>
          </p:cNvPr>
          <p:cNvGrpSpPr>
            <a:grpSpLocks/>
          </p:cNvGrpSpPr>
          <p:nvPr/>
        </p:nvGrpSpPr>
        <p:grpSpPr bwMode="auto">
          <a:xfrm>
            <a:off x="7792192" y="1014062"/>
            <a:ext cx="1298593" cy="1061989"/>
            <a:chOff x="694" y="2112"/>
            <a:chExt cx="1297" cy="1296"/>
          </a:xfrm>
        </p:grpSpPr>
        <p:sp>
          <p:nvSpPr>
            <p:cNvPr id="88120" name="Text Box 3">
              <a:extLst>
                <a:ext uri="{FF2B5EF4-FFF2-40B4-BE49-F238E27FC236}">
                  <a16:creationId xmlns:a16="http://schemas.microsoft.com/office/drawing/2014/main" id="{9549C679-F8D9-450B-AC46-087744BB8A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88121" name="AutoShape 4">
              <a:extLst>
                <a:ext uri="{FF2B5EF4-FFF2-40B4-BE49-F238E27FC236}">
                  <a16:creationId xmlns:a16="http://schemas.microsoft.com/office/drawing/2014/main" id="{13BAE852-3D9D-405D-AEBB-F398802DB02B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88122" name="Text Box 5">
              <a:extLst>
                <a:ext uri="{FF2B5EF4-FFF2-40B4-BE49-F238E27FC236}">
                  <a16:creationId xmlns:a16="http://schemas.microsoft.com/office/drawing/2014/main" id="{52013496-1D05-4079-BABB-2C943DFC58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29" name="表格 28">
            <a:extLst>
              <a:ext uri="{FF2B5EF4-FFF2-40B4-BE49-F238E27FC236}">
                <a16:creationId xmlns:a16="http://schemas.microsoft.com/office/drawing/2014/main" id="{12DCDDCE-D81D-4179-8C59-03C9CA37D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64708"/>
              </p:ext>
            </p:extLst>
          </p:nvPr>
        </p:nvGraphicFramePr>
        <p:xfrm>
          <a:off x="3643430" y="1012715"/>
          <a:ext cx="3643313" cy="1180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01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Step</a:t>
                      </a:r>
                      <a:endParaRPr lang="zh-TW" altLang="en-US" sz="1400" dirty="0"/>
                    </a:p>
                  </a:txBody>
                  <a:tcPr marL="68579" marR="68579" marT="34275" marB="34275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Follow Set</a:t>
                      </a:r>
                      <a:endParaRPr lang="zh-TW" altLang="en-US" sz="1400" dirty="0"/>
                    </a:p>
                  </a:txBody>
                  <a:tcPr marL="68579" marR="68579" marT="34275" marB="34275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011"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/>
                        <a:t>E</a:t>
                      </a:r>
                      <a:endParaRPr lang="zh-TW" altLang="en-US" sz="1200" b="1" dirty="0"/>
                    </a:p>
                  </a:txBody>
                  <a:tcPr marL="68579" marR="68579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/>
                        <a:t>Prefix</a:t>
                      </a:r>
                      <a:endParaRPr lang="zh-TW" altLang="en-US" sz="1200" b="1" dirty="0"/>
                    </a:p>
                  </a:txBody>
                  <a:tcPr marL="68579" marR="68579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/>
                        <a:t>Tail</a:t>
                      </a:r>
                      <a:endParaRPr lang="zh-TW" altLang="en-US" sz="1200" b="1" dirty="0"/>
                    </a:p>
                  </a:txBody>
                  <a:tcPr marL="68579" marR="68579" marT="34275" marB="342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0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1" dirty="0"/>
                        <a:t>(1) Initialization</a:t>
                      </a:r>
                      <a:endParaRPr lang="zh-TW" altLang="en-US" sz="900" b="1" dirty="0"/>
                    </a:p>
                  </a:txBody>
                  <a:tcPr marL="68579" marR="68579" marT="34275" marB="3427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{}</a:t>
                      </a:r>
                      <a:endParaRPr lang="zh-TW" altLang="en-US" sz="1200" dirty="0"/>
                    </a:p>
                  </a:txBody>
                  <a:tcPr marL="68579" marR="68579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200" b="1" dirty="0"/>
                    </a:p>
                  </a:txBody>
                  <a:tcPr marL="68579" marR="68579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200" b="1" dirty="0"/>
                    </a:p>
                  </a:txBody>
                  <a:tcPr marL="68579" marR="68579" marT="34275" marB="342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870">
                <a:tc>
                  <a:txBody>
                    <a:bodyPr/>
                    <a:lstStyle/>
                    <a:p>
                      <a:r>
                        <a:rPr lang="en-US" altLang="zh-TW" sz="900" b="1" dirty="0"/>
                        <a:t>(2)Process Prefix in production</a:t>
                      </a:r>
                      <a:r>
                        <a:rPr lang="en-US" altLang="zh-TW" sz="900" b="1" baseline="0" dirty="0"/>
                        <a:t> 1</a:t>
                      </a:r>
                      <a:endParaRPr lang="zh-TW" altLang="en-US" sz="900" b="1" dirty="0"/>
                    </a:p>
                  </a:txBody>
                  <a:tcPr marL="68579" marR="68579" marT="34275" marB="3427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{}</a:t>
                      </a:r>
                      <a:endParaRPr lang="zh-TW" altLang="en-US" sz="1200" dirty="0"/>
                    </a:p>
                  </a:txBody>
                  <a:tcPr marL="68579" marR="68579" marT="34275" marB="34275"/>
                </a:tc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200" b="1" dirty="0"/>
                    </a:p>
                  </a:txBody>
                  <a:tcPr marL="68579" marR="68579" marT="34275" marB="342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8098" name="矩形 18">
            <a:extLst>
              <a:ext uri="{FF2B5EF4-FFF2-40B4-BE49-F238E27FC236}">
                <a16:creationId xmlns:a16="http://schemas.microsoft.com/office/drawing/2014/main" id="{16B4891B-21B7-44B1-B8B9-60C6AEE5E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0554" y="2830213"/>
            <a:ext cx="2143125" cy="6429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noterminal</a:t>
            </a:r>
            <a:r>
              <a:rPr lang="en-US" altLang="zh-TW" sz="900" b="1">
                <a:latin typeface="Times New Roman" panose="02020603050405020304" pitchFamily="18" charset="0"/>
              </a:rPr>
              <a:t> 	A, B;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 	i;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 	changes;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BC4A3476-6544-4489-B4F3-B10DC3A87202}"/>
              </a:ext>
            </a:extLst>
          </p:cNvPr>
          <p:cNvSpPr txBox="1"/>
          <p:nvPr/>
        </p:nvSpPr>
        <p:spPr>
          <a:xfrm>
            <a:off x="2935789" y="3258838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79ACDD04-C003-494C-B817-734933D7FBB9}"/>
              </a:ext>
            </a:extLst>
          </p:cNvPr>
          <p:cNvSpPr txBox="1"/>
          <p:nvPr/>
        </p:nvSpPr>
        <p:spPr>
          <a:xfrm>
            <a:off x="2935789" y="4205386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54DC52C4-FB84-42E9-B60A-22F6D48380AF}"/>
              </a:ext>
            </a:extLst>
          </p:cNvPr>
          <p:cNvSpPr/>
          <p:nvPr/>
        </p:nvSpPr>
        <p:spPr>
          <a:xfrm>
            <a:off x="3739460" y="3151682"/>
            <a:ext cx="1982391" cy="160735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E0DA1E64-1A51-4C7F-899F-B475CF794F78}"/>
              </a:ext>
            </a:extLst>
          </p:cNvPr>
          <p:cNvSpPr/>
          <p:nvPr/>
        </p:nvSpPr>
        <p:spPr>
          <a:xfrm>
            <a:off x="8220817" y="1050971"/>
            <a:ext cx="750094" cy="177403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88103" name="矩形 21">
            <a:extLst>
              <a:ext uri="{FF2B5EF4-FFF2-40B4-BE49-F238E27FC236}">
                <a16:creationId xmlns:a16="http://schemas.microsoft.com/office/drawing/2014/main" id="{B8160606-6735-4A6F-B2AF-610D891C5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8935" y="1548497"/>
            <a:ext cx="18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2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7" name="向下箭號 26">
            <a:extLst>
              <a:ext uri="{FF2B5EF4-FFF2-40B4-BE49-F238E27FC236}">
                <a16:creationId xmlns:a16="http://schemas.microsoft.com/office/drawing/2014/main" id="{EB29D8DB-38CC-4962-A5C6-832875D03B02}"/>
              </a:ext>
            </a:extLst>
          </p:cNvPr>
          <p:cNvSpPr/>
          <p:nvPr/>
        </p:nvSpPr>
        <p:spPr>
          <a:xfrm rot="16200000">
            <a:off x="3189987" y="4076203"/>
            <a:ext cx="321469" cy="1869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79221784-5A6C-44E9-825D-7CE2EF084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2804" y="4205386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57A3DD21-76ED-44F0-8428-7641B1843642}"/>
              </a:ext>
            </a:extLst>
          </p:cNvPr>
          <p:cNvSpPr/>
          <p:nvPr/>
        </p:nvSpPr>
        <p:spPr>
          <a:xfrm>
            <a:off x="6108024" y="1869966"/>
            <a:ext cx="642938" cy="267890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altLang="zh-TW" sz="1200" b="1" dirty="0">
                <a:solidFill>
                  <a:srgbClr val="0366A9"/>
                </a:solidFill>
                <a:sym typeface="Symbol" pitchFamily="18" charset="2"/>
              </a:rPr>
              <a:t>{(}</a:t>
            </a:r>
            <a:endParaRPr lang="zh-TW" altLang="en-US" sz="1200" dirty="0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19C2530F-C260-48CC-97E7-66AC0C8DF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8024" y="1869966"/>
            <a:ext cx="31130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solidFill>
                  <a:srgbClr val="0366A9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</a:t>
            </a:r>
            <a:endParaRPr lang="zh-TW" altLang="en-US" sz="1200" b="1">
              <a:latin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31C7362E-41EF-4707-B9F1-490A9D31EFF0}"/>
              </a:ext>
            </a:extLst>
          </p:cNvPr>
          <p:cNvSpPr/>
          <p:nvPr/>
        </p:nvSpPr>
        <p:spPr>
          <a:xfrm>
            <a:off x="6108024" y="1280605"/>
            <a:ext cx="642938" cy="267891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zh-TW" altLang="en-US" sz="1200" dirty="0"/>
          </a:p>
        </p:txBody>
      </p:sp>
      <p:sp>
        <p:nvSpPr>
          <p:cNvPr id="67638" name="Rectangle 54">
            <a:extLst>
              <a:ext uri="{FF2B5EF4-FFF2-40B4-BE49-F238E27FC236}">
                <a16:creationId xmlns:a16="http://schemas.microsoft.com/office/drawing/2014/main" id="{0B162E01-3384-4548-9557-BC4432D2E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9010" y="3429098"/>
            <a:ext cx="3349229" cy="108347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FAE5A3C3-3B0F-444F-99E1-5FE365C5B949}"/>
              </a:ext>
            </a:extLst>
          </p:cNvPr>
          <p:cNvSpPr/>
          <p:nvPr/>
        </p:nvSpPr>
        <p:spPr>
          <a:xfrm>
            <a:off x="8786364" y="1055734"/>
            <a:ext cx="57150" cy="171450"/>
          </a:xfrm>
          <a:prstGeom prst="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" name="矩形 23">
            <a:extLst>
              <a:ext uri="{FF2B5EF4-FFF2-40B4-BE49-F238E27FC236}">
                <a16:creationId xmlns:a16="http://schemas.microsoft.com/office/drawing/2014/main" id="{4508BAEE-72D0-46F1-B6F7-CB16EAA1A801}"/>
              </a:ext>
            </a:extLst>
          </p:cNvPr>
          <p:cNvSpPr/>
          <p:nvPr/>
        </p:nvSpPr>
        <p:spPr>
          <a:xfrm>
            <a:off x="5078914" y="3151682"/>
            <a:ext cx="97631" cy="159544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zh-TW" altLang="en-US" sz="1200" dirty="0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5B8D0712-5C46-4F96-9528-01B36E8D10C8}"/>
              </a:ext>
            </a:extLst>
          </p:cNvPr>
          <p:cNvSpPr/>
          <p:nvPr/>
        </p:nvSpPr>
        <p:spPr>
          <a:xfrm>
            <a:off x="5186070" y="3151682"/>
            <a:ext cx="108347" cy="160735"/>
          </a:xfrm>
          <a:prstGeom prst="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9DDABCD5-C968-4CF4-8AF9-FB14681C59C8}"/>
              </a:ext>
            </a:extLst>
          </p:cNvPr>
          <p:cNvSpPr/>
          <p:nvPr/>
        </p:nvSpPr>
        <p:spPr>
          <a:xfrm>
            <a:off x="3949010" y="3419573"/>
            <a:ext cx="701279" cy="117872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3" name="矩形 31">
            <a:extLst>
              <a:ext uri="{FF2B5EF4-FFF2-40B4-BE49-F238E27FC236}">
                <a16:creationId xmlns:a16="http://schemas.microsoft.com/office/drawing/2014/main" id="{5ECD2FE4-67F1-4AD9-8E2F-DCB4D1495B77}"/>
              </a:ext>
            </a:extLst>
          </p:cNvPr>
          <p:cNvSpPr/>
          <p:nvPr/>
        </p:nvSpPr>
        <p:spPr>
          <a:xfrm>
            <a:off x="5614696" y="3419573"/>
            <a:ext cx="878681" cy="120253"/>
          </a:xfrm>
          <a:prstGeom prst="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67639" name="Rectangle 55">
            <a:extLst>
              <a:ext uri="{FF2B5EF4-FFF2-40B4-BE49-F238E27FC236}">
                <a16:creationId xmlns:a16="http://schemas.microsoft.com/office/drawing/2014/main" id="{5853245A-F366-4B1C-BEB8-2FBF5D203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3780" y="3806526"/>
            <a:ext cx="1241822" cy="270272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67640" name="Rectangle 56">
            <a:extLst>
              <a:ext uri="{FF2B5EF4-FFF2-40B4-BE49-F238E27FC236}">
                <a16:creationId xmlns:a16="http://schemas.microsoft.com/office/drawing/2014/main" id="{55ACEA8C-F2D9-49FA-87A6-B40EB84A6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3235" y="2453976"/>
            <a:ext cx="2111668" cy="369332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latin typeface="Arial Rounded MT Bold" panose="020F0704030504030204" pitchFamily="34" charset="0"/>
                <a:ea typeface="黑体" panose="02010609060101010101" pitchFamily="49" charset="-122"/>
                <a:sym typeface="Wingdings" panose="05000000000000000000" pitchFamily="2" charset="2"/>
              </a:rPr>
              <a:t>changes =</a:t>
            </a:r>
            <a:r>
              <a:rPr lang="en-US" altLang="zh-TW" sz="1800">
                <a:latin typeface="Times New Roman" panose="02020603050405020304" pitchFamily="18" charset="0"/>
              </a:rPr>
              <a:t> </a:t>
            </a:r>
            <a:r>
              <a:rPr lang="en-US" altLang="zh-TW" sz="1800" b="1">
                <a:latin typeface="Times New Roman" panose="02020603050405020304" pitchFamily="18" charset="0"/>
              </a:rPr>
              <a:t>FALSE</a:t>
            </a:r>
            <a:endParaRPr lang="zh-TW" altLang="en-US" sz="1800" b="1">
              <a:latin typeface="Times New Roman" panose="02020603050405020304" pitchFamily="18" charset="0"/>
            </a:endParaRPr>
          </a:p>
        </p:txBody>
      </p:sp>
      <p:sp>
        <p:nvSpPr>
          <p:cNvPr id="67641" name="Rectangle 57">
            <a:extLst>
              <a:ext uri="{FF2B5EF4-FFF2-40B4-BE49-F238E27FC236}">
                <a16:creationId xmlns:a16="http://schemas.microsoft.com/office/drawing/2014/main" id="{FA207615-2A0A-43B2-A1C9-96C75A9B9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5539" y="2456357"/>
            <a:ext cx="1040664" cy="369332"/>
          </a:xfrm>
          <a:prstGeom prst="rect">
            <a:avLst/>
          </a:prstGeom>
          <a:solidFill>
            <a:srgbClr val="F785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TRUE</a:t>
            </a:r>
            <a:endParaRPr lang="zh-TW" altLang="en-US" sz="1800" b="1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67643" name="Rectangle 59">
            <a:extLst>
              <a:ext uri="{FF2B5EF4-FFF2-40B4-BE49-F238E27FC236}">
                <a16:creationId xmlns:a16="http://schemas.microsoft.com/office/drawing/2014/main" id="{BCDCC897-2002-49AB-A7FE-C54F8459A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508" y="2996901"/>
            <a:ext cx="1026319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4" name="矩形 23">
            <a:extLst>
              <a:ext uri="{FF2B5EF4-FFF2-40B4-BE49-F238E27FC236}">
                <a16:creationId xmlns:a16="http://schemas.microsoft.com/office/drawing/2014/main" id="{73E1FA41-AB10-49E0-99C2-C5FC2B6E5348}"/>
              </a:ext>
            </a:extLst>
          </p:cNvPr>
          <p:cNvSpPr/>
          <p:nvPr/>
        </p:nvSpPr>
        <p:spPr>
          <a:xfrm>
            <a:off x="8441083" y="1050971"/>
            <a:ext cx="344090" cy="176213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zh-TW" altLang="en-US" sz="12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EEB834C-F042-4EEA-877F-C400B4FCDF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7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7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7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7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7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7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7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7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67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67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7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7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7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7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9" grpId="0" animBg="1"/>
      <p:bldP spid="42" grpId="0" animBg="1"/>
      <p:bldP spid="28" grpId="0" animBg="1"/>
      <p:bldP spid="31" grpId="0" animBg="1"/>
      <p:bldP spid="33" grpId="0"/>
      <p:bldP spid="24" grpId="0" animBg="1"/>
      <p:bldP spid="67638" grpId="0" animBg="1"/>
      <p:bldP spid="67638" grpId="1" animBg="1"/>
      <p:bldP spid="34" grpId="0" animBg="1"/>
      <p:bldP spid="2" grpId="0" animBg="1"/>
      <p:bldP spid="32" grpId="0" animBg="1"/>
      <p:bldP spid="40" grpId="0" animBg="1"/>
      <p:bldP spid="40" grpId="1" animBg="1"/>
      <p:bldP spid="3" grpId="0" animBg="1"/>
      <p:bldP spid="3" grpId="1" animBg="1"/>
      <p:bldP spid="67639" grpId="0" animBg="1"/>
      <p:bldP spid="67640" grpId="0" animBg="1"/>
      <p:bldP spid="67641" grpId="0" animBg="1"/>
      <p:bldP spid="67643" grpId="0" animBg="1"/>
      <p:bldP spid="67643" grpId="1" animBg="1"/>
      <p:bldP spid="4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矩形 25">
            <a:extLst>
              <a:ext uri="{FF2B5EF4-FFF2-40B4-BE49-F238E27FC236}">
                <a16:creationId xmlns:a16="http://schemas.microsoft.com/office/drawing/2014/main" id="{FD25EC4F-E942-4F4E-821C-A768CFAA7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105" y="2815223"/>
            <a:ext cx="4432697" cy="162401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</a:rPr>
              <a:t>do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changes = 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 (each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α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)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 b="1">
                <a:solidFill>
                  <a:srgbClr val="A6A6A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/* I.e. for each production and each occurrence of a nonterminal in its right-hand side.*/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follow_set[B] = follow_set[B] ∪ (compute_first(</a:t>
            </a:r>
            <a:r>
              <a:rPr lang="el-GR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) – SET_OF 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));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zh-TW" altLang="en-US" sz="900" b="1">
                <a:solidFill>
                  <a:srgbClr val="00B050"/>
                </a:solidFill>
                <a:latin typeface="Times New Roman" panose="02020603050405020304" pitchFamily="18" charset="0"/>
              </a:rPr>
              <a:t> ∈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compute_first(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)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follow_set[B] = follow_set[B] ∪follow_set[A];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if(follow_set[B] changed)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}while (changes);</a:t>
            </a:r>
          </a:p>
        </p:txBody>
      </p:sp>
      <p:sp>
        <p:nvSpPr>
          <p:cNvPr id="90115" name="標題 1">
            <a:extLst>
              <a:ext uri="{FF2B5EF4-FFF2-40B4-BE49-F238E27FC236}">
                <a16:creationId xmlns:a16="http://schemas.microsoft.com/office/drawing/2014/main" id="{6985571C-4B76-4E8C-B5A2-C014646CDB63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(7)</a:t>
            </a:r>
            <a:endParaRPr lang="zh-TW" altLang="en-US" sz="3200" dirty="0"/>
          </a:p>
        </p:txBody>
      </p:sp>
      <p:sp>
        <p:nvSpPr>
          <p:cNvPr id="90116" name="內容版面配置區 2">
            <a:extLst>
              <a:ext uri="{FF2B5EF4-FFF2-40B4-BE49-F238E27FC236}">
                <a16:creationId xmlns:a16="http://schemas.microsoft.com/office/drawing/2014/main" id="{7DEE0362-3DCC-4F39-AD10-BDB359E26E30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06906" y="910828"/>
            <a:ext cx="2068642" cy="1540063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C00000"/>
                </a:solidFill>
              </a:rPr>
              <a:t>void </a:t>
            </a:r>
            <a:r>
              <a:rPr lang="en-US" altLang="zh-TW" sz="1200" b="1" dirty="0" err="1">
                <a:solidFill>
                  <a:srgbClr val="C00000"/>
                </a:solidFill>
              </a:rPr>
              <a:t>fill_follow_set</a:t>
            </a:r>
            <a:r>
              <a:rPr lang="en-US" altLang="zh-TW" sz="1200" b="1" dirty="0">
                <a:solidFill>
                  <a:srgbClr val="C00000"/>
                </a:solidFill>
              </a:rPr>
              <a:t>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1200" b="1" dirty="0">
              <a:sym typeface="Wingdings" panose="05000000000000000000" pitchFamily="2" charset="2"/>
            </a:endParaRPr>
          </a:p>
        </p:txBody>
      </p:sp>
      <p:sp>
        <p:nvSpPr>
          <p:cNvPr id="90117" name="投影片編號版面配置區 3">
            <a:extLst>
              <a:ext uri="{FF2B5EF4-FFF2-40B4-BE49-F238E27FC236}">
                <a16:creationId xmlns:a16="http://schemas.microsoft.com/office/drawing/2014/main" id="{6CD156B5-FEDD-40C5-B299-1A17CBF2C245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D740F71-BEF6-497F-8188-F830E7790AB2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63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0118" name="矩形 20">
            <a:extLst>
              <a:ext uri="{FF2B5EF4-FFF2-40B4-BE49-F238E27FC236}">
                <a16:creationId xmlns:a16="http://schemas.microsoft.com/office/drawing/2014/main" id="{F6CFBC42-4C21-437F-A550-4E6472848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089" y="3779630"/>
            <a:ext cx="2143125" cy="78483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i&lt;NUM_NOTERMINAL; i++)</a:t>
            </a:r>
            <a:r>
              <a:rPr lang="zh-TW" altLang="en-US" sz="900" b="1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=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follow_set[A] =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25" name="向下箭號 24">
            <a:extLst>
              <a:ext uri="{FF2B5EF4-FFF2-40B4-BE49-F238E27FC236}">
                <a16:creationId xmlns:a16="http://schemas.microsoft.com/office/drawing/2014/main" id="{00C0382E-B035-4216-9E26-EB50D7E33DFE}"/>
              </a:ext>
            </a:extLst>
          </p:cNvPr>
          <p:cNvSpPr/>
          <p:nvPr/>
        </p:nvSpPr>
        <p:spPr>
          <a:xfrm>
            <a:off x="1918918" y="3511739"/>
            <a:ext cx="321469" cy="2143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grpSp>
        <p:nvGrpSpPr>
          <p:cNvPr id="90120" name="Group 2">
            <a:extLst>
              <a:ext uri="{FF2B5EF4-FFF2-40B4-BE49-F238E27FC236}">
                <a16:creationId xmlns:a16="http://schemas.microsoft.com/office/drawing/2014/main" id="{37065FFC-F2B9-4216-B07D-22F413E079BA}"/>
              </a:ext>
            </a:extLst>
          </p:cNvPr>
          <p:cNvGrpSpPr>
            <a:grpSpLocks/>
          </p:cNvGrpSpPr>
          <p:nvPr/>
        </p:nvGrpSpPr>
        <p:grpSpPr bwMode="auto">
          <a:xfrm>
            <a:off x="7657280" y="1074022"/>
            <a:ext cx="1298593" cy="1061989"/>
            <a:chOff x="694" y="2112"/>
            <a:chExt cx="1297" cy="1296"/>
          </a:xfrm>
        </p:grpSpPr>
        <p:sp>
          <p:nvSpPr>
            <p:cNvPr id="90172" name="Text Box 3">
              <a:extLst>
                <a:ext uri="{FF2B5EF4-FFF2-40B4-BE49-F238E27FC236}">
                  <a16:creationId xmlns:a16="http://schemas.microsoft.com/office/drawing/2014/main" id="{DBCECFFA-EA63-4E10-9189-F816629F47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Prefix(E)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</a:rPr>
                <a:t>F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90173" name="AutoShape 4">
              <a:extLst>
                <a:ext uri="{FF2B5EF4-FFF2-40B4-BE49-F238E27FC236}">
                  <a16:creationId xmlns:a16="http://schemas.microsoft.com/office/drawing/2014/main" id="{14991456-E3AB-475E-A803-FB1274156668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90174" name="Text Box 5">
              <a:extLst>
                <a:ext uri="{FF2B5EF4-FFF2-40B4-BE49-F238E27FC236}">
                  <a16:creationId xmlns:a16="http://schemas.microsoft.com/office/drawing/2014/main" id="{C32528C6-665D-406C-A16A-16E95B686F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103502" name="Group 78">
            <a:extLst>
              <a:ext uri="{FF2B5EF4-FFF2-40B4-BE49-F238E27FC236}">
                <a16:creationId xmlns:a16="http://schemas.microsoft.com/office/drawing/2014/main" id="{59264D9B-D819-4CA0-B1EC-DE966AFB95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371398"/>
              </p:ext>
            </p:extLst>
          </p:nvPr>
        </p:nvGraphicFramePr>
        <p:xfrm>
          <a:off x="3665914" y="885300"/>
          <a:ext cx="3643313" cy="1396364"/>
        </p:xfrm>
        <a:graphic>
          <a:graphicData uri="http://schemas.openxmlformats.org/drawingml/2006/table">
            <a:tbl>
              <a:tblPr/>
              <a:tblGrid>
                <a:gridCol w="1928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  <a:endParaRPr kumimoji="0" lang="zh-TW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 Initialization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{}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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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(2)Process Prefix in production 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{}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{(}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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(2)Process E in production 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{(}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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0151" name="矩形 18">
            <a:extLst>
              <a:ext uri="{FF2B5EF4-FFF2-40B4-BE49-F238E27FC236}">
                <a16:creationId xmlns:a16="http://schemas.microsoft.com/office/drawing/2014/main" id="{2959F34D-A104-45F7-82E0-E3302EFBD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089" y="2815223"/>
            <a:ext cx="2143125" cy="6429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noterminal</a:t>
            </a:r>
            <a:r>
              <a:rPr lang="en-US" altLang="zh-TW" sz="900" b="1">
                <a:latin typeface="Times New Roman" panose="02020603050405020304" pitchFamily="18" charset="0"/>
              </a:rPr>
              <a:t> 	A, B;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 	i;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 	changes;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F3F82EE1-DE8F-41FD-90DA-0FF19BA62B41}"/>
              </a:ext>
            </a:extLst>
          </p:cNvPr>
          <p:cNvSpPr txBox="1"/>
          <p:nvPr/>
        </p:nvSpPr>
        <p:spPr>
          <a:xfrm>
            <a:off x="2883324" y="3243848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F6502F2B-1D79-4D8B-8C6F-54468A51E2DF}"/>
              </a:ext>
            </a:extLst>
          </p:cNvPr>
          <p:cNvSpPr txBox="1"/>
          <p:nvPr/>
        </p:nvSpPr>
        <p:spPr>
          <a:xfrm>
            <a:off x="2883324" y="4190396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7CBE25C8-E7B9-4CFE-BD28-E13B5C32A0DD}"/>
              </a:ext>
            </a:extLst>
          </p:cNvPr>
          <p:cNvSpPr/>
          <p:nvPr/>
        </p:nvSpPr>
        <p:spPr>
          <a:xfrm>
            <a:off x="3686995" y="3136692"/>
            <a:ext cx="1982391" cy="160735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CF1F0291-1DB5-43F4-9255-840EED26C4EA}"/>
              </a:ext>
            </a:extLst>
          </p:cNvPr>
          <p:cNvSpPr/>
          <p:nvPr/>
        </p:nvSpPr>
        <p:spPr>
          <a:xfrm>
            <a:off x="8085905" y="1110931"/>
            <a:ext cx="750094" cy="177403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90156" name="矩形 21">
            <a:extLst>
              <a:ext uri="{FF2B5EF4-FFF2-40B4-BE49-F238E27FC236}">
                <a16:creationId xmlns:a16="http://schemas.microsoft.com/office/drawing/2014/main" id="{FB4F470B-6558-43FC-94FF-EDEB1A9E8C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1419" y="1421081"/>
            <a:ext cx="18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2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7" name="向下箭號 26">
            <a:extLst>
              <a:ext uri="{FF2B5EF4-FFF2-40B4-BE49-F238E27FC236}">
                <a16:creationId xmlns:a16="http://schemas.microsoft.com/office/drawing/2014/main" id="{0AC60E2F-68B3-484B-A3B3-FCCBFFB5F9D6}"/>
              </a:ext>
            </a:extLst>
          </p:cNvPr>
          <p:cNvSpPr/>
          <p:nvPr/>
        </p:nvSpPr>
        <p:spPr>
          <a:xfrm rot="16200000">
            <a:off x="3137522" y="4061213"/>
            <a:ext cx="321469" cy="1869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90158" name="文字方塊 27">
            <a:extLst>
              <a:ext uri="{FF2B5EF4-FFF2-40B4-BE49-F238E27FC236}">
                <a16:creationId xmlns:a16="http://schemas.microsoft.com/office/drawing/2014/main" id="{85280B72-A55B-4977-802F-E14074B14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0339" y="4190396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79553F71-0682-4165-ACEC-5F1071E10AA5}"/>
              </a:ext>
            </a:extLst>
          </p:cNvPr>
          <p:cNvSpPr/>
          <p:nvPr/>
        </p:nvSpPr>
        <p:spPr>
          <a:xfrm>
            <a:off x="5607824" y="1153189"/>
            <a:ext cx="528638" cy="267891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zh-TW" altLang="en-US" sz="1200" dirty="0"/>
          </a:p>
        </p:txBody>
      </p:sp>
      <p:sp>
        <p:nvSpPr>
          <p:cNvPr id="103472" name="Rectangle 48">
            <a:extLst>
              <a:ext uri="{FF2B5EF4-FFF2-40B4-BE49-F238E27FC236}">
                <a16:creationId xmlns:a16="http://schemas.microsoft.com/office/drawing/2014/main" id="{12A7BCB2-76F9-4BCE-AA2B-55CDEF8DB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6545" y="3414108"/>
            <a:ext cx="3349229" cy="108347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F264EBBF-12D2-4932-8E02-A4C942CF5DB4}"/>
              </a:ext>
            </a:extLst>
          </p:cNvPr>
          <p:cNvSpPr/>
          <p:nvPr/>
        </p:nvSpPr>
        <p:spPr>
          <a:xfrm>
            <a:off x="8784802" y="1112121"/>
            <a:ext cx="57150" cy="171450"/>
          </a:xfrm>
          <a:prstGeom prst="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" name="矩形 23">
            <a:extLst>
              <a:ext uri="{FF2B5EF4-FFF2-40B4-BE49-F238E27FC236}">
                <a16:creationId xmlns:a16="http://schemas.microsoft.com/office/drawing/2014/main" id="{4E335C18-7632-40A6-AD1C-7CD9B931B4DC}"/>
              </a:ext>
            </a:extLst>
          </p:cNvPr>
          <p:cNvSpPr/>
          <p:nvPr/>
        </p:nvSpPr>
        <p:spPr>
          <a:xfrm>
            <a:off x="5026449" y="3136692"/>
            <a:ext cx="97631" cy="159544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zh-TW" altLang="en-US" sz="1200" dirty="0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818C636E-84C0-49DD-AE94-21607196E118}"/>
              </a:ext>
            </a:extLst>
          </p:cNvPr>
          <p:cNvSpPr/>
          <p:nvPr/>
        </p:nvSpPr>
        <p:spPr>
          <a:xfrm>
            <a:off x="5133605" y="3136692"/>
            <a:ext cx="108347" cy="160735"/>
          </a:xfrm>
          <a:prstGeom prst="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299981B5-6C04-4F6F-829A-2CE97328781D}"/>
              </a:ext>
            </a:extLst>
          </p:cNvPr>
          <p:cNvSpPr/>
          <p:nvPr/>
        </p:nvSpPr>
        <p:spPr>
          <a:xfrm>
            <a:off x="3896545" y="3404583"/>
            <a:ext cx="701279" cy="117872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3" name="矩形 31">
            <a:extLst>
              <a:ext uri="{FF2B5EF4-FFF2-40B4-BE49-F238E27FC236}">
                <a16:creationId xmlns:a16="http://schemas.microsoft.com/office/drawing/2014/main" id="{101C62B3-45ED-4F14-A0A3-E4E4162AAEB5}"/>
              </a:ext>
            </a:extLst>
          </p:cNvPr>
          <p:cNvSpPr/>
          <p:nvPr/>
        </p:nvSpPr>
        <p:spPr>
          <a:xfrm>
            <a:off x="5562231" y="3404583"/>
            <a:ext cx="878681" cy="120253"/>
          </a:xfrm>
          <a:prstGeom prst="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03478" name="Rectangle 54">
            <a:extLst>
              <a:ext uri="{FF2B5EF4-FFF2-40B4-BE49-F238E27FC236}">
                <a16:creationId xmlns:a16="http://schemas.microsoft.com/office/drawing/2014/main" id="{44A975B3-BCAE-4BC1-AA14-ED1F9046A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1315" y="3791536"/>
            <a:ext cx="1241822" cy="270272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0167" name="Rectangle 55">
            <a:extLst>
              <a:ext uri="{FF2B5EF4-FFF2-40B4-BE49-F238E27FC236}">
                <a16:creationId xmlns:a16="http://schemas.microsoft.com/office/drawing/2014/main" id="{54E36EEC-B818-4186-99B5-8C962F425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0770" y="2438986"/>
            <a:ext cx="2111668" cy="369332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latin typeface="Arial Rounded MT Bold" panose="020F0704030504030204" pitchFamily="34" charset="0"/>
                <a:ea typeface="黑体" panose="02010609060101010101" pitchFamily="49" charset="-122"/>
                <a:sym typeface="Wingdings" panose="05000000000000000000" pitchFamily="2" charset="2"/>
              </a:rPr>
              <a:t>changes =</a:t>
            </a:r>
            <a:r>
              <a:rPr lang="en-US" altLang="zh-TW" sz="1800">
                <a:latin typeface="Times New Roman" panose="02020603050405020304" pitchFamily="18" charset="0"/>
              </a:rPr>
              <a:t> </a:t>
            </a:r>
            <a:r>
              <a:rPr lang="en-US" altLang="zh-TW" sz="1800" b="1">
                <a:latin typeface="Times New Roman" panose="02020603050405020304" pitchFamily="18" charset="0"/>
              </a:rPr>
              <a:t>FALSE</a:t>
            </a:r>
            <a:endParaRPr lang="zh-TW" altLang="en-US" sz="1800" b="1">
              <a:latin typeface="Times New Roman" panose="02020603050405020304" pitchFamily="18" charset="0"/>
            </a:endParaRPr>
          </a:p>
        </p:txBody>
      </p:sp>
      <p:sp>
        <p:nvSpPr>
          <p:cNvPr id="90168" name="Rectangle 56">
            <a:extLst>
              <a:ext uri="{FF2B5EF4-FFF2-40B4-BE49-F238E27FC236}">
                <a16:creationId xmlns:a16="http://schemas.microsoft.com/office/drawing/2014/main" id="{A7682649-0F18-47C1-8C5C-E468896DF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3074" y="2441367"/>
            <a:ext cx="875772" cy="369332"/>
          </a:xfrm>
          <a:prstGeom prst="rect">
            <a:avLst/>
          </a:prstGeom>
          <a:solidFill>
            <a:srgbClr val="F785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TRUE</a:t>
            </a:r>
            <a:endParaRPr lang="zh-TW" altLang="en-US" sz="1800" b="1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4" name="矩形 23">
            <a:extLst>
              <a:ext uri="{FF2B5EF4-FFF2-40B4-BE49-F238E27FC236}">
                <a16:creationId xmlns:a16="http://schemas.microsoft.com/office/drawing/2014/main" id="{7EC11F1A-001D-44D4-8EA6-A66CE78EE3B5}"/>
              </a:ext>
            </a:extLst>
          </p:cNvPr>
          <p:cNvSpPr/>
          <p:nvPr/>
        </p:nvSpPr>
        <p:spPr>
          <a:xfrm>
            <a:off x="8697886" y="1114502"/>
            <a:ext cx="83344" cy="176213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zh-TW" altLang="en-US" sz="1200" dirty="0"/>
          </a:p>
        </p:txBody>
      </p:sp>
      <p:sp>
        <p:nvSpPr>
          <p:cNvPr id="103485" name="Rectangle 61">
            <a:extLst>
              <a:ext uri="{FF2B5EF4-FFF2-40B4-BE49-F238E27FC236}">
                <a16:creationId xmlns:a16="http://schemas.microsoft.com/office/drawing/2014/main" id="{35DEB724-DD0A-4760-B124-B3423E1EC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7824" y="2008059"/>
            <a:ext cx="5171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solidFill>
                  <a:srgbClr val="0366A9"/>
                </a:solidFill>
                <a:sym typeface="Symbol" panose="05050102010706020507" pitchFamily="18" charset="2"/>
              </a:rPr>
              <a:t>{, )}</a:t>
            </a:r>
            <a:endParaRPr lang="zh-TW" altLang="en-US" sz="1200" b="1">
              <a:solidFill>
                <a:srgbClr val="0366A9"/>
              </a:solidFill>
              <a:sym typeface="Symbol" panose="05050102010706020507" pitchFamily="18" charset="2"/>
            </a:endParaRPr>
          </a:p>
        </p:txBody>
      </p:sp>
      <p:sp>
        <p:nvSpPr>
          <p:cNvPr id="103486" name="Rectangle 62">
            <a:extLst>
              <a:ext uri="{FF2B5EF4-FFF2-40B4-BE49-F238E27FC236}">
                <a16:creationId xmlns:a16="http://schemas.microsoft.com/office/drawing/2014/main" id="{84B88CB6-EB8E-4E30-AFFC-5690E623B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7824" y="2008059"/>
            <a:ext cx="38824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solidFill>
                  <a:srgbClr val="0366A9"/>
                </a:solidFill>
                <a:sym typeface="Symbol" panose="05050102010706020507" pitchFamily="18" charset="2"/>
              </a:rPr>
              <a:t>{}</a:t>
            </a:r>
            <a:endParaRPr lang="zh-TW" altLang="en-US" sz="1200" b="1">
              <a:solidFill>
                <a:srgbClr val="0366A9"/>
              </a:solidFill>
              <a:sym typeface="Symbol" panose="05050102010706020507" pitchFamily="18" charset="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25B3E63-BE3F-4649-AEC9-DA26E57518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3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3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03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3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03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03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3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3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72" grpId="0" animBg="1"/>
      <p:bldP spid="103472" grpId="1" animBg="1"/>
      <p:bldP spid="34" grpId="0" animBg="1"/>
      <p:bldP spid="40" grpId="0" animBg="1"/>
      <p:bldP spid="3" grpId="0" animBg="1"/>
      <p:bldP spid="103478" grpId="0" animBg="1"/>
      <p:bldP spid="4" grpId="0" animBg="1"/>
      <p:bldP spid="103485" grpId="0"/>
      <p:bldP spid="103486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矩形 25">
            <a:extLst>
              <a:ext uri="{FF2B5EF4-FFF2-40B4-BE49-F238E27FC236}">
                <a16:creationId xmlns:a16="http://schemas.microsoft.com/office/drawing/2014/main" id="{708C1E28-AC88-40A2-B53A-B60F59DA23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6540" y="2972619"/>
            <a:ext cx="4432697" cy="162401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</a:rPr>
              <a:t>do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changes = 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 (each production A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α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) 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 b="1">
                <a:solidFill>
                  <a:srgbClr val="A6A6A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/* I.e. for each production and each occurrence of a nonterminal in its right-hand side.*/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follow_set[B] = follow_set[B] ∪ (compute_first(</a:t>
            </a:r>
            <a:r>
              <a:rPr lang="el-GR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) – SET_OF (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));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 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zh-TW" altLang="en-US" sz="900" b="1">
                <a:solidFill>
                  <a:srgbClr val="00B050"/>
                </a:solidFill>
                <a:latin typeface="Times New Roman" panose="02020603050405020304" pitchFamily="18" charset="0"/>
              </a:rPr>
              <a:t> ∈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compute_first(</a:t>
            </a:r>
            <a:r>
              <a:rPr lang="el-GR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β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)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follow_set[B] = follow_set[B] ∪follow_set[A];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</a:t>
            </a: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if(follow_set[B] changed)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　　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changes =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  <a:sym typeface="Wingdings" panose="05000000000000000000" pitchFamily="2" charset="2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Wingdings" panose="05000000000000000000" pitchFamily="2" charset="2"/>
              </a:rPr>
              <a:t>}while (changes);</a:t>
            </a:r>
          </a:p>
        </p:txBody>
      </p:sp>
      <p:sp>
        <p:nvSpPr>
          <p:cNvPr id="92163" name="標題 1">
            <a:extLst>
              <a:ext uri="{FF2B5EF4-FFF2-40B4-BE49-F238E27FC236}">
                <a16:creationId xmlns:a16="http://schemas.microsoft.com/office/drawing/2014/main" id="{7B669EE8-9EE1-4364-A6D0-9DC1241AA51B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(7)</a:t>
            </a:r>
            <a:endParaRPr lang="zh-TW" altLang="en-US" sz="3200" dirty="0"/>
          </a:p>
        </p:txBody>
      </p:sp>
      <p:sp>
        <p:nvSpPr>
          <p:cNvPr id="92164" name="內容版面配置區 2">
            <a:extLst>
              <a:ext uri="{FF2B5EF4-FFF2-40B4-BE49-F238E27FC236}">
                <a16:creationId xmlns:a16="http://schemas.microsoft.com/office/drawing/2014/main" id="{10311E8D-138C-4595-BE4A-F4047511611A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20712" y="925818"/>
            <a:ext cx="2625329" cy="1570043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C00000"/>
                </a:solidFill>
              </a:rPr>
              <a:t>void </a:t>
            </a:r>
            <a:r>
              <a:rPr lang="en-US" altLang="zh-TW" sz="1200" b="1" dirty="0" err="1">
                <a:solidFill>
                  <a:srgbClr val="C00000"/>
                </a:solidFill>
              </a:rPr>
              <a:t>fill_follow_set</a:t>
            </a:r>
            <a:r>
              <a:rPr lang="en-US" altLang="zh-TW" sz="1200" b="1" dirty="0">
                <a:solidFill>
                  <a:srgbClr val="C00000"/>
                </a:solidFill>
              </a:rPr>
              <a:t>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1200" b="1" dirty="0">
              <a:sym typeface="Wingdings" panose="05000000000000000000" pitchFamily="2" charset="2"/>
            </a:endParaRPr>
          </a:p>
        </p:txBody>
      </p:sp>
      <p:sp>
        <p:nvSpPr>
          <p:cNvPr id="92166" name="矩形 20">
            <a:extLst>
              <a:ext uri="{FF2B5EF4-FFF2-40B4-BE49-F238E27FC236}">
                <a16:creationId xmlns:a16="http://schemas.microsoft.com/office/drawing/2014/main" id="{0BD1FA73-44E3-4914-9AB8-150FC4A99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226" y="3787124"/>
            <a:ext cx="2143125" cy="78483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i&lt;NUM_NOTERMINAL; i++)</a:t>
            </a:r>
            <a:r>
              <a:rPr lang="zh-TW" altLang="en-US" sz="900" b="1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=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g.nonterminals[i];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follow_set[A] =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25" name="向下箭號 24">
            <a:extLst>
              <a:ext uri="{FF2B5EF4-FFF2-40B4-BE49-F238E27FC236}">
                <a16:creationId xmlns:a16="http://schemas.microsoft.com/office/drawing/2014/main" id="{750812AD-E088-4F17-8035-EF2D0EFE478C}"/>
              </a:ext>
            </a:extLst>
          </p:cNvPr>
          <p:cNvSpPr/>
          <p:nvPr/>
        </p:nvSpPr>
        <p:spPr>
          <a:xfrm>
            <a:off x="1709055" y="3519233"/>
            <a:ext cx="321469" cy="2143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grpSp>
        <p:nvGrpSpPr>
          <p:cNvPr id="92168" name="Group 2">
            <a:extLst>
              <a:ext uri="{FF2B5EF4-FFF2-40B4-BE49-F238E27FC236}">
                <a16:creationId xmlns:a16="http://schemas.microsoft.com/office/drawing/2014/main" id="{207AF2CD-EF12-4350-9662-7D703E9B9B43}"/>
              </a:ext>
            </a:extLst>
          </p:cNvPr>
          <p:cNvGrpSpPr>
            <a:grpSpLocks/>
          </p:cNvGrpSpPr>
          <p:nvPr/>
        </p:nvGrpSpPr>
        <p:grpSpPr bwMode="auto">
          <a:xfrm>
            <a:off x="7739727" y="834180"/>
            <a:ext cx="1298593" cy="1061989"/>
            <a:chOff x="694" y="2112"/>
            <a:chExt cx="1297" cy="1296"/>
          </a:xfrm>
        </p:grpSpPr>
        <p:sp>
          <p:nvSpPr>
            <p:cNvPr id="92228" name="Text Box 3">
              <a:extLst>
                <a:ext uri="{FF2B5EF4-FFF2-40B4-BE49-F238E27FC236}">
                  <a16:creationId xmlns:a16="http://schemas.microsoft.com/office/drawing/2014/main" id="{59B6AD09-AB1D-4CF5-A433-159582D424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92229" name="AutoShape 4">
              <a:extLst>
                <a:ext uri="{FF2B5EF4-FFF2-40B4-BE49-F238E27FC236}">
                  <a16:creationId xmlns:a16="http://schemas.microsoft.com/office/drawing/2014/main" id="{099E089B-8F5C-43FD-83D2-55DC1A3320C4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92230" name="Text Box 5">
              <a:extLst>
                <a:ext uri="{FF2B5EF4-FFF2-40B4-BE49-F238E27FC236}">
                  <a16:creationId xmlns:a16="http://schemas.microsoft.com/office/drawing/2014/main" id="{4EA9C145-41AC-4C60-AC31-3FDB850C1D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105549" name="Group 77">
            <a:extLst>
              <a:ext uri="{FF2B5EF4-FFF2-40B4-BE49-F238E27FC236}">
                <a16:creationId xmlns:a16="http://schemas.microsoft.com/office/drawing/2014/main" id="{406807F1-6B73-4A87-A0D6-97F252C04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235385"/>
              </p:ext>
            </p:extLst>
          </p:nvPr>
        </p:nvGraphicFramePr>
        <p:xfrm>
          <a:off x="3643428" y="870307"/>
          <a:ext cx="3643313" cy="1674970"/>
        </p:xfrm>
        <a:graphic>
          <a:graphicData uri="http://schemas.openxmlformats.org/drawingml/2006/table">
            <a:tbl>
              <a:tblPr/>
              <a:tblGrid>
                <a:gridCol w="1928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Step</a:t>
                      </a:r>
                      <a:endParaRPr kumimoji="0" lang="zh-TW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  <a:endParaRPr kumimoji="0" lang="zh-TW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Prefix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Tail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(1) Initialization</a:t>
                      </a: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{}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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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(2)Process Prefix in production 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{}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{(}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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(2)Process E in production 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{(}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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(4)Process Tail in production 2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{, )}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{(}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366A9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2204" name="矩形 18">
            <a:extLst>
              <a:ext uri="{FF2B5EF4-FFF2-40B4-BE49-F238E27FC236}">
                <a16:creationId xmlns:a16="http://schemas.microsoft.com/office/drawing/2014/main" id="{C73E105F-623F-42AA-989D-6FD1A0C92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226" y="2822717"/>
            <a:ext cx="2143125" cy="6429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noterminal</a:t>
            </a:r>
            <a:r>
              <a:rPr lang="en-US" altLang="zh-TW" sz="900" b="1">
                <a:latin typeface="Times New Roman" panose="02020603050405020304" pitchFamily="18" charset="0"/>
              </a:rPr>
              <a:t> 	A, B;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 	i;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 	changes;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450368CD-30F1-4C66-8714-2A25A040BD84}"/>
              </a:ext>
            </a:extLst>
          </p:cNvPr>
          <p:cNvSpPr txBox="1"/>
          <p:nvPr/>
        </p:nvSpPr>
        <p:spPr>
          <a:xfrm>
            <a:off x="2673461" y="325134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A68E523C-9011-4C27-AD13-26FB2FF08F15}"/>
              </a:ext>
            </a:extLst>
          </p:cNvPr>
          <p:cNvSpPr txBox="1"/>
          <p:nvPr/>
        </p:nvSpPr>
        <p:spPr>
          <a:xfrm>
            <a:off x="2673461" y="4197890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059AB34B-33FC-4A3C-B697-BB2F3E8CADDD}"/>
              </a:ext>
            </a:extLst>
          </p:cNvPr>
          <p:cNvSpPr/>
          <p:nvPr/>
        </p:nvSpPr>
        <p:spPr>
          <a:xfrm>
            <a:off x="3784430" y="3294088"/>
            <a:ext cx="1982391" cy="160735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783F1FC8-457F-4328-BE21-8CC8D690D89D}"/>
              </a:ext>
            </a:extLst>
          </p:cNvPr>
          <p:cNvSpPr/>
          <p:nvPr/>
        </p:nvSpPr>
        <p:spPr>
          <a:xfrm>
            <a:off x="8168352" y="1030633"/>
            <a:ext cx="750094" cy="177403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92209" name="矩形 21">
            <a:extLst>
              <a:ext uri="{FF2B5EF4-FFF2-40B4-BE49-F238E27FC236}">
                <a16:creationId xmlns:a16="http://schemas.microsoft.com/office/drawing/2014/main" id="{B6E1FB18-9D8C-452A-B6FB-5523119AF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8933" y="1406089"/>
            <a:ext cx="18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200" b="1">
              <a:solidFill>
                <a:srgbClr val="0366A9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7" name="向下箭號 26">
            <a:extLst>
              <a:ext uri="{FF2B5EF4-FFF2-40B4-BE49-F238E27FC236}">
                <a16:creationId xmlns:a16="http://schemas.microsoft.com/office/drawing/2014/main" id="{B908CEC7-45BE-425E-817B-41542396B144}"/>
              </a:ext>
            </a:extLst>
          </p:cNvPr>
          <p:cNvSpPr/>
          <p:nvPr/>
        </p:nvSpPr>
        <p:spPr>
          <a:xfrm rot="16200000">
            <a:off x="2927659" y="4068707"/>
            <a:ext cx="321469" cy="1869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92211" name="文字方塊 27">
            <a:extLst>
              <a:ext uri="{FF2B5EF4-FFF2-40B4-BE49-F238E27FC236}">
                <a16:creationId xmlns:a16="http://schemas.microsoft.com/office/drawing/2014/main" id="{10542097-43CA-44AA-B34C-35818A720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7774" y="4347792"/>
            <a:ext cx="267891" cy="253916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zh-TW" altLang="en-US" sz="105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90FE9F59-A66C-4AFA-9CB3-3F79443BD4F6}"/>
              </a:ext>
            </a:extLst>
          </p:cNvPr>
          <p:cNvSpPr/>
          <p:nvPr/>
        </p:nvSpPr>
        <p:spPr>
          <a:xfrm>
            <a:off x="6773582" y="1157247"/>
            <a:ext cx="501253" cy="267891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zh-TW" altLang="en-US" sz="1200" dirty="0"/>
          </a:p>
        </p:txBody>
      </p:sp>
      <p:sp>
        <p:nvSpPr>
          <p:cNvPr id="105523" name="Rectangle 51">
            <a:extLst>
              <a:ext uri="{FF2B5EF4-FFF2-40B4-BE49-F238E27FC236}">
                <a16:creationId xmlns:a16="http://schemas.microsoft.com/office/drawing/2014/main" id="{1E312074-A5A3-4901-A845-37B336EB5B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3980" y="3571504"/>
            <a:ext cx="3349229" cy="108347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" name="矩形 23">
            <a:extLst>
              <a:ext uri="{FF2B5EF4-FFF2-40B4-BE49-F238E27FC236}">
                <a16:creationId xmlns:a16="http://schemas.microsoft.com/office/drawing/2014/main" id="{A06976D1-7BAD-4955-8D6C-A1281EF6B258}"/>
              </a:ext>
            </a:extLst>
          </p:cNvPr>
          <p:cNvSpPr/>
          <p:nvPr/>
        </p:nvSpPr>
        <p:spPr>
          <a:xfrm>
            <a:off x="5123884" y="3294088"/>
            <a:ext cx="97631" cy="159544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zh-TW" altLang="en-US" sz="1200" dirty="0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FBC1F5F1-A434-4BD2-BC9F-A149019E3497}"/>
              </a:ext>
            </a:extLst>
          </p:cNvPr>
          <p:cNvSpPr/>
          <p:nvPr/>
        </p:nvSpPr>
        <p:spPr>
          <a:xfrm>
            <a:off x="5222706" y="3290517"/>
            <a:ext cx="108347" cy="160734"/>
          </a:xfrm>
          <a:prstGeom prst="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EE68E13A-95C2-4442-AADE-181A05B738F6}"/>
              </a:ext>
            </a:extLst>
          </p:cNvPr>
          <p:cNvSpPr/>
          <p:nvPr/>
        </p:nvSpPr>
        <p:spPr>
          <a:xfrm>
            <a:off x="3993980" y="3561979"/>
            <a:ext cx="701279" cy="117872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3" name="矩形 31">
            <a:extLst>
              <a:ext uri="{FF2B5EF4-FFF2-40B4-BE49-F238E27FC236}">
                <a16:creationId xmlns:a16="http://schemas.microsoft.com/office/drawing/2014/main" id="{32EB67AD-0611-4A52-968A-4517DA2D4F3D}"/>
              </a:ext>
            </a:extLst>
          </p:cNvPr>
          <p:cNvSpPr/>
          <p:nvPr/>
        </p:nvSpPr>
        <p:spPr>
          <a:xfrm>
            <a:off x="5659666" y="3561979"/>
            <a:ext cx="878681" cy="120253"/>
          </a:xfrm>
          <a:prstGeom prst="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05529" name="Rectangle 57">
            <a:extLst>
              <a:ext uri="{FF2B5EF4-FFF2-40B4-BE49-F238E27FC236}">
                <a16:creationId xmlns:a16="http://schemas.microsoft.com/office/drawing/2014/main" id="{80033A2A-E1FC-4D08-B59C-2EBB3A310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750" y="3948932"/>
            <a:ext cx="1241822" cy="270272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2219" name="Rectangle 58">
            <a:extLst>
              <a:ext uri="{FF2B5EF4-FFF2-40B4-BE49-F238E27FC236}">
                <a16:creationId xmlns:a16="http://schemas.microsoft.com/office/drawing/2014/main" id="{4ABC9018-AB39-4EEE-90AA-9EFED63BF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8205" y="2596382"/>
            <a:ext cx="2111668" cy="369332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latin typeface="Arial Rounded MT Bold" panose="020F0704030504030204" pitchFamily="34" charset="0"/>
                <a:ea typeface="黑体" panose="02010609060101010101" pitchFamily="49" charset="-122"/>
                <a:sym typeface="Wingdings" panose="05000000000000000000" pitchFamily="2" charset="2"/>
              </a:rPr>
              <a:t>changes =</a:t>
            </a:r>
            <a:r>
              <a:rPr lang="en-US" altLang="zh-TW" sz="1800" dirty="0">
                <a:latin typeface="Times New Roman" panose="02020603050405020304" pitchFamily="18" charset="0"/>
              </a:rPr>
              <a:t> </a:t>
            </a:r>
            <a:r>
              <a:rPr lang="en-US" altLang="zh-TW" sz="1800" b="1" dirty="0">
                <a:latin typeface="Times New Roman" panose="02020603050405020304" pitchFamily="18" charset="0"/>
              </a:rPr>
              <a:t>FALSE</a:t>
            </a:r>
            <a:endParaRPr lang="zh-TW" altLang="en-US" sz="1800" b="1" dirty="0">
              <a:latin typeface="Times New Roman" panose="02020603050405020304" pitchFamily="18" charset="0"/>
            </a:endParaRPr>
          </a:p>
        </p:txBody>
      </p:sp>
      <p:sp>
        <p:nvSpPr>
          <p:cNvPr id="92220" name="Rectangle 59">
            <a:extLst>
              <a:ext uri="{FF2B5EF4-FFF2-40B4-BE49-F238E27FC236}">
                <a16:creationId xmlns:a16="http://schemas.microsoft.com/office/drawing/2014/main" id="{131E596E-C19C-4D82-9031-E455984FE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0508" y="2598763"/>
            <a:ext cx="868277" cy="369332"/>
          </a:xfrm>
          <a:prstGeom prst="rect">
            <a:avLst/>
          </a:prstGeom>
          <a:solidFill>
            <a:srgbClr val="F7850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TRUE</a:t>
            </a:r>
            <a:endParaRPr lang="zh-TW" altLang="en-US" sz="1800" b="1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4" name="矩形 23">
            <a:extLst>
              <a:ext uri="{FF2B5EF4-FFF2-40B4-BE49-F238E27FC236}">
                <a16:creationId xmlns:a16="http://schemas.microsoft.com/office/drawing/2014/main" id="{9E576FAA-57BA-436F-962E-81BE2D40247A}"/>
              </a:ext>
            </a:extLst>
          </p:cNvPr>
          <p:cNvSpPr/>
          <p:nvPr/>
        </p:nvSpPr>
        <p:spPr>
          <a:xfrm>
            <a:off x="8498156" y="1031823"/>
            <a:ext cx="264319" cy="176213"/>
          </a:xfrm>
          <a:prstGeom prst="rect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zh-TW" altLang="en-US" sz="1200" dirty="0"/>
          </a:p>
        </p:txBody>
      </p:sp>
      <p:sp>
        <p:nvSpPr>
          <p:cNvPr id="92222" name="Rectangle 61">
            <a:extLst>
              <a:ext uri="{FF2B5EF4-FFF2-40B4-BE49-F238E27FC236}">
                <a16:creationId xmlns:a16="http://schemas.microsoft.com/office/drawing/2014/main" id="{A1F763FE-47D0-4337-9407-7B6DD82B9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5338" y="1993067"/>
            <a:ext cx="5171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solidFill>
                  <a:srgbClr val="0366A9"/>
                </a:solidFill>
                <a:sym typeface="Symbol" panose="05050102010706020507" pitchFamily="18" charset="2"/>
              </a:rPr>
              <a:t>{, )}</a:t>
            </a:r>
            <a:endParaRPr lang="zh-TW" altLang="en-US" sz="1200" b="1">
              <a:solidFill>
                <a:srgbClr val="0366A9"/>
              </a:solidFill>
              <a:sym typeface="Symbol" panose="05050102010706020507" pitchFamily="18" charset="2"/>
            </a:endParaRPr>
          </a:p>
        </p:txBody>
      </p:sp>
      <p:sp>
        <p:nvSpPr>
          <p:cNvPr id="92223" name="Rectangle 62">
            <a:extLst>
              <a:ext uri="{FF2B5EF4-FFF2-40B4-BE49-F238E27FC236}">
                <a16:creationId xmlns:a16="http://schemas.microsoft.com/office/drawing/2014/main" id="{A991165D-1496-4183-B157-9B98810DB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5338" y="1993067"/>
            <a:ext cx="38824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solidFill>
                  <a:srgbClr val="0366A9"/>
                </a:solidFill>
                <a:sym typeface="Symbol" panose="05050102010706020507" pitchFamily="18" charset="2"/>
              </a:rPr>
              <a:t>{}</a:t>
            </a:r>
            <a:endParaRPr lang="zh-TW" altLang="en-US" sz="1200" b="1">
              <a:solidFill>
                <a:srgbClr val="0366A9"/>
              </a:solidFill>
              <a:sym typeface="Symbol" panose="05050102010706020507" pitchFamily="18" charset="2"/>
            </a:endParaRPr>
          </a:p>
        </p:txBody>
      </p:sp>
      <p:sp>
        <p:nvSpPr>
          <p:cNvPr id="105551" name="Rectangle 79">
            <a:extLst>
              <a:ext uri="{FF2B5EF4-FFF2-40B4-BE49-F238E27FC236}">
                <a16:creationId xmlns:a16="http://schemas.microsoft.com/office/drawing/2014/main" id="{0FC5FE34-08C6-4E05-A9E2-306A598D9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3582" y="2263339"/>
            <a:ext cx="5171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solidFill>
                  <a:srgbClr val="0366A9"/>
                </a:solidFill>
                <a:sym typeface="Symbol" panose="05050102010706020507" pitchFamily="18" charset="2"/>
              </a:rPr>
              <a:t>{, )}</a:t>
            </a:r>
            <a:endParaRPr lang="zh-TW" altLang="en-US" sz="1200" b="1">
              <a:solidFill>
                <a:srgbClr val="0366A9"/>
              </a:solidFill>
              <a:sym typeface="Symbol" panose="05050102010706020507" pitchFamily="18" charset="2"/>
            </a:endParaRPr>
          </a:p>
        </p:txBody>
      </p:sp>
      <p:sp>
        <p:nvSpPr>
          <p:cNvPr id="105552" name="Rectangle 80">
            <a:extLst>
              <a:ext uri="{FF2B5EF4-FFF2-40B4-BE49-F238E27FC236}">
                <a16:creationId xmlns:a16="http://schemas.microsoft.com/office/drawing/2014/main" id="{458B8ABE-1384-4905-8296-BFAD755A3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3582" y="2263339"/>
            <a:ext cx="31130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>
                <a:solidFill>
                  <a:srgbClr val="0366A9"/>
                </a:solidFill>
                <a:sym typeface="Symbol" panose="05050102010706020507" pitchFamily="18" charset="2"/>
              </a:rPr>
              <a:t></a:t>
            </a:r>
            <a:endParaRPr lang="zh-TW" altLang="en-US" sz="1200" b="1">
              <a:solidFill>
                <a:srgbClr val="0366A9"/>
              </a:solidFill>
              <a:sym typeface="Symbol" panose="05050102010706020507" pitchFamily="18" charset="2"/>
            </a:endParaRPr>
          </a:p>
        </p:txBody>
      </p:sp>
      <p:sp>
        <p:nvSpPr>
          <p:cNvPr id="5" name="矩形 31">
            <a:extLst>
              <a:ext uri="{FF2B5EF4-FFF2-40B4-BE49-F238E27FC236}">
                <a16:creationId xmlns:a16="http://schemas.microsoft.com/office/drawing/2014/main" id="{8A68BA10-27E7-4842-8215-57A32C06D64F}"/>
              </a:ext>
            </a:extLst>
          </p:cNvPr>
          <p:cNvSpPr/>
          <p:nvPr/>
        </p:nvSpPr>
        <p:spPr>
          <a:xfrm>
            <a:off x="8781524" y="1030633"/>
            <a:ext cx="108347" cy="160734"/>
          </a:xfrm>
          <a:prstGeom prst="rect">
            <a:avLst/>
          </a:prstGeom>
          <a:solidFill>
            <a:srgbClr val="0070C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36" name="Rectangle 51">
            <a:extLst>
              <a:ext uri="{FF2B5EF4-FFF2-40B4-BE49-F238E27FC236}">
                <a16:creationId xmlns:a16="http://schemas.microsoft.com/office/drawing/2014/main" id="{2E239CD7-39CA-484B-B326-EC3DC264D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2322" y="3669136"/>
            <a:ext cx="3349228" cy="269081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8E353F1-A85D-4574-8F05-6B5ECEEF31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05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05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5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5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05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5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24" grpId="0" animBg="1"/>
      <p:bldP spid="105523" grpId="0" animBg="1"/>
      <p:bldP spid="105523" grpId="1" animBg="1"/>
      <p:bldP spid="2" grpId="0" animBg="1"/>
      <p:bldP spid="32" grpId="0" animBg="1"/>
      <p:bldP spid="40" grpId="0" animBg="1"/>
      <p:bldP spid="3" grpId="0" animBg="1"/>
      <p:bldP spid="105529" grpId="0" animBg="1"/>
      <p:bldP spid="4" grpId="0" animBg="1"/>
      <p:bldP spid="105551" grpId="0"/>
      <p:bldP spid="5" grpId="0" animBg="1"/>
      <p:bldP spid="36" grpId="0" animBg="1"/>
      <p:bldP spid="36" grpId="1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標題 1">
            <a:extLst>
              <a:ext uri="{FF2B5EF4-FFF2-40B4-BE49-F238E27FC236}">
                <a16:creationId xmlns:a16="http://schemas.microsoft.com/office/drawing/2014/main" id="{6C440D12-AC84-449F-8BA3-4BDBF42CB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Grammar Analysis Algorithms (7)</a:t>
            </a:r>
            <a:endParaRPr lang="zh-TW" altLang="en-US" sz="3200" dirty="0"/>
          </a:p>
        </p:txBody>
      </p:sp>
      <p:sp>
        <p:nvSpPr>
          <p:cNvPr id="94211" name="內容版面配置區 2">
            <a:extLst>
              <a:ext uri="{FF2B5EF4-FFF2-40B4-BE49-F238E27FC236}">
                <a16:creationId xmlns:a16="http://schemas.microsoft.com/office/drawing/2014/main" id="{171EF193-DC4D-43FF-BCD7-F76C607215D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06906" y="910829"/>
            <a:ext cx="1918740" cy="1547558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Extern grammar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C00000"/>
                </a:solidFill>
              </a:rPr>
              <a:t>void </a:t>
            </a:r>
            <a:r>
              <a:rPr lang="en-US" altLang="zh-TW" sz="1200" b="1" dirty="0" err="1">
                <a:solidFill>
                  <a:srgbClr val="C00000"/>
                </a:solidFill>
              </a:rPr>
              <a:t>fill_follow_set</a:t>
            </a:r>
            <a:r>
              <a:rPr lang="en-US" altLang="zh-TW" sz="1200" b="1" dirty="0">
                <a:solidFill>
                  <a:srgbClr val="C00000"/>
                </a:solidFill>
              </a:rPr>
              <a:t>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(0)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(1)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…………… (2)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1200" b="1" dirty="0">
              <a:sym typeface="Wingdings" panose="05000000000000000000" pitchFamily="2" charset="2"/>
            </a:endParaRPr>
          </a:p>
        </p:txBody>
      </p:sp>
      <p:sp>
        <p:nvSpPr>
          <p:cNvPr id="94213" name="矩形 20">
            <a:extLst>
              <a:ext uri="{FF2B5EF4-FFF2-40B4-BE49-F238E27FC236}">
                <a16:creationId xmlns:a16="http://schemas.microsoft.com/office/drawing/2014/main" id="{15685F9E-2B87-45CD-9F0E-6CDC6A2F2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594" y="3757144"/>
            <a:ext cx="2143125" cy="78483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00B050"/>
                </a:solidFill>
                <a:latin typeface="Times New Roman" panose="02020603050405020304" pitchFamily="18" charset="0"/>
              </a:rPr>
              <a:t>for(i=0; i&lt;NUM_NOTERMINAL; i++)</a:t>
            </a:r>
            <a:r>
              <a:rPr lang="zh-TW" altLang="en-US" sz="900" b="1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A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=</a:t>
            </a:r>
            <a:r>
              <a:rPr lang="zh-TW" altLang="en-US" sz="900" b="1">
                <a:latin typeface="Times New Roman" panose="02020603050405020304" pitchFamily="18" charset="0"/>
              </a:rPr>
              <a:t> </a:t>
            </a:r>
            <a:r>
              <a:rPr lang="en-US" altLang="zh-TW" sz="900" b="1">
                <a:latin typeface="Times New Roman" panose="02020603050405020304" pitchFamily="18" charset="0"/>
              </a:rPr>
              <a:t>g,nonterminals[i];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00" b="1">
                <a:latin typeface="Times New Roman" panose="02020603050405020304" pitchFamily="18" charset="0"/>
              </a:rPr>
              <a:t>　　</a:t>
            </a:r>
            <a:r>
              <a:rPr lang="en-US" altLang="zh-TW" sz="900" b="1">
                <a:latin typeface="Times New Roman" panose="02020603050405020304" pitchFamily="18" charset="0"/>
              </a:rPr>
              <a:t>follow_set[A] = </a:t>
            </a: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;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D64C1D8A-5F9F-4D29-A5B2-176393ECF033}"/>
              </a:ext>
            </a:extLst>
          </p:cNvPr>
          <p:cNvSpPr/>
          <p:nvPr/>
        </p:nvSpPr>
        <p:spPr>
          <a:xfrm>
            <a:off x="3411610" y="2792738"/>
            <a:ext cx="4432697" cy="1754326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900" b="1" dirty="0"/>
              <a:t>do {</a:t>
            </a:r>
          </a:p>
          <a:p>
            <a:pPr eaLnBrk="1" hangingPunct="1">
              <a:defRPr/>
            </a:pPr>
            <a:r>
              <a:rPr lang="zh-TW" altLang="en-US" sz="900" b="1" dirty="0"/>
              <a:t>　　</a:t>
            </a:r>
            <a:r>
              <a:rPr lang="en-US" altLang="zh-TW" sz="900" b="1" dirty="0"/>
              <a:t>changes = FALSE;</a:t>
            </a:r>
          </a:p>
          <a:p>
            <a:pPr eaLnBrk="1" hangingPunct="1">
              <a:defRPr/>
            </a:pPr>
            <a:r>
              <a:rPr lang="zh-TW" altLang="en-US" sz="900" b="1" dirty="0"/>
              <a:t>　　</a:t>
            </a:r>
            <a:r>
              <a:rPr lang="en-US" altLang="zh-TW" sz="900" b="1" dirty="0">
                <a:solidFill>
                  <a:srgbClr val="00B050"/>
                </a:solidFill>
              </a:rPr>
              <a:t>for (each production A </a:t>
            </a:r>
            <a:r>
              <a:rPr lang="en-US" altLang="zh-TW" sz="900" b="1" dirty="0">
                <a:solidFill>
                  <a:srgbClr val="00B050"/>
                </a:solidFill>
                <a:sym typeface="Wingdings" pitchFamily="2" charset="2"/>
              </a:rPr>
              <a:t> </a:t>
            </a:r>
            <a:r>
              <a:rPr lang="el-GR" altLang="zh-TW" sz="900" b="1" dirty="0">
                <a:solidFill>
                  <a:srgbClr val="00B050"/>
                </a:solidFill>
                <a:sym typeface="Wingdings" pitchFamily="2" charset="2"/>
              </a:rPr>
              <a:t>α</a:t>
            </a:r>
            <a:r>
              <a:rPr lang="en-US" altLang="zh-TW" sz="900" b="1" dirty="0">
                <a:solidFill>
                  <a:srgbClr val="00B050"/>
                </a:solidFill>
                <a:sym typeface="Wingdings" pitchFamily="2" charset="2"/>
              </a:rPr>
              <a:t>B</a:t>
            </a:r>
            <a:r>
              <a:rPr lang="el-GR" altLang="zh-TW" sz="900" b="1" dirty="0">
                <a:solidFill>
                  <a:srgbClr val="00B050"/>
                </a:solidFill>
                <a:sym typeface="Wingdings" pitchFamily="2" charset="2"/>
              </a:rPr>
              <a:t>β</a:t>
            </a:r>
            <a:r>
              <a:rPr lang="en-US" altLang="zh-TW" sz="900" b="1" dirty="0">
                <a:solidFill>
                  <a:srgbClr val="00B050"/>
                </a:solidFill>
                <a:sym typeface="Wingdings" pitchFamily="2" charset="2"/>
              </a:rPr>
              <a:t>) </a:t>
            </a:r>
            <a:r>
              <a:rPr lang="en-US" altLang="zh-TW" sz="900" b="1" dirty="0">
                <a:sym typeface="Wingdings" pitchFamily="2" charset="2"/>
              </a:rPr>
              <a:t>{</a:t>
            </a:r>
          </a:p>
          <a:p>
            <a:pPr eaLnBrk="1" hangingPunct="1">
              <a:defRPr/>
            </a:pPr>
            <a:r>
              <a:rPr lang="en-US" altLang="zh-TW" sz="900" b="1" dirty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/* I.e. for each production and each occurrence of a </a:t>
            </a:r>
            <a:r>
              <a:rPr lang="en-US" altLang="zh-TW" sz="900" b="1" dirty="0" err="1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nonterminal</a:t>
            </a:r>
            <a:r>
              <a:rPr lang="en-US" altLang="zh-TW" sz="900" b="1" dirty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 in its right-hand side.*/</a:t>
            </a:r>
          </a:p>
          <a:p>
            <a:pPr eaLnBrk="1" hangingPunct="1">
              <a:defRPr/>
            </a:pPr>
            <a:r>
              <a:rPr lang="zh-TW" altLang="en-US" sz="900" b="1" dirty="0">
                <a:sym typeface="Wingdings" pitchFamily="2" charset="2"/>
              </a:rPr>
              <a:t>　　　　</a:t>
            </a:r>
            <a:r>
              <a:rPr lang="en-US" altLang="zh-TW" sz="900" b="1" dirty="0" err="1">
                <a:sym typeface="Wingdings" pitchFamily="2" charset="2"/>
              </a:rPr>
              <a:t>follow_set</a:t>
            </a:r>
            <a:r>
              <a:rPr lang="en-US" altLang="zh-TW" sz="900" b="1" dirty="0">
                <a:sym typeface="Wingdings" pitchFamily="2" charset="2"/>
              </a:rPr>
              <a:t>[B] = </a:t>
            </a:r>
            <a:r>
              <a:rPr lang="en-US" altLang="zh-TW" sz="900" b="1" dirty="0" err="1">
                <a:sym typeface="Wingdings" pitchFamily="2" charset="2"/>
              </a:rPr>
              <a:t>follow_set</a:t>
            </a:r>
            <a:r>
              <a:rPr lang="en-US" altLang="zh-TW" sz="900" b="1" dirty="0">
                <a:sym typeface="Wingdings" pitchFamily="2" charset="2"/>
              </a:rPr>
              <a:t>[B] ∪ (</a:t>
            </a:r>
            <a:r>
              <a:rPr lang="en-US" altLang="zh-TW" sz="900" b="1" dirty="0" err="1">
                <a:sym typeface="Wingdings" pitchFamily="2" charset="2"/>
              </a:rPr>
              <a:t>compute_first</a:t>
            </a:r>
            <a:r>
              <a:rPr lang="en-US" altLang="zh-TW" sz="900" b="1" dirty="0">
                <a:sym typeface="Wingdings" pitchFamily="2" charset="2"/>
              </a:rPr>
              <a:t>(</a:t>
            </a:r>
            <a:r>
              <a:rPr lang="el-GR" altLang="zh-TW" sz="900" b="1" dirty="0">
                <a:sym typeface="Wingdings" pitchFamily="2" charset="2"/>
              </a:rPr>
              <a:t>β</a:t>
            </a:r>
            <a:r>
              <a:rPr lang="en-US" altLang="zh-TW" sz="900" b="1" dirty="0">
                <a:sym typeface="Wingdings" pitchFamily="2" charset="2"/>
              </a:rPr>
              <a:t>) – SET_OF (</a:t>
            </a:r>
            <a:r>
              <a:rPr lang="en-US" altLang="zh-TW" sz="900" b="1" dirty="0">
                <a:sym typeface="Symbol" pitchFamily="18" charset="2"/>
              </a:rPr>
              <a:t></a:t>
            </a:r>
            <a:r>
              <a:rPr lang="en-US" altLang="zh-TW" sz="900" b="1" dirty="0">
                <a:sym typeface="Wingdings" pitchFamily="2" charset="2"/>
              </a:rPr>
              <a:t>));</a:t>
            </a:r>
          </a:p>
          <a:p>
            <a:pPr eaLnBrk="1" hangingPunct="1">
              <a:defRPr/>
            </a:pPr>
            <a:r>
              <a:rPr lang="zh-TW" altLang="en-US" sz="900" b="1" dirty="0">
                <a:sym typeface="Wingdings" pitchFamily="2" charset="2"/>
              </a:rPr>
              <a:t>　　　　</a:t>
            </a:r>
            <a:r>
              <a:rPr lang="en-US" altLang="zh-TW" sz="900" b="1" dirty="0">
                <a:solidFill>
                  <a:srgbClr val="00B050"/>
                </a:solidFill>
                <a:sym typeface="Wingdings" pitchFamily="2" charset="2"/>
              </a:rPr>
              <a:t>if( </a:t>
            </a:r>
            <a:r>
              <a:rPr lang="en-US" altLang="zh-TW" sz="900" b="1" dirty="0">
                <a:solidFill>
                  <a:srgbClr val="00B050"/>
                </a:solidFill>
                <a:sym typeface="Symbol" pitchFamily="18" charset="2"/>
              </a:rPr>
              <a:t></a:t>
            </a:r>
            <a:r>
              <a:rPr lang="zh-TW" altLang="en-US" sz="900" b="1" dirty="0">
                <a:solidFill>
                  <a:srgbClr val="00B050"/>
                </a:solidFill>
              </a:rPr>
              <a:t> ∈</a:t>
            </a:r>
            <a:r>
              <a:rPr lang="en-US" altLang="zh-TW" sz="900" b="1" dirty="0">
                <a:solidFill>
                  <a:srgbClr val="00B050"/>
                </a:solidFill>
                <a:sym typeface="Symbol" pitchFamily="18" charset="2"/>
              </a:rPr>
              <a:t> </a:t>
            </a:r>
            <a:r>
              <a:rPr lang="en-US" altLang="zh-TW" sz="900" b="1" dirty="0" err="1">
                <a:solidFill>
                  <a:srgbClr val="00B050"/>
                </a:solidFill>
                <a:sym typeface="Symbol" pitchFamily="18" charset="2"/>
              </a:rPr>
              <a:t>compute_first</a:t>
            </a:r>
            <a:r>
              <a:rPr lang="en-US" altLang="zh-TW" sz="900" b="1" dirty="0">
                <a:solidFill>
                  <a:srgbClr val="00B050"/>
                </a:solidFill>
                <a:sym typeface="Symbol" pitchFamily="18" charset="2"/>
              </a:rPr>
              <a:t>(</a:t>
            </a:r>
            <a:r>
              <a:rPr lang="el-GR" altLang="zh-TW" sz="900" b="1" dirty="0">
                <a:solidFill>
                  <a:srgbClr val="00B050"/>
                </a:solidFill>
                <a:sym typeface="Wingdings" pitchFamily="2" charset="2"/>
              </a:rPr>
              <a:t>β</a:t>
            </a:r>
            <a:r>
              <a:rPr lang="en-US" altLang="zh-TW" sz="900" b="1" dirty="0">
                <a:solidFill>
                  <a:srgbClr val="00B050"/>
                </a:solidFill>
                <a:sym typeface="Symbol" pitchFamily="18" charset="2"/>
              </a:rPr>
              <a:t>)</a:t>
            </a:r>
            <a:r>
              <a:rPr lang="en-US" altLang="zh-TW" sz="900" b="1" dirty="0">
                <a:solidFill>
                  <a:srgbClr val="00B050"/>
                </a:solidFill>
                <a:sym typeface="Wingdings" pitchFamily="2" charset="2"/>
              </a:rPr>
              <a:t>)</a:t>
            </a:r>
          </a:p>
          <a:p>
            <a:pPr eaLnBrk="1" hangingPunct="1">
              <a:defRPr/>
            </a:pPr>
            <a:r>
              <a:rPr lang="zh-TW" altLang="en-US" sz="900" b="1" dirty="0">
                <a:sym typeface="Wingdings" pitchFamily="2" charset="2"/>
              </a:rPr>
              <a:t>　　　　　　</a:t>
            </a:r>
            <a:r>
              <a:rPr lang="en-US" altLang="zh-TW" sz="900" b="1" dirty="0" err="1">
                <a:sym typeface="Wingdings" pitchFamily="2" charset="2"/>
              </a:rPr>
              <a:t>follow_set</a:t>
            </a:r>
            <a:r>
              <a:rPr lang="en-US" altLang="zh-TW" sz="900" b="1" dirty="0">
                <a:sym typeface="Wingdings" pitchFamily="2" charset="2"/>
              </a:rPr>
              <a:t>[B] = </a:t>
            </a:r>
            <a:r>
              <a:rPr lang="en-US" altLang="zh-TW" sz="900" b="1" dirty="0" err="1">
                <a:sym typeface="Wingdings" pitchFamily="2" charset="2"/>
              </a:rPr>
              <a:t>follow_set</a:t>
            </a:r>
            <a:r>
              <a:rPr lang="en-US" altLang="zh-TW" sz="900" b="1" dirty="0">
                <a:sym typeface="Wingdings" pitchFamily="2" charset="2"/>
              </a:rPr>
              <a:t>[B] ∪</a:t>
            </a:r>
            <a:r>
              <a:rPr lang="en-US" altLang="zh-TW" sz="900" b="1" dirty="0" err="1">
                <a:sym typeface="Wingdings" pitchFamily="2" charset="2"/>
              </a:rPr>
              <a:t>follow_set</a:t>
            </a:r>
            <a:r>
              <a:rPr lang="en-US" altLang="zh-TW" sz="900" b="1" dirty="0">
                <a:sym typeface="Wingdings" pitchFamily="2" charset="2"/>
              </a:rPr>
              <a:t>[A];</a:t>
            </a:r>
          </a:p>
          <a:p>
            <a:pPr eaLnBrk="1" hangingPunct="1">
              <a:defRPr/>
            </a:pPr>
            <a:r>
              <a:rPr lang="zh-TW" altLang="en-US" sz="900" b="1" dirty="0">
                <a:sym typeface="Wingdings" pitchFamily="2" charset="2"/>
              </a:rPr>
              <a:t>　　　　</a:t>
            </a:r>
            <a:r>
              <a:rPr lang="en-US" altLang="zh-TW" sz="900" b="1" dirty="0">
                <a:solidFill>
                  <a:srgbClr val="00B050"/>
                </a:solidFill>
                <a:sym typeface="Wingdings" pitchFamily="2" charset="2"/>
              </a:rPr>
              <a:t>if(</a:t>
            </a:r>
            <a:r>
              <a:rPr lang="en-US" altLang="zh-TW" sz="900" b="1" dirty="0" err="1">
                <a:solidFill>
                  <a:srgbClr val="00B050"/>
                </a:solidFill>
                <a:sym typeface="Wingdings" pitchFamily="2" charset="2"/>
              </a:rPr>
              <a:t>follow_set</a:t>
            </a:r>
            <a:r>
              <a:rPr lang="en-US" altLang="zh-TW" sz="900" b="1" dirty="0">
                <a:solidFill>
                  <a:srgbClr val="00B050"/>
                </a:solidFill>
                <a:sym typeface="Wingdings" pitchFamily="2" charset="2"/>
              </a:rPr>
              <a:t>[B] changed)</a:t>
            </a:r>
          </a:p>
          <a:p>
            <a:pPr eaLnBrk="1" hangingPunct="1">
              <a:defRPr/>
            </a:pPr>
            <a:r>
              <a:rPr lang="zh-TW" altLang="en-US" sz="900" b="1" dirty="0">
                <a:sym typeface="Wingdings" pitchFamily="2" charset="2"/>
              </a:rPr>
              <a:t>　　　　　　</a:t>
            </a:r>
            <a:r>
              <a:rPr lang="en-US" altLang="zh-TW" sz="900" b="1" dirty="0">
                <a:sym typeface="Wingdings" pitchFamily="2" charset="2"/>
              </a:rPr>
              <a:t>changes = TRUE;</a:t>
            </a:r>
          </a:p>
          <a:p>
            <a:pPr eaLnBrk="1" hangingPunct="1">
              <a:defRPr/>
            </a:pPr>
            <a:r>
              <a:rPr lang="zh-TW" altLang="en-US" sz="900" b="1" dirty="0">
                <a:sym typeface="Wingdings" pitchFamily="2" charset="2"/>
              </a:rPr>
              <a:t>　　</a:t>
            </a:r>
            <a:r>
              <a:rPr lang="en-US" altLang="zh-TW" sz="900" b="1" dirty="0">
                <a:sym typeface="Wingdings" pitchFamily="2" charset="2"/>
              </a:rPr>
              <a:t>}</a:t>
            </a:r>
          </a:p>
          <a:p>
            <a:pPr eaLnBrk="1" hangingPunct="1">
              <a:defRPr/>
            </a:pPr>
            <a:r>
              <a:rPr lang="en-US" altLang="zh-TW" sz="900" b="1" dirty="0">
                <a:sym typeface="Wingdings" pitchFamily="2" charset="2"/>
              </a:rPr>
              <a:t>}while (changes);</a:t>
            </a:r>
          </a:p>
        </p:txBody>
      </p:sp>
      <p:sp>
        <p:nvSpPr>
          <p:cNvPr id="24" name="向下箭號 23">
            <a:extLst>
              <a:ext uri="{FF2B5EF4-FFF2-40B4-BE49-F238E27FC236}">
                <a16:creationId xmlns:a16="http://schemas.microsoft.com/office/drawing/2014/main" id="{5AAA075A-7348-4BDC-ADCE-5B41DBC7712C}"/>
              </a:ext>
            </a:extLst>
          </p:cNvPr>
          <p:cNvSpPr/>
          <p:nvPr/>
        </p:nvSpPr>
        <p:spPr>
          <a:xfrm rot="16200000">
            <a:off x="3130027" y="4038727"/>
            <a:ext cx="321469" cy="1869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5" name="向下箭號 24">
            <a:extLst>
              <a:ext uri="{FF2B5EF4-FFF2-40B4-BE49-F238E27FC236}">
                <a16:creationId xmlns:a16="http://schemas.microsoft.com/office/drawing/2014/main" id="{9E832350-C013-41B8-82EC-BE5012E4FDE7}"/>
              </a:ext>
            </a:extLst>
          </p:cNvPr>
          <p:cNvSpPr/>
          <p:nvPr/>
        </p:nvSpPr>
        <p:spPr>
          <a:xfrm>
            <a:off x="1911423" y="3489253"/>
            <a:ext cx="321469" cy="2143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grpSp>
        <p:nvGrpSpPr>
          <p:cNvPr id="94217" name="Group 2">
            <a:extLst>
              <a:ext uri="{FF2B5EF4-FFF2-40B4-BE49-F238E27FC236}">
                <a16:creationId xmlns:a16="http://schemas.microsoft.com/office/drawing/2014/main" id="{7B7C1502-95D9-4F2F-873A-92AA07FFD2FF}"/>
              </a:ext>
            </a:extLst>
          </p:cNvPr>
          <p:cNvGrpSpPr>
            <a:grpSpLocks/>
          </p:cNvGrpSpPr>
          <p:nvPr/>
        </p:nvGrpSpPr>
        <p:grpSpPr bwMode="auto">
          <a:xfrm>
            <a:off x="7545603" y="909130"/>
            <a:ext cx="1298593" cy="1061989"/>
            <a:chOff x="694" y="2112"/>
            <a:chExt cx="1297" cy="1296"/>
          </a:xfrm>
        </p:grpSpPr>
        <p:sp>
          <p:nvSpPr>
            <p:cNvPr id="94285" name="Text Box 3">
              <a:extLst>
                <a:ext uri="{FF2B5EF4-FFF2-40B4-BE49-F238E27FC236}">
                  <a16:creationId xmlns:a16="http://schemas.microsoft.com/office/drawing/2014/main" id="{B65690FD-B810-4CC6-B599-7D4025F052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93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 err="1">
                  <a:latin typeface="Times New Roman" panose="02020603050405020304" pitchFamily="18" charset="0"/>
                </a:rPr>
                <a:t>F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050" b="1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05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05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94286" name="AutoShape 4">
              <a:extLst>
                <a:ext uri="{FF2B5EF4-FFF2-40B4-BE49-F238E27FC236}">
                  <a16:creationId xmlns:a16="http://schemas.microsoft.com/office/drawing/2014/main" id="{9C99D75C-B309-443A-9778-76A3279A94C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050" b="1">
                <a:latin typeface="Times New Roman" panose="02020603050405020304" pitchFamily="18" charset="0"/>
              </a:endParaRPr>
            </a:p>
          </p:txBody>
        </p:sp>
        <p:sp>
          <p:nvSpPr>
            <p:cNvPr id="94287" name="Text Box 5">
              <a:extLst>
                <a:ext uri="{FF2B5EF4-FFF2-40B4-BE49-F238E27FC236}">
                  <a16:creationId xmlns:a16="http://schemas.microsoft.com/office/drawing/2014/main" id="{B8D5BD34-BEA7-4549-91CA-BB77DBA30F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570"/>
              <a:ext cx="3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Times New Roman" panose="02020603050405020304" pitchFamily="18" charset="0"/>
                </a:rPr>
                <a:t>G</a:t>
              </a:r>
              <a:r>
                <a:rPr lang="en-US" altLang="zh-TW" sz="1050" b="1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graphicFrame>
        <p:nvGraphicFramePr>
          <p:cNvPr id="29" name="表格 28">
            <a:extLst>
              <a:ext uri="{FF2B5EF4-FFF2-40B4-BE49-F238E27FC236}">
                <a16:creationId xmlns:a16="http://schemas.microsoft.com/office/drawing/2014/main" id="{2627D68D-8C64-4F1E-9BB7-67BF043C39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602620"/>
              </p:ext>
            </p:extLst>
          </p:nvPr>
        </p:nvGraphicFramePr>
        <p:xfrm>
          <a:off x="3680904" y="877804"/>
          <a:ext cx="3643313" cy="559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01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Step</a:t>
                      </a:r>
                      <a:endParaRPr lang="zh-TW" altLang="en-US" sz="1400" dirty="0"/>
                    </a:p>
                  </a:txBody>
                  <a:tcPr marL="68579" marR="68579" marT="34275" marB="34275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Follow Set</a:t>
                      </a:r>
                      <a:endParaRPr lang="zh-TW" altLang="en-US" sz="1400" dirty="0"/>
                    </a:p>
                  </a:txBody>
                  <a:tcPr marL="68579" marR="68579" marT="34275" marB="34275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011">
                <a:tc>
                  <a:txBody>
                    <a:bodyPr/>
                    <a:lstStyle/>
                    <a:p>
                      <a:endParaRPr lang="zh-TW" altLang="en-US" sz="1200" b="1" dirty="0"/>
                    </a:p>
                  </a:txBody>
                  <a:tcPr marL="68579" marR="68579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/>
                        <a:t>E</a:t>
                      </a:r>
                      <a:endParaRPr lang="zh-TW" altLang="en-US" sz="1200" b="1" dirty="0"/>
                    </a:p>
                  </a:txBody>
                  <a:tcPr marL="68579" marR="68579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/>
                        <a:t>Prefix</a:t>
                      </a:r>
                      <a:endParaRPr lang="zh-TW" altLang="en-US" sz="1200" b="1" dirty="0"/>
                    </a:p>
                  </a:txBody>
                  <a:tcPr marL="68579" marR="68579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200" b="1" dirty="0"/>
                        <a:t>Tail</a:t>
                      </a:r>
                      <a:endParaRPr lang="zh-TW" altLang="en-US" sz="1200" b="1" dirty="0"/>
                    </a:p>
                  </a:txBody>
                  <a:tcPr marL="68579" marR="68579" marT="34275" marB="342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0" name="表格 29">
            <a:extLst>
              <a:ext uri="{FF2B5EF4-FFF2-40B4-BE49-F238E27FC236}">
                <a16:creationId xmlns:a16="http://schemas.microsoft.com/office/drawing/2014/main" id="{5525559A-E515-43DF-B64D-695B8B494A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991564"/>
              </p:ext>
            </p:extLst>
          </p:nvPr>
        </p:nvGraphicFramePr>
        <p:xfrm>
          <a:off x="3680904" y="1413586"/>
          <a:ext cx="3643313" cy="2816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8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7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044">
                <a:tc>
                  <a:txBody>
                    <a:bodyPr/>
                    <a:lstStyle/>
                    <a:p>
                      <a:pPr marL="342900" indent="-342900">
                        <a:buAutoNum type="arabicParenBoth"/>
                      </a:pPr>
                      <a:r>
                        <a:rPr lang="en-US" altLang="zh-TW" sz="900" b="1" dirty="0"/>
                        <a:t>Initialization</a:t>
                      </a:r>
                      <a:endParaRPr lang="zh-TW" altLang="en-US" sz="900" b="1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{}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表格 30">
            <a:extLst>
              <a:ext uri="{FF2B5EF4-FFF2-40B4-BE49-F238E27FC236}">
                <a16:creationId xmlns:a16="http://schemas.microsoft.com/office/drawing/2014/main" id="{3943EFB5-80EB-41AF-8795-A0C74156C6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489048"/>
              </p:ext>
            </p:extLst>
          </p:nvPr>
        </p:nvGraphicFramePr>
        <p:xfrm>
          <a:off x="3680904" y="1681476"/>
          <a:ext cx="3643313" cy="3426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8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7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624">
                <a:tc>
                  <a:txBody>
                    <a:bodyPr/>
                    <a:lstStyle/>
                    <a:p>
                      <a:r>
                        <a:rPr lang="en-US" altLang="zh-TW" sz="900" b="1" dirty="0"/>
                        <a:t>(2)Process Prefix in production</a:t>
                      </a:r>
                      <a:r>
                        <a:rPr lang="en-US" altLang="zh-TW" sz="900" b="1" baseline="0" dirty="0"/>
                        <a:t> 1</a:t>
                      </a:r>
                      <a:endParaRPr lang="zh-TW" altLang="en-US" sz="900" b="1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{}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{(}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表格 31">
            <a:extLst>
              <a:ext uri="{FF2B5EF4-FFF2-40B4-BE49-F238E27FC236}">
                <a16:creationId xmlns:a16="http://schemas.microsoft.com/office/drawing/2014/main" id="{3FCD3FC8-7A69-4049-87C3-5DC4B3CFEE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183078"/>
              </p:ext>
            </p:extLst>
          </p:nvPr>
        </p:nvGraphicFramePr>
        <p:xfrm>
          <a:off x="3680904" y="1949367"/>
          <a:ext cx="3643313" cy="282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8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7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6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b="1" dirty="0"/>
                        <a:t>(3)Process E in production</a:t>
                      </a:r>
                      <a:r>
                        <a:rPr lang="en-US" altLang="zh-TW" sz="900" b="1" baseline="0" dirty="0"/>
                        <a:t> 1</a:t>
                      </a:r>
                      <a:endParaRPr lang="zh-TW" altLang="en-US" sz="900" b="1" dirty="0"/>
                    </a:p>
                  </a:txBody>
                  <a:tcPr marL="68579" marR="68579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{, )}</a:t>
                      </a:r>
                      <a:endParaRPr lang="zh-TW" altLang="en-US" sz="1400" dirty="0"/>
                    </a:p>
                  </a:txBody>
                  <a:tcPr marL="68579" marR="68579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{(}</a:t>
                      </a:r>
                      <a:endParaRPr lang="zh-TW" altLang="en-US" sz="1400" dirty="0"/>
                    </a:p>
                  </a:txBody>
                  <a:tcPr marL="68579" marR="68579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79" marR="68579" marT="34349" marB="343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表格 32">
            <a:extLst>
              <a:ext uri="{FF2B5EF4-FFF2-40B4-BE49-F238E27FC236}">
                <a16:creationId xmlns:a16="http://schemas.microsoft.com/office/drawing/2014/main" id="{351BA0E7-E7B7-4782-A5FB-86888FFF7F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914753"/>
              </p:ext>
            </p:extLst>
          </p:nvPr>
        </p:nvGraphicFramePr>
        <p:xfrm>
          <a:off x="3680904" y="2217257"/>
          <a:ext cx="3643313" cy="282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8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7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606">
                <a:tc>
                  <a:txBody>
                    <a:bodyPr/>
                    <a:lstStyle/>
                    <a:p>
                      <a:r>
                        <a:rPr lang="en-US" altLang="zh-TW" sz="900" b="1" dirty="0"/>
                        <a:t>(4)Process Tail in production</a:t>
                      </a:r>
                      <a:r>
                        <a:rPr lang="en-US" altLang="zh-TW" sz="900" b="1" baseline="0" dirty="0"/>
                        <a:t> 2</a:t>
                      </a:r>
                      <a:endParaRPr lang="zh-TW" altLang="en-US" sz="900" b="1" dirty="0"/>
                    </a:p>
                  </a:txBody>
                  <a:tcPr marL="68579" marR="68579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{, )}</a:t>
                      </a:r>
                      <a:endParaRPr lang="zh-TW" altLang="en-US" sz="1400" dirty="0"/>
                    </a:p>
                  </a:txBody>
                  <a:tcPr marL="68579" marR="68579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{(}</a:t>
                      </a:r>
                      <a:endParaRPr lang="zh-TW" altLang="en-US" sz="1400" dirty="0"/>
                    </a:p>
                  </a:txBody>
                  <a:tcPr marL="68579" marR="68579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{, )}</a:t>
                      </a:r>
                      <a:endParaRPr lang="zh-TW" altLang="en-US" sz="1400" dirty="0"/>
                    </a:p>
                  </a:txBody>
                  <a:tcPr marL="68579" marR="68579" marT="34349" marB="343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4281" name="矩形 18">
            <a:extLst>
              <a:ext uri="{FF2B5EF4-FFF2-40B4-BE49-F238E27FC236}">
                <a16:creationId xmlns:a16="http://schemas.microsoft.com/office/drawing/2014/main" id="{643FC17E-0EDF-4A83-A643-F283CB6ED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594" y="2792737"/>
            <a:ext cx="2143125" cy="6429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noterminal</a:t>
            </a:r>
            <a:r>
              <a:rPr lang="en-US" altLang="zh-TW" sz="900" b="1">
                <a:latin typeface="Times New Roman" panose="02020603050405020304" pitchFamily="18" charset="0"/>
              </a:rPr>
              <a:t> 	A, B;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>
                <a:latin typeface="Times New Roman" panose="02020603050405020304" pitchFamily="18" charset="0"/>
              </a:rPr>
              <a:t> 	i;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 b="1">
                <a:solidFill>
                  <a:srgbClr val="7030A0"/>
                </a:solidFill>
                <a:latin typeface="Times New Roman" panose="02020603050405020304" pitchFamily="18" charset="0"/>
              </a:rPr>
              <a:t>boolean</a:t>
            </a:r>
            <a:r>
              <a:rPr lang="en-US" altLang="zh-TW" sz="900" b="1">
                <a:latin typeface="Times New Roman" panose="02020603050405020304" pitchFamily="18" charset="0"/>
              </a:rPr>
              <a:t> 	changes;</a:t>
            </a:r>
            <a:endParaRPr lang="zh-TW" altLang="en-US" sz="900" b="1">
              <a:latin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CBF4B157-5B97-4B63-BCFF-9210AC739FF2}"/>
              </a:ext>
            </a:extLst>
          </p:cNvPr>
          <p:cNvSpPr txBox="1"/>
          <p:nvPr/>
        </p:nvSpPr>
        <p:spPr>
          <a:xfrm>
            <a:off x="2875829" y="3221362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0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CA5E7D73-0EC9-4702-98CB-054097EAE01D}"/>
              </a:ext>
            </a:extLst>
          </p:cNvPr>
          <p:cNvSpPr txBox="1"/>
          <p:nvPr/>
        </p:nvSpPr>
        <p:spPr>
          <a:xfrm>
            <a:off x="2875829" y="4167910"/>
            <a:ext cx="267890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1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4E8E85B5-643C-4DD2-9482-6268EA8D3588}"/>
              </a:ext>
            </a:extLst>
          </p:cNvPr>
          <p:cNvSpPr txBox="1"/>
          <p:nvPr/>
        </p:nvSpPr>
        <p:spPr>
          <a:xfrm>
            <a:off x="7572844" y="4167910"/>
            <a:ext cx="267891" cy="25391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1050" dirty="0">
                <a:solidFill>
                  <a:schemeClr val="bg1"/>
                </a:solidFill>
              </a:rPr>
              <a:t>2</a:t>
            </a:r>
            <a:endParaRPr lang="zh-TW" altLang="en-US" sz="1050" dirty="0">
              <a:solidFill>
                <a:schemeClr val="bg1"/>
              </a:solidFill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9BE988C-AB98-402D-9C19-BF7E5F6628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65</a:t>
            </a:fld>
            <a:endParaRPr lang="zh-TW" altLang="en-US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標題 1">
            <a:extLst>
              <a:ext uri="{FF2B5EF4-FFF2-40B4-BE49-F238E27FC236}">
                <a16:creationId xmlns:a16="http://schemas.microsoft.com/office/drawing/2014/main" id="{3338C116-6E36-4EDD-AC60-2B5C37D1C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099" y="108349"/>
            <a:ext cx="7783592" cy="519113"/>
          </a:xfrm>
        </p:spPr>
        <p:txBody>
          <a:bodyPr/>
          <a:lstStyle/>
          <a:p>
            <a:r>
              <a:rPr lang="en-US" altLang="zh-TW" sz="3200" dirty="0"/>
              <a:t>More Examples (1)</a:t>
            </a:r>
            <a:endParaRPr lang="zh-TW" altLang="en-US" sz="3200" dirty="0"/>
          </a:p>
        </p:txBody>
      </p:sp>
      <p:sp>
        <p:nvSpPr>
          <p:cNvPr id="96260" name="Text Box 5">
            <a:extLst>
              <a:ext uri="{FF2B5EF4-FFF2-40B4-BE49-F238E27FC236}">
                <a16:creationId xmlns:a16="http://schemas.microsoft.com/office/drawing/2014/main" id="{21786716-BFA7-4055-9576-442B2A53B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307" y="3043121"/>
            <a:ext cx="955711" cy="156966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S </a:t>
            </a:r>
            <a:r>
              <a:rPr lang="en-US" altLang="zh-TW" sz="1600">
                <a:latin typeface="Symbol" panose="05050102010706020507" pitchFamily="18" charset="2"/>
                <a:sym typeface="Symbol" panose="05050102010706020507" pitchFamily="18" charset="2"/>
              </a:rPr>
              <a:t> </a:t>
            </a:r>
            <a:r>
              <a:rPr lang="en-US" altLang="zh-TW" sz="1600">
                <a:latin typeface="Times New Roman" panose="02020603050405020304" pitchFamily="18" charset="0"/>
              </a:rPr>
              <a:t>aSe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S </a:t>
            </a:r>
            <a:r>
              <a:rPr lang="en-US" altLang="zh-TW" sz="1600">
                <a:latin typeface="Symbol" panose="05050102010706020507" pitchFamily="18" charset="2"/>
                <a:sym typeface="Symbol" panose="05050102010706020507" pitchFamily="18" charset="2"/>
              </a:rPr>
              <a:t></a:t>
            </a:r>
            <a:r>
              <a:rPr lang="en-US" altLang="zh-TW" sz="1600">
                <a:latin typeface="Times New Roman" panose="02020603050405020304" pitchFamily="18" charset="0"/>
              </a:rPr>
              <a:t> B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B </a:t>
            </a:r>
            <a:r>
              <a:rPr lang="en-US" altLang="zh-TW" sz="1600">
                <a:latin typeface="Symbol" panose="05050102010706020507" pitchFamily="18" charset="2"/>
                <a:sym typeface="Symbol" panose="05050102010706020507" pitchFamily="18" charset="2"/>
              </a:rPr>
              <a:t> </a:t>
            </a:r>
            <a:r>
              <a:rPr lang="en-US" altLang="zh-TW" sz="1600">
                <a:latin typeface="Times New Roman" panose="02020603050405020304" pitchFamily="18" charset="0"/>
              </a:rPr>
              <a:t>bBe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B </a:t>
            </a:r>
            <a:r>
              <a:rPr lang="en-US" altLang="zh-TW" sz="1600">
                <a:latin typeface="Symbol" panose="05050102010706020507" pitchFamily="18" charset="2"/>
                <a:sym typeface="Symbol" panose="05050102010706020507" pitchFamily="18" charset="2"/>
              </a:rPr>
              <a:t></a:t>
            </a:r>
            <a:r>
              <a:rPr lang="en-US" altLang="zh-TW" sz="16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1600">
                <a:latin typeface="Times New Roman" panose="02020603050405020304" pitchFamily="18" charset="0"/>
              </a:rPr>
              <a:t>C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C </a:t>
            </a:r>
            <a:r>
              <a:rPr lang="en-US" altLang="zh-TW" sz="1600">
                <a:latin typeface="Symbol" panose="05050102010706020507" pitchFamily="18" charset="2"/>
                <a:sym typeface="Symbol" panose="05050102010706020507" pitchFamily="18" charset="2"/>
              </a:rPr>
              <a:t> </a:t>
            </a:r>
            <a:r>
              <a:rPr lang="en-US" altLang="zh-TW" sz="1600">
                <a:latin typeface="Times New Roman" panose="02020603050405020304" pitchFamily="18" charset="0"/>
              </a:rPr>
              <a:t>cCe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C </a:t>
            </a:r>
            <a:r>
              <a:rPr lang="en-US" altLang="zh-TW" sz="1600">
                <a:latin typeface="Symbol" panose="05050102010706020507" pitchFamily="18" charset="2"/>
                <a:sym typeface="Symbol" panose="05050102010706020507" pitchFamily="18" charset="2"/>
              </a:rPr>
              <a:t> </a:t>
            </a:r>
            <a:r>
              <a:rPr lang="en-US" altLang="zh-TW" sz="1600">
                <a:latin typeface="Times New Roman" panose="02020603050405020304" pitchFamily="18" charset="0"/>
                <a:sym typeface="Symbol" panose="05050102010706020507" pitchFamily="18" charset="2"/>
              </a:rPr>
              <a:t>d</a:t>
            </a:r>
          </a:p>
        </p:txBody>
      </p:sp>
      <p:sp>
        <p:nvSpPr>
          <p:cNvPr id="96261" name="Text Box 11">
            <a:extLst>
              <a:ext uri="{FF2B5EF4-FFF2-40B4-BE49-F238E27FC236}">
                <a16:creationId xmlns:a16="http://schemas.microsoft.com/office/drawing/2014/main" id="{A9470FB7-F86A-4D50-BACD-D8CB39C1F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6032" y="262327"/>
            <a:ext cx="30893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chemeClr val="accent2"/>
                </a:solidFill>
                <a:latin typeface="Times New Roman" panose="02020603050405020304" pitchFamily="18" charset="0"/>
              </a:rPr>
              <a:t>The execution of </a:t>
            </a:r>
            <a:r>
              <a:rPr lang="en-US" altLang="zh-TW" sz="1800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fill_first_set</a:t>
            </a:r>
            <a:r>
              <a:rPr lang="en-US" altLang="zh-TW" sz="1800" dirty="0">
                <a:solidFill>
                  <a:schemeClr val="accent2"/>
                </a:solidFill>
                <a:latin typeface="Times New Roman" panose="02020603050405020304" pitchFamily="18" charset="0"/>
              </a:rPr>
              <a:t>()</a:t>
            </a:r>
            <a:endParaRPr lang="en-US" altLang="zh-TW" sz="1800" baseline="-2500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FDF18128-99F7-484F-A832-3B02840618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979553"/>
              </p:ext>
            </p:extLst>
          </p:nvPr>
        </p:nvGraphicFramePr>
        <p:xfrm>
          <a:off x="1357313" y="803673"/>
          <a:ext cx="6280548" cy="563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6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98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57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14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57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98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44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Step</a:t>
                      </a:r>
                      <a:endParaRPr lang="zh-TW" altLang="en-US" sz="1400" dirty="0"/>
                    </a:p>
                  </a:txBody>
                  <a:tcPr marL="68580" marR="68580" marT="34305" marB="34305"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First Set</a:t>
                      </a:r>
                      <a:endParaRPr lang="zh-TW" altLang="en-US" sz="1400" dirty="0"/>
                    </a:p>
                  </a:txBody>
                  <a:tcPr marL="68580" marR="68580" marT="34305" marB="34305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439">
                <a:tc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 marL="68580" marR="68580" marT="34305" marB="343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S</a:t>
                      </a:r>
                      <a:endParaRPr lang="zh-TW" altLang="en-US" sz="1400" dirty="0"/>
                    </a:p>
                  </a:txBody>
                  <a:tcPr marL="68580" marR="68580" marT="34305" marB="343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 marL="68580" marR="68580" marT="34305" marB="343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 marL="68580" marR="68580" marT="34305" marB="343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 marL="68580" marR="68580" marT="34305" marB="343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 marL="68580" marR="68580" marT="34305" marB="343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 marL="68580" marR="68580" marT="34305" marB="343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 marL="68580" marR="68580" marT="34305" marB="343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e</a:t>
                      </a:r>
                      <a:endParaRPr lang="zh-TW" altLang="en-US" sz="1400" dirty="0"/>
                    </a:p>
                  </a:txBody>
                  <a:tcPr marL="68580" marR="68580" marT="34305" marB="3430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650E9C2E-E6C6-4646-8BD4-CDBEF0D07D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535207"/>
              </p:ext>
            </p:extLst>
          </p:nvPr>
        </p:nvGraphicFramePr>
        <p:xfrm>
          <a:off x="3402768" y="2938951"/>
          <a:ext cx="4725359" cy="563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4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4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Step</a:t>
                      </a:r>
                      <a:endParaRPr lang="zh-TW" altLang="en-US" sz="1400" dirty="0"/>
                    </a:p>
                  </a:txBody>
                  <a:tcPr marL="68579" marR="68579" marT="34305" marB="34305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Follow Set</a:t>
                      </a:r>
                      <a:endParaRPr lang="zh-TW" altLang="en-US" sz="1400" dirty="0"/>
                    </a:p>
                  </a:txBody>
                  <a:tcPr marL="68579" marR="68579" marT="34305" marB="34305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439"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68579" marR="68579" marT="34305" marB="34305"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S</a:t>
                      </a:r>
                      <a:endParaRPr lang="zh-TW" altLang="en-US" sz="1400" dirty="0"/>
                    </a:p>
                  </a:txBody>
                  <a:tcPr marL="68579" marR="68579" marT="34305" marB="34305"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 marL="68579" marR="68579" marT="34305" marB="34305"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 marL="68579" marR="68579" marT="34305" marB="3430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E584A98D-9CEB-48DA-BB53-0AFFC32E3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866981"/>
              </p:ext>
            </p:extLst>
          </p:nvPr>
        </p:nvGraphicFramePr>
        <p:xfrm>
          <a:off x="1357313" y="1339454"/>
          <a:ext cx="6280548" cy="281664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2096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98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57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14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57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98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40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(1)First</a:t>
                      </a:r>
                      <a:r>
                        <a:rPr lang="en-US" altLang="zh-TW" sz="1400" baseline="0" dirty="0"/>
                        <a:t> Loop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dirty="0"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dirty="0"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dirty="0"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marL="68580" marR="68580" marT="34152" marB="341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23964412-6420-4A36-B318-56A9C0172A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44807"/>
              </p:ext>
            </p:extLst>
          </p:nvPr>
        </p:nvGraphicFramePr>
        <p:xfrm>
          <a:off x="1357313" y="1607344"/>
          <a:ext cx="6280548" cy="4950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6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98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57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14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57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98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40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(2)Second (nested) Loop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{a}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{c, d}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{a}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{c}</a:t>
                      </a:r>
                      <a:endParaRPr lang="zh-TW" altLang="en-US" sz="1400" b="1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{d}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{e}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BCA08CBB-F957-4BD8-9BDD-7482136F30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041905"/>
              </p:ext>
            </p:extLst>
          </p:nvPr>
        </p:nvGraphicFramePr>
        <p:xfrm>
          <a:off x="1357313" y="1875235"/>
          <a:ext cx="6280548" cy="4950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6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98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57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14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57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98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797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(3)Third Loop, production</a:t>
                      </a:r>
                      <a:r>
                        <a:rPr lang="en-US" altLang="zh-TW" sz="1400" baseline="0" dirty="0"/>
                        <a:t> 2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{a, b}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{c, d}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{a}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{c}</a:t>
                      </a:r>
                      <a:endParaRPr lang="zh-TW" altLang="en-US" sz="1400" b="1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{d}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{e}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6E8717D4-1BEB-447D-924E-6544857D7A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603914"/>
              </p:ext>
            </p:extLst>
          </p:nvPr>
        </p:nvGraphicFramePr>
        <p:xfrm>
          <a:off x="1357313" y="2143125"/>
          <a:ext cx="6280548" cy="4950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6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98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57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14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57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98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797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(4)Third Loop, production</a:t>
                      </a:r>
                      <a:r>
                        <a:rPr lang="en-US" altLang="zh-TW" sz="1400" baseline="0" dirty="0"/>
                        <a:t> 4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{a, b}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{b, c, d}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{c, d}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{a}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{c}</a:t>
                      </a:r>
                      <a:endParaRPr lang="zh-TW" altLang="en-US" sz="1400" b="1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{d}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{e}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D8D2CFA7-C042-490F-9BE3-FEEF85934D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943275"/>
              </p:ext>
            </p:extLst>
          </p:nvPr>
        </p:nvGraphicFramePr>
        <p:xfrm>
          <a:off x="1357313" y="2411016"/>
          <a:ext cx="6280548" cy="4950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6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98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57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14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57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98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797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(5)Third Loop, production</a:t>
                      </a:r>
                      <a:r>
                        <a:rPr lang="en-US" altLang="zh-TW" sz="1400" baseline="0" dirty="0"/>
                        <a:t> 2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{a, b, </a:t>
                      </a:r>
                      <a:r>
                        <a:rPr lang="en-US" altLang="zh-TW" sz="1400" b="1" dirty="0" err="1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c,</a:t>
                      </a:r>
                      <a:r>
                        <a:rPr lang="en-US" altLang="zh-TW" sz="1400" b="1" baseline="0" dirty="0" err="1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d</a:t>
                      </a: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{b, c, d}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</a:t>
                      </a:r>
                      <a:r>
                        <a:rPr lang="en-US" altLang="zh-TW" sz="1400" b="1" dirty="0" err="1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c,d</a:t>
                      </a: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{a}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{c}</a:t>
                      </a:r>
                      <a:endParaRPr lang="zh-TW" altLang="en-US" sz="1400" b="1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{d}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{e}</a:t>
                      </a:r>
                      <a:endParaRPr lang="zh-TW" altLang="en-US" sz="1400" dirty="0"/>
                    </a:p>
                  </a:txBody>
                  <a:tcPr marL="68580" marR="68580" marT="34152" marB="341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C0FDB0F0-0334-4FF7-9027-326607D608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731636"/>
              </p:ext>
            </p:extLst>
          </p:nvPr>
        </p:nvGraphicFramePr>
        <p:xfrm>
          <a:off x="3402768" y="3474733"/>
          <a:ext cx="4725359" cy="2816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4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044">
                <a:tc>
                  <a:txBody>
                    <a:bodyPr/>
                    <a:lstStyle/>
                    <a:p>
                      <a:pPr marL="342900" indent="-342900">
                        <a:buAutoNum type="arabicParenBoth"/>
                      </a:pPr>
                      <a:r>
                        <a:rPr lang="en-US" altLang="zh-TW" sz="1400" dirty="0"/>
                        <a:t>Initialization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{}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F7702CCB-C5F4-4C99-ACB4-041AD8FBB9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912015"/>
              </p:ext>
            </p:extLst>
          </p:nvPr>
        </p:nvGraphicFramePr>
        <p:xfrm>
          <a:off x="3402768" y="3742623"/>
          <a:ext cx="4725359" cy="479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4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9784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(2)Process S in production</a:t>
                      </a:r>
                      <a:r>
                        <a:rPr lang="en-US" altLang="zh-TW" sz="1400" baseline="0" dirty="0"/>
                        <a:t> 1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{e, }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7521A228-1D3A-4F65-BC01-69381622E2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019700"/>
              </p:ext>
            </p:extLst>
          </p:nvPr>
        </p:nvGraphicFramePr>
        <p:xfrm>
          <a:off x="3402768" y="4010514"/>
          <a:ext cx="4725359" cy="479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4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97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(3)Process B in production</a:t>
                      </a:r>
                      <a:r>
                        <a:rPr lang="en-US" altLang="zh-TW" sz="1400" baseline="0" dirty="0"/>
                        <a:t> 2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{e, }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{e, }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93FE6DC5-6FAE-41EC-BB2D-7FBD543432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999772"/>
              </p:ext>
            </p:extLst>
          </p:nvPr>
        </p:nvGraphicFramePr>
        <p:xfrm>
          <a:off x="3402768" y="4278404"/>
          <a:ext cx="4725359" cy="479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4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9784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(4)Process B in production</a:t>
                      </a:r>
                      <a:r>
                        <a:rPr lang="en-US" altLang="zh-TW" sz="1400" baseline="0" dirty="0"/>
                        <a:t> 3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 gridSpan="3"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altLang="zh-TW" sz="1400" b="1" kern="1200" dirty="0">
                          <a:solidFill>
                            <a:srgbClr val="0366A9"/>
                          </a:solidFill>
                          <a:latin typeface="+mn-lt"/>
                          <a:ea typeface="+mn-ea"/>
                          <a:cs typeface="+mn-cs"/>
                          <a:sym typeface="Symbol" pitchFamily="18" charset="2"/>
                        </a:rPr>
                        <a:t>No Changes</a:t>
                      </a:r>
                      <a:endParaRPr kumimoji="0" lang="zh-TW" altLang="en-US" sz="1400" b="1" kern="1200" dirty="0">
                        <a:solidFill>
                          <a:srgbClr val="0366A9"/>
                        </a:solidFill>
                        <a:latin typeface="+mn-lt"/>
                        <a:ea typeface="+mn-ea"/>
                        <a:cs typeface="+mn-cs"/>
                        <a:sym typeface="Symbol" pitchFamily="18" charset="2"/>
                      </a:endParaRPr>
                    </a:p>
                  </a:txBody>
                  <a:tcPr marL="68579" marR="68579" marT="34152" marB="34152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表格 18">
            <a:extLst>
              <a:ext uri="{FF2B5EF4-FFF2-40B4-BE49-F238E27FC236}">
                <a16:creationId xmlns:a16="http://schemas.microsoft.com/office/drawing/2014/main" id="{C5A2C31F-2026-4BAC-A0D4-70C10A4541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964490"/>
              </p:ext>
            </p:extLst>
          </p:nvPr>
        </p:nvGraphicFramePr>
        <p:xfrm>
          <a:off x="3402768" y="4546295"/>
          <a:ext cx="4725359" cy="479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4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9784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(5)Process C in production</a:t>
                      </a:r>
                      <a:r>
                        <a:rPr lang="en-US" altLang="zh-TW" sz="1400" baseline="0" dirty="0"/>
                        <a:t> 4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{e, }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altLang="zh-TW" sz="1400" b="1" kern="1200">
                          <a:solidFill>
                            <a:srgbClr val="0366A9"/>
                          </a:solidFill>
                          <a:latin typeface="+mn-lt"/>
                          <a:ea typeface="+mn-ea"/>
                          <a:cs typeface="+mn-cs"/>
                          <a:sym typeface="Symbol" pitchFamily="18" charset="2"/>
                        </a:rPr>
                        <a:t>{e, }</a:t>
                      </a:r>
                      <a:endParaRPr kumimoji="0" lang="zh-TW" altLang="en-US" sz="1400" b="1" kern="1200" dirty="0">
                        <a:solidFill>
                          <a:srgbClr val="0366A9"/>
                        </a:solidFill>
                        <a:latin typeface="+mn-lt"/>
                        <a:ea typeface="+mn-ea"/>
                        <a:cs typeface="+mn-cs"/>
                        <a:sym typeface="Symbol" pitchFamily="18" charset="2"/>
                      </a:endParaRPr>
                    </a:p>
                  </a:txBody>
                  <a:tcPr marL="68579" marR="68579" marT="34152" marB="34152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altLang="zh-TW" sz="1400" b="1" kern="1200" dirty="0">
                          <a:solidFill>
                            <a:srgbClr val="0366A9"/>
                          </a:solidFill>
                          <a:latin typeface="+mn-lt"/>
                          <a:ea typeface="+mn-ea"/>
                          <a:cs typeface="+mn-cs"/>
                          <a:sym typeface="Symbol" pitchFamily="18" charset="2"/>
                        </a:rPr>
                        <a:t>{e, }</a:t>
                      </a:r>
                      <a:endParaRPr kumimoji="0" lang="zh-TW" altLang="en-US" sz="1400" b="1" kern="1200" dirty="0">
                        <a:solidFill>
                          <a:srgbClr val="0366A9"/>
                        </a:solidFill>
                        <a:latin typeface="+mn-lt"/>
                        <a:ea typeface="+mn-ea"/>
                        <a:cs typeface="+mn-cs"/>
                        <a:sym typeface="Symbol" pitchFamily="18" charset="2"/>
                      </a:endParaRPr>
                    </a:p>
                  </a:txBody>
                  <a:tcPr marL="68579" marR="68579" marT="34152" marB="341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表格 19">
            <a:extLst>
              <a:ext uri="{FF2B5EF4-FFF2-40B4-BE49-F238E27FC236}">
                <a16:creationId xmlns:a16="http://schemas.microsoft.com/office/drawing/2014/main" id="{05F01669-F05E-46B1-8BCB-B8735CFCB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340713"/>
              </p:ext>
            </p:extLst>
          </p:nvPr>
        </p:nvGraphicFramePr>
        <p:xfrm>
          <a:off x="3402768" y="4814185"/>
          <a:ext cx="4725359" cy="314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4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4325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(6)Process C in production</a:t>
                      </a:r>
                      <a:r>
                        <a:rPr lang="en-US" altLang="zh-TW" sz="1400" baseline="0" dirty="0"/>
                        <a:t> 5</a:t>
                      </a:r>
                      <a:endParaRPr lang="zh-TW" altLang="en-US" sz="1400" dirty="0"/>
                    </a:p>
                  </a:txBody>
                  <a:tcPr marL="68579" marR="68579" marT="34152" marB="34152"/>
                </a:tc>
                <a:tc gridSpan="3"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altLang="zh-TW" sz="1400" b="1" kern="1200" dirty="0">
                          <a:solidFill>
                            <a:srgbClr val="0366A9"/>
                          </a:solidFill>
                          <a:latin typeface="+mn-lt"/>
                          <a:ea typeface="+mn-ea"/>
                          <a:cs typeface="+mn-cs"/>
                          <a:sym typeface="Symbol" pitchFamily="18" charset="2"/>
                        </a:rPr>
                        <a:t>No Changes</a:t>
                      </a:r>
                      <a:endParaRPr kumimoji="0" lang="zh-TW" altLang="en-US" sz="1400" b="1" kern="1200" dirty="0">
                        <a:solidFill>
                          <a:srgbClr val="0366A9"/>
                        </a:solidFill>
                        <a:latin typeface="+mn-lt"/>
                        <a:ea typeface="+mn-ea"/>
                        <a:cs typeface="+mn-cs"/>
                        <a:sym typeface="Symbol" pitchFamily="18" charset="2"/>
                      </a:endParaRPr>
                    </a:p>
                  </a:txBody>
                  <a:tcPr marL="68579" marR="68579" marT="34152" marB="34152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2851526F-5CC5-421A-A9C5-C0F97BEB8F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標題 1">
            <a:extLst>
              <a:ext uri="{FF2B5EF4-FFF2-40B4-BE49-F238E27FC236}">
                <a16:creationId xmlns:a16="http://schemas.microsoft.com/office/drawing/2014/main" id="{8005FB64-B691-4D31-977F-87FDFF34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439" y="108349"/>
            <a:ext cx="7821251" cy="519113"/>
          </a:xfrm>
        </p:spPr>
        <p:txBody>
          <a:bodyPr/>
          <a:lstStyle/>
          <a:p>
            <a:r>
              <a:rPr lang="en-US" altLang="zh-TW" sz="3200" dirty="0"/>
              <a:t>More Examples (2)</a:t>
            </a:r>
            <a:endParaRPr lang="zh-TW" altLang="en-US" sz="3200" dirty="0"/>
          </a:p>
        </p:txBody>
      </p:sp>
      <p:graphicFrame>
        <p:nvGraphicFramePr>
          <p:cNvPr id="6" name="內容版面配置區 5">
            <a:extLst>
              <a:ext uri="{FF2B5EF4-FFF2-40B4-BE49-F238E27FC236}">
                <a16:creationId xmlns:a16="http://schemas.microsoft.com/office/drawing/2014/main" id="{6B838927-74BE-4169-AA89-A8084AC0074A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16109768"/>
              </p:ext>
            </p:extLst>
          </p:nvPr>
        </p:nvGraphicFramePr>
        <p:xfrm>
          <a:off x="2514659" y="1234522"/>
          <a:ext cx="5242322" cy="563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0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50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1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5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50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8011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Step</a:t>
                      </a:r>
                      <a:endParaRPr lang="zh-TW" altLang="en-US" sz="1400" dirty="0"/>
                    </a:p>
                  </a:txBody>
                  <a:tcPr marL="68573" marR="68573" marT="34275" marB="34275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First Set</a:t>
                      </a:r>
                      <a:endParaRPr lang="zh-TW" altLang="en-US" sz="1400" dirty="0"/>
                    </a:p>
                  </a:txBody>
                  <a:tcPr marL="68573" marR="68573" marT="34275" marB="34275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011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73" marR="68573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S</a:t>
                      </a:r>
                      <a:endParaRPr lang="zh-TW" altLang="en-US" sz="1400" dirty="0"/>
                    </a:p>
                  </a:txBody>
                  <a:tcPr marL="68573" marR="68573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 marL="68573" marR="68573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 marL="68573" marR="68573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 marL="68573" marR="68573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 marL="68573" marR="68573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 marL="68573" marR="68573" marT="34275" marB="342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7305" name="Text Box 3">
            <a:extLst>
              <a:ext uri="{FF2B5EF4-FFF2-40B4-BE49-F238E27FC236}">
                <a16:creationId xmlns:a16="http://schemas.microsoft.com/office/drawing/2014/main" id="{2DD9E810-D3A7-40BF-929C-AFE5B5710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9518" y="1234523"/>
            <a:ext cx="1079142" cy="1477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S </a:t>
            </a:r>
            <a:r>
              <a:rPr lang="en-US" altLang="zh-TW" sz="1800">
                <a:latin typeface="Symbol" panose="05050102010706020507" pitchFamily="18" charset="2"/>
                <a:sym typeface="Symbol" panose="05050102010706020507" pitchFamily="18" charset="2"/>
              </a:rPr>
              <a:t> </a:t>
            </a:r>
            <a:r>
              <a:rPr lang="en-US" altLang="zh-TW" sz="1800">
                <a:latin typeface="Times New Roman" panose="02020603050405020304" pitchFamily="18" charset="0"/>
              </a:rPr>
              <a:t>ABc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A </a:t>
            </a:r>
            <a:r>
              <a:rPr lang="en-US" altLang="zh-TW" sz="1800">
                <a:latin typeface="Symbol" panose="05050102010706020507" pitchFamily="18" charset="2"/>
                <a:sym typeface="Symbol" panose="05050102010706020507" pitchFamily="18" charset="2"/>
              </a:rPr>
              <a:t></a:t>
            </a:r>
            <a:r>
              <a:rPr lang="en-US" altLang="zh-TW" sz="1800">
                <a:latin typeface="Times New Roman" panose="02020603050405020304" pitchFamily="18" charset="0"/>
              </a:rPr>
              <a:t> 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A </a:t>
            </a:r>
            <a:r>
              <a:rPr lang="en-US" altLang="zh-TW" sz="1800">
                <a:latin typeface="Symbol" panose="05050102010706020507" pitchFamily="18" charset="2"/>
                <a:sym typeface="Symbol" panose="05050102010706020507" pitchFamily="18" charset="2"/>
              </a:rPr>
              <a:t> </a:t>
            </a:r>
            <a:r>
              <a:rPr lang="en-US" altLang="zh-TW" sz="180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endParaRPr lang="en-US" altLang="zh-TW" sz="18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B </a:t>
            </a:r>
            <a:r>
              <a:rPr lang="en-US" altLang="zh-TW" sz="1800">
                <a:latin typeface="Symbol" panose="05050102010706020507" pitchFamily="18" charset="2"/>
                <a:sym typeface="Symbol" panose="05050102010706020507" pitchFamily="18" charset="2"/>
              </a:rPr>
              <a:t></a:t>
            </a:r>
            <a:r>
              <a:rPr lang="en-US" altLang="zh-TW" sz="18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1800">
                <a:latin typeface="Times New Roman" panose="02020603050405020304" pitchFamily="18" charset="0"/>
              </a:rPr>
              <a:t>b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B </a:t>
            </a:r>
            <a:r>
              <a:rPr lang="en-US" altLang="zh-TW" sz="1800">
                <a:latin typeface="Symbol" panose="05050102010706020507" pitchFamily="18" charset="2"/>
                <a:sym typeface="Symbol" panose="05050102010706020507" pitchFamily="18" charset="2"/>
              </a:rPr>
              <a:t> </a:t>
            </a:r>
            <a:r>
              <a:rPr lang="en-US" altLang="zh-TW" sz="1800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D31159A7-C03B-4670-82D0-DAA9241BD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809070"/>
              </p:ext>
            </p:extLst>
          </p:nvPr>
        </p:nvGraphicFramePr>
        <p:xfrm>
          <a:off x="1389518" y="2895445"/>
          <a:ext cx="6357939" cy="563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9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012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Step</a:t>
                      </a:r>
                      <a:endParaRPr lang="zh-TW" altLang="en-US" sz="1400" dirty="0"/>
                    </a:p>
                  </a:txBody>
                  <a:tcPr marL="68585" marR="68585" marT="34275" marB="34275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Follow Set</a:t>
                      </a:r>
                      <a:endParaRPr lang="zh-TW" altLang="en-US" sz="1400" dirty="0"/>
                    </a:p>
                  </a:txBody>
                  <a:tcPr marL="68585" marR="68585" marT="34275" marB="34275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012">
                <a:tc>
                  <a:txBody>
                    <a:bodyPr/>
                    <a:lstStyle/>
                    <a:p>
                      <a:endParaRPr lang="zh-TW" altLang="en-US" sz="1400"/>
                    </a:p>
                  </a:txBody>
                  <a:tcPr marL="68585" marR="68585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S</a:t>
                      </a:r>
                      <a:endParaRPr lang="zh-TW" altLang="en-US" sz="1400" dirty="0"/>
                    </a:p>
                  </a:txBody>
                  <a:tcPr marL="68585" marR="68585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 marL="68585" marR="68585" marT="34275" marB="34275"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 marL="68585" marR="68585" marT="34275" marB="342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70C27D41-6DE7-424B-A1D6-7170373880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235694"/>
              </p:ext>
            </p:extLst>
          </p:nvPr>
        </p:nvGraphicFramePr>
        <p:xfrm>
          <a:off x="2514659" y="1770304"/>
          <a:ext cx="5242322" cy="282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0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50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1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5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50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8606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(1)First</a:t>
                      </a:r>
                      <a:r>
                        <a:rPr lang="en-US" altLang="zh-TW" sz="1400" baseline="0" dirty="0"/>
                        <a:t> Loop</a:t>
                      </a:r>
                      <a:endParaRPr lang="zh-TW" altLang="en-US" sz="1400" dirty="0"/>
                    </a:p>
                  </a:txBody>
                  <a:tcPr marL="68573" marR="68573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73" marR="68573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{}</a:t>
                      </a:r>
                      <a:endParaRPr lang="zh-TW" altLang="en-US" sz="1400" dirty="0"/>
                    </a:p>
                  </a:txBody>
                  <a:tcPr marL="68573" marR="68573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{}</a:t>
                      </a:r>
                      <a:endParaRPr lang="zh-TW" altLang="en-US" sz="1400" dirty="0"/>
                    </a:p>
                  </a:txBody>
                  <a:tcPr marL="68573" marR="68573" marT="34349" marB="34349"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73" marR="68573" marT="34349" marB="34349"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73" marR="68573" marT="34349" marB="34349"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73" marR="68573" marT="34349" marB="343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8565BD9A-05EE-4924-8FC3-EBE25D0D0E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143188"/>
              </p:ext>
            </p:extLst>
          </p:nvPr>
        </p:nvGraphicFramePr>
        <p:xfrm>
          <a:off x="2514659" y="2038195"/>
          <a:ext cx="5242322" cy="282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0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50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1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5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50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8606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(2)Second (nested) Loop</a:t>
                      </a:r>
                      <a:endParaRPr lang="zh-TW" altLang="en-US" sz="1400" dirty="0"/>
                    </a:p>
                  </a:txBody>
                  <a:tcPr marL="68573" marR="68573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73" marR="68573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{a, }</a:t>
                      </a:r>
                      <a:endParaRPr lang="zh-TW" altLang="en-US" sz="1400" dirty="0"/>
                    </a:p>
                  </a:txBody>
                  <a:tcPr marL="68573" marR="68573" marT="34349" marB="3434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{b, }</a:t>
                      </a:r>
                      <a:endParaRPr lang="zh-TW" altLang="en-US" sz="1400" dirty="0"/>
                    </a:p>
                  </a:txBody>
                  <a:tcPr marL="68573" marR="68573" marT="34349" marB="3434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{a}</a:t>
                      </a:r>
                      <a:endParaRPr lang="zh-TW" altLang="en-US" sz="1400" dirty="0"/>
                    </a:p>
                  </a:txBody>
                  <a:tcPr marL="68573" marR="68573" marT="34349" marB="3434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{b}</a:t>
                      </a:r>
                      <a:endParaRPr lang="zh-TW" altLang="en-US" sz="1400" dirty="0"/>
                    </a:p>
                  </a:txBody>
                  <a:tcPr marL="68573" marR="68573" marT="34349" marB="3434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{c}</a:t>
                      </a:r>
                      <a:endParaRPr lang="zh-TW" altLang="en-US" sz="1400" dirty="0"/>
                    </a:p>
                  </a:txBody>
                  <a:tcPr marL="68573" marR="68573" marT="34349" marB="343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75F00C6E-902B-4F97-B578-F5E56B7F8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016145"/>
              </p:ext>
            </p:extLst>
          </p:nvPr>
        </p:nvGraphicFramePr>
        <p:xfrm>
          <a:off x="2514659" y="2306085"/>
          <a:ext cx="5242322" cy="4950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0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50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1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5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50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9784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(3)Third Loop, </a:t>
                      </a:r>
                    </a:p>
                    <a:p>
                      <a:r>
                        <a:rPr lang="en-US" altLang="zh-TW" sz="1400" dirty="0"/>
                        <a:t>production</a:t>
                      </a:r>
                      <a:r>
                        <a:rPr lang="en-US" altLang="zh-TW" sz="1400" baseline="0" dirty="0"/>
                        <a:t> 1</a:t>
                      </a:r>
                      <a:endParaRPr lang="zh-TW" altLang="en-US" sz="1400" dirty="0"/>
                    </a:p>
                  </a:txBody>
                  <a:tcPr marL="68573" marR="68573" marT="34152" marB="34152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altLang="zh-TW" sz="1400" b="1" kern="1200" dirty="0">
                          <a:solidFill>
                            <a:srgbClr val="0366A9"/>
                          </a:solidFill>
                          <a:latin typeface="+mn-lt"/>
                          <a:ea typeface="+mn-ea"/>
                          <a:cs typeface="+mn-cs"/>
                          <a:sym typeface="Symbol" pitchFamily="18" charset="2"/>
                        </a:rPr>
                        <a:t>{a, </a:t>
                      </a:r>
                      <a:r>
                        <a:rPr kumimoji="0" lang="en-US" altLang="zh-TW" sz="1400" b="1" kern="1200" dirty="0" err="1">
                          <a:solidFill>
                            <a:srgbClr val="0366A9"/>
                          </a:solidFill>
                          <a:latin typeface="+mn-lt"/>
                          <a:ea typeface="+mn-ea"/>
                          <a:cs typeface="+mn-cs"/>
                          <a:sym typeface="Symbol" pitchFamily="18" charset="2"/>
                        </a:rPr>
                        <a:t>b,c</a:t>
                      </a:r>
                      <a:r>
                        <a:rPr kumimoji="0" lang="en-US" altLang="zh-TW" sz="1400" b="1" kern="1200" dirty="0">
                          <a:solidFill>
                            <a:srgbClr val="0366A9"/>
                          </a:solidFill>
                          <a:latin typeface="+mn-lt"/>
                          <a:ea typeface="+mn-ea"/>
                          <a:cs typeface="+mn-cs"/>
                          <a:sym typeface="Symbol" pitchFamily="18" charset="2"/>
                        </a:rPr>
                        <a:t>}</a:t>
                      </a:r>
                      <a:endParaRPr kumimoji="0" lang="zh-TW" altLang="en-US" sz="1400" b="1" kern="1200" dirty="0">
                        <a:solidFill>
                          <a:srgbClr val="0366A9"/>
                        </a:solidFill>
                        <a:latin typeface="+mn-lt"/>
                        <a:ea typeface="+mn-ea"/>
                        <a:cs typeface="+mn-cs"/>
                        <a:sym typeface="Symbol" pitchFamily="18" charset="2"/>
                      </a:endParaRPr>
                    </a:p>
                  </a:txBody>
                  <a:tcPr marL="68573" marR="68573" marT="34152" marB="3415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{a, }</a:t>
                      </a:r>
                      <a:endParaRPr lang="zh-TW" altLang="en-US" sz="1400" dirty="0"/>
                    </a:p>
                  </a:txBody>
                  <a:tcPr marL="68573" marR="68573" marT="34152" marB="34152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{b, }</a:t>
                      </a:r>
                      <a:endParaRPr lang="zh-TW" altLang="en-US" sz="1400" dirty="0"/>
                    </a:p>
                  </a:txBody>
                  <a:tcPr marL="68573" marR="68573" marT="34152" marB="3415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{a}</a:t>
                      </a:r>
                      <a:endParaRPr lang="zh-TW" altLang="en-US" sz="1400" dirty="0"/>
                    </a:p>
                  </a:txBody>
                  <a:tcPr marL="68573" marR="68573" marT="34152" marB="3415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{b}</a:t>
                      </a:r>
                      <a:endParaRPr lang="zh-TW" altLang="en-US" sz="1400" dirty="0"/>
                    </a:p>
                  </a:txBody>
                  <a:tcPr marL="68573" marR="68573" marT="34152" marB="3415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{c}</a:t>
                      </a:r>
                      <a:endParaRPr lang="zh-TW" altLang="en-US" sz="1400" dirty="0"/>
                    </a:p>
                  </a:txBody>
                  <a:tcPr marL="68573" marR="68573" marT="34152" marB="341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F83F94EC-5F94-4559-BA57-BDB9F58168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189697"/>
              </p:ext>
            </p:extLst>
          </p:nvPr>
        </p:nvGraphicFramePr>
        <p:xfrm>
          <a:off x="1389518" y="3431226"/>
          <a:ext cx="6357939" cy="282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9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606">
                <a:tc>
                  <a:txBody>
                    <a:bodyPr/>
                    <a:lstStyle/>
                    <a:p>
                      <a:pPr marL="342900" indent="-342900">
                        <a:buAutoNum type="arabicParenBoth"/>
                      </a:pPr>
                      <a:r>
                        <a:rPr lang="en-US" altLang="zh-TW" sz="1400" dirty="0"/>
                        <a:t>Initialization</a:t>
                      </a:r>
                      <a:endParaRPr lang="zh-TW" altLang="en-US" sz="1400" dirty="0"/>
                    </a:p>
                  </a:txBody>
                  <a:tcPr marL="68585" marR="68585" marT="34349" marB="3434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{}</a:t>
                      </a:r>
                      <a:endParaRPr lang="zh-TW" altLang="en-US" sz="1400" dirty="0"/>
                    </a:p>
                  </a:txBody>
                  <a:tcPr marL="68585" marR="68585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85" marR="68585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85" marR="68585" marT="34349" marB="343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C06E0834-F277-41A0-9662-310D85265A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836991"/>
              </p:ext>
            </p:extLst>
          </p:nvPr>
        </p:nvGraphicFramePr>
        <p:xfrm>
          <a:off x="1389518" y="3699117"/>
          <a:ext cx="6357939" cy="282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9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606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(2)Process A in production</a:t>
                      </a:r>
                      <a:r>
                        <a:rPr lang="en-US" altLang="zh-TW" sz="1400" baseline="0" dirty="0"/>
                        <a:t> 1</a:t>
                      </a:r>
                      <a:endParaRPr lang="zh-TW" altLang="en-US" sz="1400" dirty="0"/>
                    </a:p>
                  </a:txBody>
                  <a:tcPr marL="68585" marR="68585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{}</a:t>
                      </a:r>
                      <a:endParaRPr lang="zh-TW" altLang="en-US" sz="1400" dirty="0"/>
                    </a:p>
                  </a:txBody>
                  <a:tcPr marL="68585" marR="68585" marT="34349" marB="3434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{b, c}</a:t>
                      </a:r>
                      <a:endParaRPr lang="zh-TW" altLang="en-US" sz="1400" dirty="0"/>
                    </a:p>
                  </a:txBody>
                  <a:tcPr marL="68585" marR="68585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</a:t>
                      </a:r>
                      <a:endParaRPr lang="zh-TW" altLang="en-US" sz="1400" dirty="0"/>
                    </a:p>
                  </a:txBody>
                  <a:tcPr marL="68585" marR="68585" marT="34349" marB="343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42863377-180E-4626-8C63-A64D450F87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818919"/>
              </p:ext>
            </p:extLst>
          </p:nvPr>
        </p:nvGraphicFramePr>
        <p:xfrm>
          <a:off x="1389518" y="3967007"/>
          <a:ext cx="6357939" cy="282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9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6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(3)Process B in production</a:t>
                      </a:r>
                      <a:r>
                        <a:rPr lang="en-US" altLang="zh-TW" sz="1400" baseline="0" dirty="0"/>
                        <a:t> 1</a:t>
                      </a:r>
                      <a:endParaRPr lang="zh-TW" altLang="en-US" sz="1400" dirty="0"/>
                    </a:p>
                  </a:txBody>
                  <a:tcPr marL="68585" marR="68585" marT="34349" marB="34349"/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{}</a:t>
                      </a:r>
                      <a:endParaRPr lang="zh-TW" altLang="en-US" sz="1400" dirty="0"/>
                    </a:p>
                  </a:txBody>
                  <a:tcPr marL="68585" marR="68585" marT="34349" marB="3434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{b, c}</a:t>
                      </a:r>
                      <a:endParaRPr lang="zh-TW" altLang="en-US" sz="1400" dirty="0"/>
                    </a:p>
                  </a:txBody>
                  <a:tcPr marL="68585" marR="68585" marT="34349" marB="3434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366A9"/>
                          </a:solidFill>
                          <a:sym typeface="Symbol" pitchFamily="18" charset="2"/>
                        </a:rPr>
                        <a:t>{c}</a:t>
                      </a:r>
                      <a:endParaRPr lang="zh-TW" altLang="en-US" sz="1400" dirty="0"/>
                    </a:p>
                  </a:txBody>
                  <a:tcPr marL="68585" marR="68585" marT="34349" marB="343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2DE5048-03DC-48D5-9009-4883A38EB7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內容版面配置區 2">
            <a:extLst>
              <a:ext uri="{FF2B5EF4-FFF2-40B4-BE49-F238E27FC236}">
                <a16:creationId xmlns:a16="http://schemas.microsoft.com/office/drawing/2014/main" id="{DD4807ED-5F88-4ED1-AF96-42F9110DB7A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36200" y="816965"/>
            <a:ext cx="6172200" cy="210611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100" b="1" dirty="0">
                <a:solidFill>
                  <a:srgbClr val="C00000"/>
                </a:solidFill>
              </a:rPr>
              <a:t>Left-most derivation</a:t>
            </a:r>
          </a:p>
          <a:p>
            <a:pPr lvl="1">
              <a:lnSpc>
                <a:spcPct val="90000"/>
              </a:lnSpc>
              <a:spcBef>
                <a:spcPts val="450"/>
              </a:spcBef>
            </a:pPr>
            <a:r>
              <a:rPr lang="en-US" altLang="zh-TW" sz="1800" dirty="0">
                <a:latin typeface="Helvetica" panose="020B0604020202020204" pitchFamily="34" charset="0"/>
              </a:rPr>
              <a:t>Top-down parsers【</a:t>
            </a:r>
            <a:r>
              <a:rPr lang="en-US" altLang="zh-TW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</a:t>
            </a:r>
            <a:r>
              <a:rPr lang="en-US" altLang="zh-TW" sz="1800" b="1" baseline="30000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+</a:t>
            </a:r>
            <a:r>
              <a:rPr lang="en-US" altLang="zh-TW" sz="1800" baseline="-25000" dirty="0">
                <a:latin typeface="Helvetica" panose="020B0604020202020204" pitchFamily="34" charset="0"/>
              </a:rPr>
              <a:t>lm</a:t>
            </a:r>
            <a:r>
              <a:rPr lang="en-US" altLang="zh-TW" sz="1800" b="1" baseline="30000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zh-TW" sz="1800" dirty="0">
                <a:latin typeface="Helvetica" panose="020B0604020202020204" pitchFamily="34" charset="0"/>
                <a:sym typeface="Symbol" panose="05050102010706020507" pitchFamily="18" charset="2"/>
              </a:rPr>
              <a:t>,</a:t>
            </a:r>
            <a:r>
              <a:rPr lang="en-US" altLang="zh-TW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</a:t>
            </a:r>
            <a:r>
              <a:rPr lang="en-US" altLang="zh-TW" sz="1800" b="1" baseline="30000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*</a:t>
            </a:r>
            <a:r>
              <a:rPr lang="en-US" altLang="zh-TW" sz="1800" baseline="-25000" dirty="0">
                <a:latin typeface="Helvetica" panose="020B0604020202020204" pitchFamily="34" charset="0"/>
              </a:rPr>
              <a:t>lm</a:t>
            </a:r>
            <a:r>
              <a:rPr lang="en-US" altLang="zh-TW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zh-TW" sz="1800" dirty="0">
                <a:latin typeface="Helvetica" panose="020B0604020202020204" pitchFamily="34" charset="0"/>
                <a:sym typeface="Symbol" panose="05050102010706020507" pitchFamily="18" charset="2"/>
              </a:rPr>
              <a:t>,</a:t>
            </a:r>
            <a:r>
              <a:rPr lang="en-US" altLang="zh-TW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</a:t>
            </a:r>
            <a:r>
              <a:rPr lang="en-US" altLang="zh-TW" sz="1800" baseline="-25000" dirty="0">
                <a:latin typeface="Helvetica" panose="020B0604020202020204" pitchFamily="34" charset="0"/>
              </a:rPr>
              <a:t>lm</a:t>
            </a:r>
            <a:r>
              <a:rPr lang="en-US" altLang="zh-TW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zh-TW" sz="1800" dirty="0">
                <a:latin typeface="Helvetica" panose="020B0604020202020204" pitchFamily="34" charset="0"/>
              </a:rPr>
              <a:t>】</a:t>
            </a:r>
            <a:endParaRPr lang="en-US" altLang="zh-TW" sz="1800" b="1" baseline="30000" dirty="0">
              <a:solidFill>
                <a:schemeClr val="accent2"/>
              </a:solidFill>
              <a:latin typeface="Symbol" panose="05050102010706020507" pitchFamily="18" charset="2"/>
              <a:sym typeface="Symbol" panose="05050102010706020507" pitchFamily="18" charset="2"/>
            </a:endParaRPr>
          </a:p>
          <a:p>
            <a:pPr lvl="1">
              <a:lnSpc>
                <a:spcPct val="90000"/>
              </a:lnSpc>
              <a:spcBef>
                <a:spcPts val="450"/>
              </a:spcBef>
            </a:pPr>
            <a:r>
              <a:rPr lang="en-US" altLang="zh-TW" sz="1800" dirty="0">
                <a:latin typeface="Helvetica" panose="020B0604020202020204" pitchFamily="34" charset="0"/>
              </a:rPr>
              <a:t>E.g. of leftmost derivation of F(V+V)</a:t>
            </a:r>
            <a:endParaRPr lang="en-US" altLang="zh-TW" sz="1500" dirty="0">
              <a:solidFill>
                <a:schemeClr val="accent2"/>
              </a:solidFill>
              <a:latin typeface="Helvetica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zh-TW" sz="2100" b="1" dirty="0">
                <a:solidFill>
                  <a:srgbClr val="C00000"/>
                </a:solidFill>
              </a:rPr>
              <a:t>Right-most derivation (canonical derivation)</a:t>
            </a:r>
          </a:p>
          <a:p>
            <a:pPr lvl="1">
              <a:lnSpc>
                <a:spcPct val="90000"/>
              </a:lnSpc>
              <a:spcBef>
                <a:spcPts val="450"/>
              </a:spcBef>
            </a:pPr>
            <a:r>
              <a:rPr lang="en-US" altLang="zh-TW" sz="1800" dirty="0" err="1">
                <a:latin typeface="Helvetica" panose="020B0604020202020204" pitchFamily="34" charset="0"/>
              </a:rPr>
              <a:t>Buttom</a:t>
            </a:r>
            <a:r>
              <a:rPr lang="en-US" altLang="zh-TW" sz="1800" dirty="0">
                <a:latin typeface="Helvetica" panose="020B0604020202020204" pitchFamily="34" charset="0"/>
              </a:rPr>
              <a:t>-up parsers 【 </a:t>
            </a:r>
            <a:r>
              <a:rPr lang="en-US" altLang="zh-TW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</a:t>
            </a:r>
            <a:r>
              <a:rPr lang="en-US" altLang="zh-TW" sz="1800" b="1" baseline="30000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+</a:t>
            </a:r>
            <a:r>
              <a:rPr lang="en-US" altLang="zh-TW" sz="1800" baseline="-25000" dirty="0">
                <a:latin typeface="Helvetica" panose="020B0604020202020204" pitchFamily="34" charset="0"/>
              </a:rPr>
              <a:t>rm</a:t>
            </a:r>
            <a:r>
              <a:rPr lang="en-US" altLang="zh-TW" sz="1800" b="1" baseline="30000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zh-TW" sz="1800" dirty="0">
                <a:latin typeface="Helvetica" panose="020B0604020202020204" pitchFamily="34" charset="0"/>
                <a:sym typeface="Symbol" panose="05050102010706020507" pitchFamily="18" charset="2"/>
              </a:rPr>
              <a:t>,</a:t>
            </a:r>
            <a:r>
              <a:rPr lang="en-US" altLang="zh-TW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</a:t>
            </a:r>
            <a:r>
              <a:rPr lang="en-US" altLang="zh-TW" sz="1800" b="1" baseline="30000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*</a:t>
            </a:r>
            <a:r>
              <a:rPr lang="en-US" altLang="zh-TW" sz="1800" baseline="-25000" dirty="0">
                <a:latin typeface="Helvetica" panose="020B0604020202020204" pitchFamily="34" charset="0"/>
              </a:rPr>
              <a:t>rm</a:t>
            </a:r>
            <a:r>
              <a:rPr lang="en-US" altLang="zh-TW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zh-TW" sz="1800" dirty="0">
                <a:latin typeface="Helvetica" panose="020B0604020202020204" pitchFamily="34" charset="0"/>
                <a:sym typeface="Symbol" panose="05050102010706020507" pitchFamily="18" charset="2"/>
              </a:rPr>
              <a:t>,</a:t>
            </a:r>
            <a:r>
              <a:rPr lang="en-US" altLang="zh-TW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</a:t>
            </a:r>
            <a:r>
              <a:rPr lang="en-US" altLang="zh-TW" sz="1800" baseline="-25000" dirty="0">
                <a:latin typeface="Helvetica" panose="020B0604020202020204" pitchFamily="34" charset="0"/>
              </a:rPr>
              <a:t>rm</a:t>
            </a:r>
            <a:r>
              <a:rPr lang="en-US" altLang="zh-TW" sz="1800" b="1" dirty="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zh-TW" sz="1800" dirty="0">
                <a:latin typeface="Helvetica" panose="020B0604020202020204" pitchFamily="34" charset="0"/>
              </a:rPr>
              <a:t>】</a:t>
            </a:r>
          </a:p>
          <a:p>
            <a:pPr lvl="1">
              <a:lnSpc>
                <a:spcPct val="90000"/>
              </a:lnSpc>
              <a:spcBef>
                <a:spcPts val="450"/>
              </a:spcBef>
            </a:pPr>
            <a:r>
              <a:rPr lang="en-US" altLang="zh-TW" sz="1800" dirty="0">
                <a:latin typeface="Helvetica" panose="020B0604020202020204" pitchFamily="34" charset="0"/>
              </a:rPr>
              <a:t>E.g. of rightmost derivation of F(V+V)</a:t>
            </a:r>
            <a:endParaRPr lang="zh-TW" altLang="en-US" dirty="0"/>
          </a:p>
        </p:txBody>
      </p:sp>
      <p:sp>
        <p:nvSpPr>
          <p:cNvPr id="14342" name="Text Box 8">
            <a:extLst>
              <a:ext uri="{FF2B5EF4-FFF2-40B4-BE49-F238E27FC236}">
                <a16:creationId xmlns:a16="http://schemas.microsoft.com/office/drawing/2014/main" id="{EE3A82F0-A91F-482A-A2C3-6160904A7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0738" y="2997333"/>
            <a:ext cx="1652247" cy="1477328"/>
          </a:xfrm>
          <a:prstGeom prst="rect">
            <a:avLst/>
          </a:prstGeom>
          <a:noFill/>
          <a:ln w="9525" cmpd="sng">
            <a:solidFill>
              <a:schemeClr val="bg1">
                <a:lumMod val="85000"/>
              </a:schemeClr>
            </a:solidFill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TW" sz="1500" dirty="0"/>
              <a:t>E</a:t>
            </a:r>
            <a:r>
              <a:rPr lang="en-US" altLang="zh-TW" sz="1500" dirty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 </a:t>
            </a:r>
            <a:r>
              <a:rPr lang="en-US" altLang="zh-TW" sz="1500" baseline="-25000" dirty="0">
                <a:latin typeface="Helvetica" charset="0"/>
              </a:rPr>
              <a:t>lm </a:t>
            </a:r>
            <a:r>
              <a:rPr lang="en-US" altLang="zh-TW" sz="1500" dirty="0"/>
              <a:t>Prefix(E)</a:t>
            </a:r>
          </a:p>
          <a:p>
            <a:pPr eaLnBrk="1" hangingPunct="1">
              <a:defRPr/>
            </a:pPr>
            <a:r>
              <a:rPr lang="en-US" altLang="zh-TW" sz="1500" baseline="-25000" dirty="0">
                <a:latin typeface="Helvetica" charset="0"/>
              </a:rPr>
              <a:t>   </a:t>
            </a:r>
            <a:r>
              <a:rPr lang="en-US" altLang="zh-TW" sz="1500" dirty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 </a:t>
            </a:r>
            <a:r>
              <a:rPr lang="en-US" altLang="zh-TW" sz="1500" baseline="-25000" dirty="0">
                <a:latin typeface="Helvetica" charset="0"/>
              </a:rPr>
              <a:t>lm </a:t>
            </a:r>
            <a:r>
              <a:rPr lang="en-US" altLang="zh-TW" sz="1500" dirty="0"/>
              <a:t>F(E)</a:t>
            </a:r>
          </a:p>
          <a:p>
            <a:pPr eaLnBrk="1" hangingPunct="1">
              <a:defRPr/>
            </a:pPr>
            <a:r>
              <a:rPr lang="en-US" altLang="zh-TW" sz="1500" baseline="-25000" dirty="0">
                <a:latin typeface="Helvetica" charset="0"/>
              </a:rPr>
              <a:t>   </a:t>
            </a:r>
            <a:r>
              <a:rPr lang="en-US" altLang="zh-TW" sz="1500" dirty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 </a:t>
            </a:r>
            <a:r>
              <a:rPr lang="en-US" altLang="zh-TW" sz="1500" baseline="-25000" dirty="0">
                <a:latin typeface="Helvetica" charset="0"/>
              </a:rPr>
              <a:t>lm </a:t>
            </a:r>
            <a:r>
              <a:rPr lang="en-US" altLang="zh-TW" sz="1500" dirty="0"/>
              <a:t>F(V Tail)</a:t>
            </a:r>
          </a:p>
          <a:p>
            <a:pPr eaLnBrk="1" hangingPunct="1">
              <a:defRPr/>
            </a:pPr>
            <a:r>
              <a:rPr lang="en-US" altLang="zh-TW" sz="1500" baseline="-25000" dirty="0">
                <a:latin typeface="Helvetica" charset="0"/>
              </a:rPr>
              <a:t>   </a:t>
            </a:r>
            <a:r>
              <a:rPr lang="en-US" altLang="zh-TW" sz="1500" dirty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 </a:t>
            </a:r>
            <a:r>
              <a:rPr lang="en-US" altLang="zh-TW" sz="1500" baseline="-25000" dirty="0">
                <a:latin typeface="Helvetica" charset="0"/>
              </a:rPr>
              <a:t>lm </a:t>
            </a:r>
            <a:r>
              <a:rPr lang="en-US" altLang="zh-TW" sz="1500" dirty="0"/>
              <a:t>F(V+E)</a:t>
            </a:r>
          </a:p>
          <a:p>
            <a:pPr eaLnBrk="1" hangingPunct="1">
              <a:defRPr/>
            </a:pPr>
            <a:r>
              <a:rPr lang="en-US" altLang="zh-TW" sz="1500" baseline="-25000" dirty="0">
                <a:latin typeface="Helvetica" charset="0"/>
              </a:rPr>
              <a:t>   </a:t>
            </a:r>
            <a:r>
              <a:rPr lang="en-US" altLang="zh-TW" sz="1500" dirty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 </a:t>
            </a:r>
            <a:r>
              <a:rPr lang="en-US" altLang="zh-TW" sz="1500" baseline="-25000" dirty="0">
                <a:latin typeface="Helvetica" charset="0"/>
              </a:rPr>
              <a:t>lm </a:t>
            </a:r>
            <a:r>
              <a:rPr lang="en-US" altLang="zh-TW" sz="1500" dirty="0"/>
              <a:t>F(V+V Tail)</a:t>
            </a:r>
          </a:p>
          <a:p>
            <a:pPr eaLnBrk="1" hangingPunct="1">
              <a:defRPr/>
            </a:pPr>
            <a:r>
              <a:rPr lang="en-US" altLang="zh-TW" sz="1500" baseline="-25000" dirty="0">
                <a:latin typeface="Helvetica" charset="0"/>
              </a:rPr>
              <a:t>   </a:t>
            </a:r>
            <a:r>
              <a:rPr lang="en-US" altLang="zh-TW" sz="1500" dirty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 </a:t>
            </a:r>
            <a:r>
              <a:rPr lang="en-US" altLang="zh-TW" sz="1500" baseline="-25000" dirty="0">
                <a:latin typeface="Helvetica" charset="0"/>
              </a:rPr>
              <a:t>lm </a:t>
            </a:r>
            <a:r>
              <a:rPr lang="en-US" altLang="zh-TW" sz="1500" dirty="0"/>
              <a:t>F(V+V)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8DD3E838-DAE5-4E9F-AEDE-33F6207C6024}"/>
              </a:ext>
            </a:extLst>
          </p:cNvPr>
          <p:cNvGrpSpPr>
            <a:grpSpLocks/>
          </p:cNvGrpSpPr>
          <p:nvPr/>
        </p:nvGrpSpPr>
        <p:grpSpPr bwMode="auto">
          <a:xfrm>
            <a:off x="1229082" y="2997333"/>
            <a:ext cx="1689227" cy="1477567"/>
            <a:chOff x="615" y="2112"/>
            <a:chExt cx="1540" cy="1241"/>
          </a:xfrm>
        </p:grpSpPr>
        <p:sp>
          <p:nvSpPr>
            <p:cNvPr id="22538" name="Text Box 5">
              <a:extLst>
                <a:ext uri="{FF2B5EF4-FFF2-40B4-BE49-F238E27FC236}">
                  <a16:creationId xmlns:a16="http://schemas.microsoft.com/office/drawing/2014/main" id="{3C616FEC-0673-4133-AB5C-5C8D683572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112"/>
              <a:ext cx="1099" cy="1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500" dirty="0" err="1">
                  <a:latin typeface="Times New Roman" panose="02020603050405020304" pitchFamily="18" charset="0"/>
                </a:rPr>
                <a:t>E</a:t>
              </a:r>
              <a:r>
                <a:rPr lang="en-US" altLang="zh-TW" sz="1500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500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500" dirty="0">
                  <a:latin typeface="Times New Roman" panose="02020603050405020304" pitchFamily="18" charset="0"/>
                </a:rPr>
                <a:t>(E)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500" dirty="0">
                  <a:latin typeface="Times New Roman" panose="02020603050405020304" pitchFamily="18" charset="0"/>
                </a:rPr>
                <a:t>E</a:t>
              </a:r>
              <a:r>
                <a:rPr lang="en-US" altLang="zh-TW" sz="1500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500" dirty="0">
                  <a:latin typeface="Times New Roman" panose="02020603050405020304" pitchFamily="18" charset="0"/>
                </a:rPr>
                <a:t>V Tail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500" dirty="0" err="1">
                  <a:latin typeface="Times New Roman" panose="02020603050405020304" pitchFamily="18" charset="0"/>
                </a:rPr>
                <a:t>Prefix</a:t>
              </a:r>
              <a:r>
                <a:rPr lang="en-US" altLang="zh-TW" sz="1500" dirty="0" err="1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500" dirty="0" err="1">
                  <a:latin typeface="Times New Roman" panose="02020603050405020304" pitchFamily="18" charset="0"/>
                </a:rPr>
                <a:t>F</a:t>
              </a:r>
              <a:endParaRPr lang="en-US" altLang="zh-TW" sz="1500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500" dirty="0">
                  <a:latin typeface="Times New Roman" panose="02020603050405020304" pitchFamily="18" charset="0"/>
                </a:rPr>
                <a:t>Prefix</a:t>
              </a:r>
              <a:r>
                <a:rPr lang="en-US" altLang="zh-TW" sz="1500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500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500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500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500" dirty="0">
                  <a:latin typeface="Symbol" panose="05050102010706020507" pitchFamily="18" charset="2"/>
                  <a:sym typeface="Symbol" panose="05050102010706020507" pitchFamily="18" charset="2"/>
                </a:rPr>
                <a:t>+E</a:t>
              </a:r>
              <a:endParaRPr lang="en-US" altLang="zh-TW" sz="1500" dirty="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500" dirty="0">
                  <a:latin typeface="Times New Roman" panose="02020603050405020304" pitchFamily="18" charset="0"/>
                </a:rPr>
                <a:t>Tail</a:t>
              </a:r>
              <a:r>
                <a:rPr lang="en-US" altLang="zh-TW" sz="1500" dirty="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500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en-US" altLang="zh-TW" sz="1500" dirty="0">
                <a:latin typeface="Times New Roman" panose="02020603050405020304" pitchFamily="18" charset="0"/>
              </a:endParaRPr>
            </a:p>
          </p:txBody>
        </p:sp>
        <p:sp>
          <p:nvSpPr>
            <p:cNvPr id="22539" name="AutoShape 6">
              <a:extLst>
                <a:ext uri="{FF2B5EF4-FFF2-40B4-BE49-F238E27FC236}">
                  <a16:creationId xmlns:a16="http://schemas.microsoft.com/office/drawing/2014/main" id="{2991E657-7B3F-4EF3-A2DC-1B1976C8A655}"/>
                </a:ext>
              </a:extLst>
            </p:cNvPr>
            <p:cNvSpPr>
              <a:spLocks/>
            </p:cNvSpPr>
            <p:nvPr/>
          </p:nvSpPr>
          <p:spPr bwMode="auto">
            <a:xfrm>
              <a:off x="864" y="2208"/>
              <a:ext cx="144" cy="1029"/>
            </a:xfrm>
            <a:prstGeom prst="leftBrace">
              <a:avLst>
                <a:gd name="adj1" fmla="val 72219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500">
                <a:latin typeface="Times New Roman" panose="02020603050405020304" pitchFamily="18" charset="0"/>
              </a:endParaRPr>
            </a:p>
          </p:txBody>
        </p:sp>
        <p:sp>
          <p:nvSpPr>
            <p:cNvPr id="22540" name="Text Box 7">
              <a:extLst>
                <a:ext uri="{FF2B5EF4-FFF2-40B4-BE49-F238E27FC236}">
                  <a16:creationId xmlns:a16="http://schemas.microsoft.com/office/drawing/2014/main" id="{3E562C35-CBE7-4E76-AFB5-3BE93FAE27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5" y="2562"/>
              <a:ext cx="35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500">
                  <a:latin typeface="Times New Roman" panose="02020603050405020304" pitchFamily="18" charset="0"/>
                </a:rPr>
                <a:t>G</a:t>
              </a:r>
              <a:r>
                <a:rPr lang="en-US" altLang="zh-TW" sz="1500" baseline="-25000"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14" name="Text Box 8">
            <a:extLst>
              <a:ext uri="{FF2B5EF4-FFF2-40B4-BE49-F238E27FC236}">
                <a16:creationId xmlns:a16="http://schemas.microsoft.com/office/drawing/2014/main" id="{46989DEE-B1D9-48E4-AD0E-BD5F0B36F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0285" y="2997333"/>
            <a:ext cx="2041777" cy="1477328"/>
          </a:xfrm>
          <a:prstGeom prst="rect">
            <a:avLst/>
          </a:prstGeom>
          <a:noFill/>
          <a:ln w="9525" cmpd="sng">
            <a:solidFill>
              <a:schemeClr val="bg1">
                <a:lumMod val="85000"/>
              </a:schemeClr>
            </a:solidFill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TW" sz="1500" dirty="0"/>
              <a:t>E</a:t>
            </a:r>
            <a:r>
              <a:rPr lang="en-US" altLang="zh-TW" sz="1500" dirty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 </a:t>
            </a:r>
            <a:r>
              <a:rPr lang="en-US" altLang="zh-TW" sz="1500" baseline="-25000" dirty="0" err="1">
                <a:latin typeface="Helvetica" charset="0"/>
              </a:rPr>
              <a:t>rm</a:t>
            </a:r>
            <a:r>
              <a:rPr lang="en-US" altLang="zh-TW" sz="1500" baseline="-25000" dirty="0">
                <a:latin typeface="Helvetica" charset="0"/>
              </a:rPr>
              <a:t> </a:t>
            </a:r>
            <a:r>
              <a:rPr lang="en-US" altLang="zh-TW" sz="1500" dirty="0"/>
              <a:t>Prefix(E)</a:t>
            </a:r>
          </a:p>
          <a:p>
            <a:pPr eaLnBrk="1" hangingPunct="1">
              <a:defRPr/>
            </a:pPr>
            <a:r>
              <a:rPr lang="en-US" altLang="zh-TW" sz="1500" baseline="-25000" dirty="0">
                <a:latin typeface="Helvetica" charset="0"/>
              </a:rPr>
              <a:t>   </a:t>
            </a:r>
            <a:r>
              <a:rPr lang="en-US" altLang="zh-TW" sz="1500" dirty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 </a:t>
            </a:r>
            <a:r>
              <a:rPr lang="en-US" altLang="zh-TW" sz="1500" baseline="-25000" dirty="0" err="1">
                <a:latin typeface="Helvetica" charset="0"/>
              </a:rPr>
              <a:t>rm</a:t>
            </a:r>
            <a:r>
              <a:rPr lang="en-US" altLang="zh-TW" sz="1500" baseline="-25000" dirty="0">
                <a:latin typeface="Helvetica" charset="0"/>
              </a:rPr>
              <a:t> </a:t>
            </a:r>
            <a:r>
              <a:rPr lang="en-US" altLang="zh-TW" sz="1500" dirty="0"/>
              <a:t>Prefix(V Tail)</a:t>
            </a:r>
          </a:p>
          <a:p>
            <a:pPr eaLnBrk="1" hangingPunct="1">
              <a:defRPr/>
            </a:pPr>
            <a:r>
              <a:rPr lang="en-US" altLang="zh-TW" sz="1500" baseline="-25000" dirty="0">
                <a:latin typeface="Helvetica" charset="0"/>
              </a:rPr>
              <a:t>   </a:t>
            </a:r>
            <a:r>
              <a:rPr lang="en-US" altLang="zh-TW" sz="1500" dirty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 </a:t>
            </a:r>
            <a:r>
              <a:rPr lang="en-US" altLang="zh-TW" sz="1500" baseline="-25000" dirty="0" err="1">
                <a:latin typeface="Helvetica" charset="0"/>
              </a:rPr>
              <a:t>rm</a:t>
            </a:r>
            <a:r>
              <a:rPr lang="en-US" altLang="zh-TW" sz="1500" baseline="-25000" dirty="0">
                <a:latin typeface="Helvetica" charset="0"/>
              </a:rPr>
              <a:t> </a:t>
            </a:r>
            <a:r>
              <a:rPr lang="en-US" altLang="zh-TW" sz="1500" dirty="0"/>
              <a:t>Prefix(V+E)</a:t>
            </a:r>
          </a:p>
          <a:p>
            <a:pPr eaLnBrk="1" hangingPunct="1">
              <a:defRPr/>
            </a:pPr>
            <a:r>
              <a:rPr lang="en-US" altLang="zh-TW" sz="1500" baseline="-25000" dirty="0">
                <a:latin typeface="Helvetica" charset="0"/>
              </a:rPr>
              <a:t>   </a:t>
            </a:r>
            <a:r>
              <a:rPr lang="en-US" altLang="zh-TW" sz="1500" dirty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 </a:t>
            </a:r>
            <a:r>
              <a:rPr lang="en-US" altLang="zh-TW" sz="1500" baseline="-25000" dirty="0" err="1">
                <a:latin typeface="Helvetica" charset="0"/>
              </a:rPr>
              <a:t>rm</a:t>
            </a:r>
            <a:r>
              <a:rPr lang="en-US" altLang="zh-TW" sz="1500" baseline="-25000" dirty="0">
                <a:latin typeface="Helvetica" charset="0"/>
              </a:rPr>
              <a:t> </a:t>
            </a:r>
            <a:r>
              <a:rPr lang="en-US" altLang="zh-TW" sz="1500" dirty="0"/>
              <a:t>Prefix(V+V Tail)</a:t>
            </a:r>
          </a:p>
          <a:p>
            <a:pPr eaLnBrk="1" hangingPunct="1">
              <a:defRPr/>
            </a:pPr>
            <a:r>
              <a:rPr lang="en-US" altLang="zh-TW" sz="1500" baseline="-25000" dirty="0">
                <a:latin typeface="Helvetica" charset="0"/>
              </a:rPr>
              <a:t>   </a:t>
            </a:r>
            <a:r>
              <a:rPr lang="en-US" altLang="zh-TW" sz="1500" dirty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 </a:t>
            </a:r>
            <a:r>
              <a:rPr lang="en-US" altLang="zh-TW" sz="1500" baseline="-25000" dirty="0" err="1">
                <a:latin typeface="Helvetica" charset="0"/>
              </a:rPr>
              <a:t>rm</a:t>
            </a:r>
            <a:r>
              <a:rPr lang="en-US" altLang="zh-TW" sz="1500" baseline="-25000" dirty="0">
                <a:latin typeface="Helvetica" charset="0"/>
              </a:rPr>
              <a:t> </a:t>
            </a:r>
            <a:r>
              <a:rPr lang="en-US" altLang="zh-TW" sz="1500" dirty="0"/>
              <a:t>Prefix(V+V)</a:t>
            </a:r>
          </a:p>
          <a:p>
            <a:pPr eaLnBrk="1" hangingPunct="1">
              <a:defRPr/>
            </a:pPr>
            <a:r>
              <a:rPr lang="en-US" altLang="zh-TW" sz="1500" baseline="-25000" dirty="0">
                <a:latin typeface="Helvetica" charset="0"/>
              </a:rPr>
              <a:t>   </a:t>
            </a:r>
            <a:r>
              <a:rPr lang="en-US" altLang="zh-TW" sz="1500" dirty="0">
                <a:solidFill>
                  <a:schemeClr val="accent2"/>
                </a:solidFill>
                <a:latin typeface="Symbol" pitchFamily="18" charset="2"/>
                <a:sym typeface="Symbol" pitchFamily="18" charset="2"/>
              </a:rPr>
              <a:t> </a:t>
            </a:r>
            <a:r>
              <a:rPr lang="en-US" altLang="zh-TW" sz="1500" baseline="-25000" dirty="0" err="1">
                <a:latin typeface="Helvetica" charset="0"/>
              </a:rPr>
              <a:t>rm</a:t>
            </a:r>
            <a:r>
              <a:rPr lang="en-US" altLang="zh-TW" sz="1500" baseline="-25000" dirty="0">
                <a:latin typeface="Helvetica" charset="0"/>
              </a:rPr>
              <a:t> </a:t>
            </a:r>
            <a:r>
              <a:rPr lang="en-US" altLang="zh-TW" sz="1500" dirty="0"/>
              <a:t>F(V+V)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7E6718D-ADFF-416E-A8B9-E546044CCCE9}"/>
              </a:ext>
            </a:extLst>
          </p:cNvPr>
          <p:cNvSpPr/>
          <p:nvPr/>
        </p:nvSpPr>
        <p:spPr>
          <a:xfrm>
            <a:off x="3372207" y="4726978"/>
            <a:ext cx="4179094" cy="279307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altLang="zh-TW" sz="1350" b="1" dirty="0">
                <a:solidFill>
                  <a:srgbClr val="FF0000"/>
                </a:solidFill>
                <a:latin typeface="Helvetica" charset="0"/>
              </a:rPr>
              <a:t>Same # of steps, but different order</a:t>
            </a:r>
            <a:endParaRPr lang="zh-TW" altLang="en-US" sz="1350" b="1" dirty="0">
              <a:solidFill>
                <a:srgbClr val="FF0000"/>
              </a:solidFill>
              <a:latin typeface="Helvetica" charset="0"/>
            </a:endParaRPr>
          </a:p>
        </p:txBody>
      </p:sp>
      <p:sp>
        <p:nvSpPr>
          <p:cNvPr id="17" name="標題 1">
            <a:extLst>
              <a:ext uri="{FF2B5EF4-FFF2-40B4-BE49-F238E27FC236}">
                <a16:creationId xmlns:a16="http://schemas.microsoft.com/office/drawing/2014/main" id="{E339E0FD-757E-4A9D-B706-CD6E1C1A8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944787" cy="519113"/>
          </a:xfrm>
        </p:spPr>
        <p:txBody>
          <a:bodyPr/>
          <a:lstStyle/>
          <a:p>
            <a:r>
              <a:rPr lang="en-US" altLang="zh-TW" sz="2800" dirty="0"/>
              <a:t>Context-Free Grammars - Concepts and Notation (5)</a:t>
            </a:r>
            <a:r>
              <a:rPr lang="en-US" altLang="zh-TW" sz="2800" dirty="0">
                <a:hlinkClick r:id="rId2" action="ppaction://hlinksldjump"/>
              </a:rPr>
              <a:t> </a:t>
            </a:r>
            <a:endParaRPr lang="zh-TW" altLang="en-US" sz="28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8DFF4F7-C272-4C5A-A6E1-78E0B74E2B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4">
            <a:extLst>
              <a:ext uri="{FF2B5EF4-FFF2-40B4-BE49-F238E27FC236}">
                <a16:creationId xmlns:a16="http://schemas.microsoft.com/office/drawing/2014/main" id="{767D1A2F-6365-4155-8A11-57234159E5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085" y="1153483"/>
            <a:ext cx="1478756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內容版面配置區 2">
            <a:extLst>
              <a:ext uri="{FF2B5EF4-FFF2-40B4-BE49-F238E27FC236}">
                <a16:creationId xmlns:a16="http://schemas.microsoft.com/office/drawing/2014/main" id="{2E072187-56F3-40C6-92C4-8548D46BCA7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29390" y="914400"/>
            <a:ext cx="4624466" cy="233846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100" b="1" dirty="0">
                <a:solidFill>
                  <a:srgbClr val="C00000"/>
                </a:solidFill>
              </a:rPr>
              <a:t>A parse tree</a:t>
            </a:r>
          </a:p>
          <a:p>
            <a:pPr lvl="1">
              <a:lnSpc>
                <a:spcPct val="90000"/>
              </a:lnSpc>
            </a:pPr>
            <a:r>
              <a:rPr lang="en-US" altLang="zh-TW" sz="1800" b="1" dirty="0">
                <a:solidFill>
                  <a:srgbClr val="00B0F0"/>
                </a:solidFill>
              </a:rPr>
              <a:t>rooted</a:t>
            </a:r>
            <a:r>
              <a:rPr lang="en-US" altLang="zh-TW" sz="1800" dirty="0"/>
              <a:t> by the start </a:t>
            </a:r>
            <a:r>
              <a:rPr lang="en-US" altLang="zh-TW" sz="1800" b="1" dirty="0">
                <a:solidFill>
                  <a:srgbClr val="F78507"/>
                </a:solidFill>
              </a:rPr>
              <a:t>symbol</a:t>
            </a:r>
          </a:p>
          <a:p>
            <a:pPr lvl="1">
              <a:lnSpc>
                <a:spcPct val="90000"/>
              </a:lnSpc>
            </a:pPr>
            <a:r>
              <a:rPr lang="en-US" altLang="zh-TW" sz="1800" dirty="0"/>
              <a:t>Its</a:t>
            </a:r>
            <a:r>
              <a:rPr lang="en-US" altLang="zh-TW" sz="1800" dirty="0">
                <a:solidFill>
                  <a:srgbClr val="00B050"/>
                </a:solidFill>
              </a:rPr>
              <a:t> </a:t>
            </a:r>
            <a:r>
              <a:rPr lang="en-US" altLang="zh-TW" sz="1800" b="1" dirty="0">
                <a:solidFill>
                  <a:srgbClr val="00B050"/>
                </a:solidFill>
              </a:rPr>
              <a:t>leaves</a:t>
            </a:r>
            <a:r>
              <a:rPr lang="en-US" altLang="zh-TW" sz="1800" dirty="0">
                <a:solidFill>
                  <a:srgbClr val="00B050"/>
                </a:solidFill>
              </a:rPr>
              <a:t> </a:t>
            </a:r>
            <a:r>
              <a:rPr lang="en-US" altLang="zh-TW" sz="1800" dirty="0"/>
              <a:t>are grammar</a:t>
            </a:r>
            <a:r>
              <a:rPr lang="en-US" altLang="zh-TW" sz="1800" b="1" dirty="0">
                <a:solidFill>
                  <a:srgbClr val="0070C0"/>
                </a:solidFill>
              </a:rPr>
              <a:t> </a:t>
            </a:r>
            <a:r>
              <a:rPr lang="en-US" altLang="zh-TW" sz="1800" b="1" dirty="0">
                <a:solidFill>
                  <a:srgbClr val="F78507"/>
                </a:solidFill>
              </a:rPr>
              <a:t>symbols</a:t>
            </a:r>
            <a:r>
              <a:rPr lang="en-US" altLang="zh-TW" sz="1800" b="1" dirty="0">
                <a:solidFill>
                  <a:srgbClr val="0070C0"/>
                </a:solidFill>
              </a:rPr>
              <a:t> </a:t>
            </a:r>
            <a:r>
              <a:rPr lang="en-US" altLang="zh-TW" sz="1800" dirty="0"/>
              <a:t>or </a:t>
            </a:r>
            <a:r>
              <a:rPr lang="en-US" altLang="zh-TW" sz="1800" b="1" dirty="0">
                <a:solidFill>
                  <a:srgbClr val="F78507"/>
                </a:solidFill>
                <a:sym typeface="Symbol" panose="05050102010706020507" pitchFamily="18" charset="2"/>
              </a:rPr>
              <a:t></a:t>
            </a:r>
          </a:p>
          <a:p>
            <a:pPr lvl="1">
              <a:lnSpc>
                <a:spcPct val="90000"/>
              </a:lnSpc>
            </a:pPr>
            <a:endParaRPr lang="en-US" altLang="zh-TW" sz="1800" b="1" dirty="0">
              <a:solidFill>
                <a:srgbClr val="F78507"/>
              </a:solidFill>
              <a:sym typeface="Symbol" panose="05050102010706020507" pitchFamily="18" charset="2"/>
            </a:endParaRPr>
          </a:p>
          <a:p>
            <a:pPr lvl="1">
              <a:lnSpc>
                <a:spcPct val="90000"/>
              </a:lnSpc>
            </a:pPr>
            <a:endParaRPr lang="en-US" altLang="zh-TW" sz="1800" b="1" dirty="0">
              <a:solidFill>
                <a:srgbClr val="F78507"/>
              </a:solidFill>
              <a:sym typeface="Symbol" panose="05050102010706020507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altLang="zh-TW" sz="1800" dirty="0">
                <a:sym typeface="Symbol" panose="05050102010706020507" pitchFamily="18" charset="2"/>
              </a:rPr>
              <a:t>A phase at next page…</a:t>
            </a:r>
            <a:endParaRPr lang="en-US" altLang="zh-TW" sz="1800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E78F10F8-FC9D-4A24-8B9F-EAA1B103B29B}"/>
              </a:ext>
            </a:extLst>
          </p:cNvPr>
          <p:cNvSpPr/>
          <p:nvPr/>
        </p:nvSpPr>
        <p:spPr>
          <a:xfrm>
            <a:off x="6524411" y="1138493"/>
            <a:ext cx="321469" cy="26789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3" name="圓角矩形 12">
            <a:extLst>
              <a:ext uri="{FF2B5EF4-FFF2-40B4-BE49-F238E27FC236}">
                <a16:creationId xmlns:a16="http://schemas.microsoft.com/office/drawing/2014/main" id="{9F32C158-A27A-42DF-A7F1-A7B9C9FEDD31}"/>
              </a:ext>
            </a:extLst>
          </p:cNvPr>
          <p:cNvSpPr/>
          <p:nvPr/>
        </p:nvSpPr>
        <p:spPr>
          <a:xfrm>
            <a:off x="6417255" y="1835008"/>
            <a:ext cx="267890" cy="21431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4" name="圓角矩形 13">
            <a:extLst>
              <a:ext uri="{FF2B5EF4-FFF2-40B4-BE49-F238E27FC236}">
                <a16:creationId xmlns:a16="http://schemas.microsoft.com/office/drawing/2014/main" id="{51F3D056-B013-442A-BC1D-E78B4884D0C1}"/>
              </a:ext>
            </a:extLst>
          </p:cNvPr>
          <p:cNvSpPr/>
          <p:nvPr/>
        </p:nvSpPr>
        <p:spPr>
          <a:xfrm>
            <a:off x="6524412" y="2263633"/>
            <a:ext cx="267890" cy="21431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5" name="圓角矩形 14">
            <a:extLst>
              <a:ext uri="{FF2B5EF4-FFF2-40B4-BE49-F238E27FC236}">
                <a16:creationId xmlns:a16="http://schemas.microsoft.com/office/drawing/2014/main" id="{AD6589CD-FE06-468C-9F7F-B0A8F44643AF}"/>
              </a:ext>
            </a:extLst>
          </p:cNvPr>
          <p:cNvSpPr/>
          <p:nvPr/>
        </p:nvSpPr>
        <p:spPr>
          <a:xfrm>
            <a:off x="6095787" y="2263633"/>
            <a:ext cx="267890" cy="21431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6" name="圓角矩形 15">
            <a:extLst>
              <a:ext uri="{FF2B5EF4-FFF2-40B4-BE49-F238E27FC236}">
                <a16:creationId xmlns:a16="http://schemas.microsoft.com/office/drawing/2014/main" id="{ED5BFCEB-2A18-442F-B9FC-7FF489DC22DF}"/>
              </a:ext>
            </a:extLst>
          </p:cNvPr>
          <p:cNvSpPr/>
          <p:nvPr/>
        </p:nvSpPr>
        <p:spPr>
          <a:xfrm>
            <a:off x="6953037" y="1835008"/>
            <a:ext cx="267890" cy="21431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7" name="圓角矩形 16">
            <a:extLst>
              <a:ext uri="{FF2B5EF4-FFF2-40B4-BE49-F238E27FC236}">
                <a16:creationId xmlns:a16="http://schemas.microsoft.com/office/drawing/2014/main" id="{8723F297-21F8-49D3-BE9B-1DB9A5255D16}"/>
              </a:ext>
            </a:extLst>
          </p:cNvPr>
          <p:cNvSpPr/>
          <p:nvPr/>
        </p:nvSpPr>
        <p:spPr>
          <a:xfrm>
            <a:off x="6685145" y="2692258"/>
            <a:ext cx="267891" cy="21431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8" name="圓角矩形 17">
            <a:extLst>
              <a:ext uri="{FF2B5EF4-FFF2-40B4-BE49-F238E27FC236}">
                <a16:creationId xmlns:a16="http://schemas.microsoft.com/office/drawing/2014/main" id="{1765AC44-BFB7-4B1F-8A04-BDB1211BD8B5}"/>
              </a:ext>
            </a:extLst>
          </p:cNvPr>
          <p:cNvSpPr/>
          <p:nvPr/>
        </p:nvSpPr>
        <p:spPr>
          <a:xfrm>
            <a:off x="6845880" y="3120883"/>
            <a:ext cx="267890" cy="21431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9" name="圓角矩形 18">
            <a:extLst>
              <a:ext uri="{FF2B5EF4-FFF2-40B4-BE49-F238E27FC236}">
                <a16:creationId xmlns:a16="http://schemas.microsoft.com/office/drawing/2014/main" id="{6161F58A-A06E-44A9-B84F-A1C2309733AB}"/>
              </a:ext>
            </a:extLst>
          </p:cNvPr>
          <p:cNvSpPr/>
          <p:nvPr/>
        </p:nvSpPr>
        <p:spPr>
          <a:xfrm>
            <a:off x="7113770" y="3603086"/>
            <a:ext cx="267891" cy="21431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0" name="標題 1">
            <a:extLst>
              <a:ext uri="{FF2B5EF4-FFF2-40B4-BE49-F238E27FC236}">
                <a16:creationId xmlns:a16="http://schemas.microsoft.com/office/drawing/2014/main" id="{F7D7142D-DD80-4EFC-8E45-893C6A3C1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944787" cy="519113"/>
          </a:xfrm>
        </p:spPr>
        <p:txBody>
          <a:bodyPr/>
          <a:lstStyle/>
          <a:p>
            <a:r>
              <a:rPr lang="en-US" altLang="zh-TW" sz="2800" dirty="0"/>
              <a:t>Context-Free Grammars - Concepts and Notation (6)</a:t>
            </a:r>
            <a:r>
              <a:rPr lang="en-US" altLang="zh-TW" sz="2800" dirty="0">
                <a:hlinkClick r:id="rId4" action="ppaction://hlinksldjump"/>
              </a:rPr>
              <a:t> </a:t>
            </a:r>
            <a:endParaRPr lang="zh-TW" altLang="en-US" sz="28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19832DB-841E-400A-99C4-3ECE57014C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4">
            <a:extLst>
              <a:ext uri="{FF2B5EF4-FFF2-40B4-BE49-F238E27FC236}">
                <a16:creationId xmlns:a16="http://schemas.microsoft.com/office/drawing/2014/main" id="{E27AD147-92D8-4576-9363-6BFE2D66CA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826109"/>
            <a:ext cx="13716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內容版面配置區 2">
            <a:extLst>
              <a:ext uri="{FF2B5EF4-FFF2-40B4-BE49-F238E27FC236}">
                <a16:creationId xmlns:a16="http://schemas.microsoft.com/office/drawing/2014/main" id="{50F97272-1628-4134-B295-D79B64E9EB9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91224" y="824459"/>
            <a:ext cx="6172200" cy="348521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defRPr/>
            </a:pPr>
            <a:r>
              <a:rPr lang="en-US" altLang="zh-TW" sz="2000" b="1" dirty="0">
                <a:solidFill>
                  <a:srgbClr val="C00000"/>
                </a:solidFill>
              </a:rPr>
              <a:t>Phrase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zh-TW" sz="1500" dirty="0"/>
              <a:t>A</a:t>
            </a:r>
            <a:r>
              <a:rPr lang="en-US" altLang="zh-TW" sz="1500" b="1" i="1" dirty="0">
                <a:solidFill>
                  <a:schemeClr val="accent2"/>
                </a:solidFill>
              </a:rPr>
              <a:t> </a:t>
            </a:r>
            <a:r>
              <a:rPr lang="en-US" altLang="zh-TW" sz="1500" b="1" dirty="0">
                <a:solidFill>
                  <a:srgbClr val="00B0F0"/>
                </a:solidFill>
              </a:rPr>
              <a:t>phrase</a:t>
            </a:r>
            <a:r>
              <a:rPr lang="en-US" altLang="zh-TW" sz="1500" dirty="0"/>
              <a:t> of a sentential form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zh-TW" sz="1275" dirty="0"/>
              <a:t>is </a:t>
            </a:r>
            <a:r>
              <a:rPr lang="en-US" altLang="zh-TW" sz="1275" b="1" dirty="0">
                <a:solidFill>
                  <a:srgbClr val="F78507"/>
                </a:solidFill>
              </a:rPr>
              <a:t>a sequence of symbols </a:t>
            </a:r>
            <a:br>
              <a:rPr lang="en-US" altLang="zh-TW" sz="1275" b="1" dirty="0"/>
            </a:br>
            <a:r>
              <a:rPr lang="en-US" altLang="zh-TW" sz="1275" dirty="0"/>
              <a:t>descended from </a:t>
            </a:r>
            <a:r>
              <a:rPr lang="en-US" altLang="zh-TW" sz="1275" b="1" dirty="0">
                <a:solidFill>
                  <a:srgbClr val="F78507"/>
                </a:solidFill>
              </a:rPr>
              <a:t>a single non-terminal </a:t>
            </a:r>
            <a:r>
              <a:rPr lang="en-US" altLang="zh-TW" sz="1275" dirty="0"/>
              <a:t>in the parse tree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zh-TW" sz="1500" dirty="0"/>
              <a:t>Simple or prime phrase 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zh-TW" sz="1275" dirty="0"/>
              <a:t>is a phrase that contains </a:t>
            </a:r>
            <a:r>
              <a:rPr lang="en-US" altLang="zh-TW" sz="1275" b="1" dirty="0">
                <a:solidFill>
                  <a:srgbClr val="F78507"/>
                </a:solidFill>
              </a:rPr>
              <a:t>no smaller phrase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zh-TW" sz="1500" b="1" dirty="0">
                <a:solidFill>
                  <a:srgbClr val="00B0F0"/>
                </a:solidFill>
              </a:rPr>
              <a:t>Simple phrase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zh-TW" sz="1275" dirty="0"/>
              <a:t>is a sequence of symbols </a:t>
            </a:r>
            <a:r>
              <a:rPr lang="en-US" altLang="zh-TW" sz="1275" b="1" dirty="0">
                <a:solidFill>
                  <a:srgbClr val="F78507"/>
                </a:solidFill>
              </a:rPr>
              <a:t>directly derived from a non-terminal</a:t>
            </a:r>
            <a:endParaRPr lang="en-US" altLang="zh-TW" sz="1275" dirty="0"/>
          </a:p>
          <a:p>
            <a:pPr lvl="1">
              <a:spcBef>
                <a:spcPts val="0"/>
              </a:spcBef>
              <a:defRPr/>
            </a:pPr>
            <a:endParaRPr lang="en-US" altLang="zh-TW" sz="100" dirty="0"/>
          </a:p>
          <a:p>
            <a:pPr marL="204788" lvl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defRPr/>
            </a:pPr>
            <a:r>
              <a:rPr lang="en-US" altLang="zh-TW" sz="2000" b="1" dirty="0">
                <a:solidFill>
                  <a:srgbClr val="C00000"/>
                </a:solidFill>
              </a:rPr>
              <a:t>Handle</a:t>
            </a:r>
            <a:endParaRPr lang="en-US" altLang="zh-TW" sz="2000" dirty="0"/>
          </a:p>
          <a:p>
            <a:pPr lvl="1">
              <a:spcBef>
                <a:spcPts val="0"/>
              </a:spcBef>
              <a:defRPr/>
            </a:pPr>
            <a:r>
              <a:rPr lang="en-US" altLang="zh-TW" sz="1500" dirty="0"/>
              <a:t>The </a:t>
            </a:r>
            <a:r>
              <a:rPr lang="en-US" altLang="zh-TW" sz="1500" b="1" dirty="0">
                <a:solidFill>
                  <a:srgbClr val="00B050"/>
                </a:solidFill>
              </a:rPr>
              <a:t>handle</a:t>
            </a:r>
            <a:r>
              <a:rPr lang="en-US" altLang="zh-TW" sz="1500" dirty="0"/>
              <a:t> of a sentential form 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zh-TW" sz="1275" dirty="0"/>
              <a:t>is </a:t>
            </a:r>
            <a:r>
              <a:rPr lang="en-US" altLang="zh-TW" sz="1275" b="1" dirty="0">
                <a:solidFill>
                  <a:srgbClr val="F78507"/>
                </a:solidFill>
              </a:rPr>
              <a:t>the left-most simple phrase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zh-TW" sz="1500" dirty="0"/>
              <a:t>Simple phrases cannot overlap, so “leftmost” is unambiguous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zh-TW" sz="1500" dirty="0"/>
              <a:t>Handles are important 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zh-TW" sz="1275" dirty="0"/>
              <a:t>because they represent </a:t>
            </a:r>
            <a:r>
              <a:rPr lang="en-US" altLang="zh-TW" sz="1275" b="1" dirty="0">
                <a:solidFill>
                  <a:srgbClr val="F78507"/>
                </a:solidFill>
              </a:rPr>
              <a:t>individual derivation steps</a:t>
            </a:r>
            <a:r>
              <a:rPr lang="en-US" altLang="zh-TW" sz="1275" dirty="0"/>
              <a:t>, </a:t>
            </a:r>
            <a:br>
              <a:rPr lang="en-US" altLang="zh-TW" sz="1275" dirty="0"/>
            </a:br>
            <a:r>
              <a:rPr lang="en-US" altLang="zh-TW" sz="1275" dirty="0"/>
              <a:t>which </a:t>
            </a:r>
            <a:r>
              <a:rPr lang="en-US" altLang="zh-TW" sz="1275" b="1" dirty="0">
                <a:solidFill>
                  <a:srgbClr val="F78507"/>
                </a:solidFill>
              </a:rPr>
              <a:t>can be recognized by various parsing techniques.</a:t>
            </a:r>
          </a:p>
          <a:p>
            <a:pPr marL="342891" lvl="1" indent="0">
              <a:spcBef>
                <a:spcPts val="0"/>
              </a:spcBef>
              <a:buNone/>
              <a:defRPr/>
            </a:pPr>
            <a:endParaRPr lang="en-US" altLang="zh-TW" sz="1500" dirty="0"/>
          </a:p>
        </p:txBody>
      </p:sp>
      <p:sp>
        <p:nvSpPr>
          <p:cNvPr id="14" name="圓角矩形 13">
            <a:extLst>
              <a:ext uri="{FF2B5EF4-FFF2-40B4-BE49-F238E27FC236}">
                <a16:creationId xmlns:a16="http://schemas.microsoft.com/office/drawing/2014/main" id="{7E5833F5-927B-4B1F-AD75-8586A5CE086C}"/>
              </a:ext>
            </a:extLst>
          </p:cNvPr>
          <p:cNvSpPr/>
          <p:nvPr/>
        </p:nvSpPr>
        <p:spPr>
          <a:xfrm>
            <a:off x="7091363" y="2951250"/>
            <a:ext cx="588169" cy="160734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5" name="圓角矩形 14">
            <a:extLst>
              <a:ext uri="{FF2B5EF4-FFF2-40B4-BE49-F238E27FC236}">
                <a16:creationId xmlns:a16="http://schemas.microsoft.com/office/drawing/2014/main" id="{4F7C5D5D-E6AD-4D44-ADF8-76622479C3F1}"/>
              </a:ext>
            </a:extLst>
          </p:cNvPr>
          <p:cNvSpPr/>
          <p:nvPr/>
        </p:nvSpPr>
        <p:spPr>
          <a:xfrm>
            <a:off x="6686550" y="2951250"/>
            <a:ext cx="248841" cy="21431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E640C26C-15BC-432C-AAC0-E779A7C182A3}"/>
              </a:ext>
            </a:extLst>
          </p:cNvPr>
          <p:cNvSpPr/>
          <p:nvPr/>
        </p:nvSpPr>
        <p:spPr>
          <a:xfrm>
            <a:off x="6665119" y="2897672"/>
            <a:ext cx="297656" cy="32146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DEA3B73A-ABC8-46E8-9A87-DC2B65CE6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1744" y="1236750"/>
            <a:ext cx="1729961" cy="57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 b="1">
                <a:solidFill>
                  <a:srgbClr val="C00000"/>
                </a:solidFill>
                <a:latin typeface="Times New Roman" panose="02020603050405020304" pitchFamily="18" charset="0"/>
              </a:rPr>
              <a:t>Sentential Form </a:t>
            </a:r>
            <a:r>
              <a:rPr lang="en-US" altLang="zh-TW" sz="1050">
                <a:latin typeface="Times New Roman" panose="02020603050405020304" pitchFamily="18" charset="0"/>
              </a:rPr>
              <a:t>: F(V Tail)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 b="1">
                <a:solidFill>
                  <a:srgbClr val="C00000"/>
                </a:solidFill>
                <a:latin typeface="Times New Roman" panose="02020603050405020304" pitchFamily="18" charset="0"/>
              </a:rPr>
              <a:t>Simple Phrases </a:t>
            </a:r>
            <a:r>
              <a:rPr lang="en-US" altLang="zh-TW" sz="1050">
                <a:latin typeface="Times New Roman" panose="02020603050405020304" pitchFamily="18" charset="0"/>
              </a:rPr>
              <a:t>: F,VTail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 b="1">
                <a:solidFill>
                  <a:srgbClr val="C00000"/>
                </a:solidFill>
                <a:latin typeface="Times New Roman" panose="02020603050405020304" pitchFamily="18" charset="0"/>
              </a:rPr>
              <a:t>Handle</a:t>
            </a:r>
            <a:r>
              <a:rPr lang="en-US" altLang="zh-TW" sz="1050">
                <a:latin typeface="Times New Roman" panose="02020603050405020304" pitchFamily="18" charset="0"/>
              </a:rPr>
              <a:t> : F</a:t>
            </a:r>
            <a:endParaRPr lang="zh-TW" altLang="en-US" sz="1050">
              <a:latin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4D843272-D5CB-4AAF-85AC-29A0264E7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3657" y="915281"/>
            <a:ext cx="857927" cy="30008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</a:rPr>
              <a:t>Example</a:t>
            </a:r>
            <a:endParaRPr lang="zh-TW" altLang="en-US" sz="1350">
              <a:solidFill>
                <a:schemeClr val="bg1"/>
              </a:solidFill>
              <a:latin typeface="Arial Unicode MS" pitchFamily="34" charset="-120"/>
              <a:ea typeface="Arial Unicode MS" pitchFamily="34" charset="-120"/>
            </a:endParaRPr>
          </a:p>
        </p:txBody>
      </p:sp>
      <p:sp>
        <p:nvSpPr>
          <p:cNvPr id="13" name="標題 1">
            <a:extLst>
              <a:ext uri="{FF2B5EF4-FFF2-40B4-BE49-F238E27FC236}">
                <a16:creationId xmlns:a16="http://schemas.microsoft.com/office/drawing/2014/main" id="{6B1F8111-893F-4B4E-AD86-3761A54DF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944787" cy="519113"/>
          </a:xfrm>
        </p:spPr>
        <p:txBody>
          <a:bodyPr/>
          <a:lstStyle/>
          <a:p>
            <a:r>
              <a:rPr lang="en-US" altLang="zh-TW" sz="2800" dirty="0"/>
              <a:t>Context-Free Grammars - Concepts and Notation (7)</a:t>
            </a:r>
            <a:r>
              <a:rPr lang="en-US" altLang="zh-TW" sz="2800" dirty="0">
                <a:hlinkClick r:id="rId4" action="ppaction://hlinksldjump"/>
              </a:rPr>
              <a:t> </a:t>
            </a:r>
            <a:endParaRPr lang="zh-TW" altLang="en-US" sz="28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850AAB2-8101-439E-9372-D6CCBE873E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21" grpId="0" animBg="1"/>
      <p:bldP spid="24" grpId="0" animBg="1"/>
    </p:bldLst>
  </p:timing>
</p:sld>
</file>

<file path=ppt/theme/theme1.xml><?xml version="1.0" encoding="utf-8"?>
<a:theme xmlns:a="http://schemas.openxmlformats.org/drawingml/2006/main" name="NTHU UniClou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MS Sans Serif"/>
        <a:ea typeface="MS Sans Serif"/>
        <a:cs typeface="MS Sans Serif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  <a:txDef>
      <a:spPr>
        <a:noFill/>
      </a:spPr>
      <a:bodyPr wrap="none" rtlCol="0" anchor="ctr" anchorCtr="1">
        <a:spAutoFit/>
      </a:bodyPr>
      <a:lstStyle>
        <a:defPPr>
          <a:defRPr dirty="0" smtClean="0">
            <a:ea typeface="標楷體" pitchFamily="65" charset="-120"/>
            <a:cs typeface="Calibri" pitchFamily="34" charset="0"/>
          </a:defRPr>
        </a:defPPr>
      </a:lstStyle>
    </a:tx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THU UniCloud" id="{771810AA-CEBD-463A-B947-7C0DFAF8BB54}" vid="{30CF6CD1-9989-4B2E-8702-709C1DF65D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NTHU UniCloud</Template>
  <TotalTime>2598</TotalTime>
  <Words>15192</Words>
  <Application>Microsoft Office PowerPoint</Application>
  <PresentationFormat>全屏显示(16:9)</PresentationFormat>
  <Paragraphs>3201</Paragraphs>
  <Slides>67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67</vt:i4>
      </vt:variant>
    </vt:vector>
  </HeadingPairs>
  <TitlesOfParts>
    <vt:vector size="80" baseType="lpstr">
      <vt:lpstr>Arial Unicode MS</vt:lpstr>
      <vt:lpstr>MS Sans Serif</vt:lpstr>
      <vt:lpstr>华文楷体</vt:lpstr>
      <vt:lpstr>Arial</vt:lpstr>
      <vt:lpstr>Arial Rounded MT Bold</vt:lpstr>
      <vt:lpstr>Calibri</vt:lpstr>
      <vt:lpstr>Gill Sans MT</vt:lpstr>
      <vt:lpstr>Helvetica</vt:lpstr>
      <vt:lpstr>Symbol</vt:lpstr>
      <vt:lpstr>Times New Roman</vt:lpstr>
      <vt:lpstr>Wingdings</vt:lpstr>
      <vt:lpstr>Wingdings 3</vt:lpstr>
      <vt:lpstr>NTHU UniCloud</vt:lpstr>
      <vt:lpstr>CSC4180 – Compiler Construction</vt:lpstr>
      <vt:lpstr>Outlines</vt:lpstr>
      <vt:lpstr>Context-Free Grammars - Concepts and Notation (1) </vt:lpstr>
      <vt:lpstr>Context-Free Grammars - Concepts and Notation (2) </vt:lpstr>
      <vt:lpstr>Context-Free Grammars - Concepts and Notation (3) </vt:lpstr>
      <vt:lpstr>Context-Free Grammars - Concepts and Notation (4) </vt:lpstr>
      <vt:lpstr>Context-Free Grammars - Concepts and Notation (5) </vt:lpstr>
      <vt:lpstr>Context-Free Grammars - Concepts and Notation (6) </vt:lpstr>
      <vt:lpstr>Context-Free Grammars - Concepts and Notation (7) </vt:lpstr>
      <vt:lpstr>Context-Free Grammars - Concepts and Notation (8) </vt:lpstr>
      <vt:lpstr>Errors in Context-Free Grammars (1)</vt:lpstr>
      <vt:lpstr>Errors in Context-Free Grammars (2)</vt:lpstr>
      <vt:lpstr>Errors in Context-Free Grammars (3)</vt:lpstr>
      <vt:lpstr>Transforming Extened BNF Grammars (1)</vt:lpstr>
      <vt:lpstr>Transforming Extented BNF Grammars (2)</vt:lpstr>
      <vt:lpstr>Parsers and Recognizers (1)</vt:lpstr>
      <vt:lpstr>Parsers and Recognizers (2)</vt:lpstr>
      <vt:lpstr>Parsers and Recognizers (3)</vt:lpstr>
      <vt:lpstr>Grammar Analysis Algorithms (1)</vt:lpstr>
      <vt:lpstr>Grammar Analysis Algorithms (2)</vt:lpstr>
      <vt:lpstr>Grammar Analysis Algorithms (3)</vt:lpstr>
      <vt:lpstr>Grammar Analysis Algorithms (4)</vt:lpstr>
      <vt:lpstr>Grammar Analysis Algorithms (5)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(6)</vt:lpstr>
      <vt:lpstr>Grammar Analysis Algorithms (7)</vt:lpstr>
      <vt:lpstr>Grammar Analysis Algorithms (7)</vt:lpstr>
      <vt:lpstr>Grammar Analysis Algorithms (7)</vt:lpstr>
      <vt:lpstr>Grammar Analysis Algorithms (7)</vt:lpstr>
      <vt:lpstr>Grammar Analysis Algorithms (7)</vt:lpstr>
      <vt:lpstr>Grammar Analysis Algorithms (7)</vt:lpstr>
      <vt:lpstr>Grammar Analysis Algorithms (7)</vt:lpstr>
      <vt:lpstr>More Examples (1)</vt:lpstr>
      <vt:lpstr>More Examples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Open 5G / IoT Cloud Platform</dc:title>
  <dc:creator>Wu-Chun Chung</dc:creator>
  <cp:lastModifiedBy>Prof. Chung Yehching (SDS)</cp:lastModifiedBy>
  <cp:revision>284</cp:revision>
  <dcterms:created xsi:type="dcterms:W3CDTF">2015-06-05T07:23:35Z</dcterms:created>
  <dcterms:modified xsi:type="dcterms:W3CDTF">2023-02-22T01:10:05Z</dcterms:modified>
</cp:coreProperties>
</file>