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4"/>
  </p:notesMasterIdLst>
  <p:handoutMasterIdLst>
    <p:handoutMasterId r:id="rId65"/>
  </p:handoutMasterIdLst>
  <p:sldIdLst>
    <p:sldId id="256" r:id="rId2"/>
    <p:sldId id="257" r:id="rId3"/>
    <p:sldId id="259" r:id="rId4"/>
    <p:sldId id="260" r:id="rId5"/>
    <p:sldId id="324" r:id="rId6"/>
    <p:sldId id="328" r:id="rId7"/>
    <p:sldId id="322" r:id="rId8"/>
    <p:sldId id="323" r:id="rId9"/>
    <p:sldId id="261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09" r:id="rId22"/>
    <p:sldId id="310" r:id="rId23"/>
    <p:sldId id="311" r:id="rId24"/>
    <p:sldId id="312" r:id="rId25"/>
    <p:sldId id="313" r:id="rId26"/>
    <p:sldId id="314" r:id="rId27"/>
    <p:sldId id="315" r:id="rId28"/>
    <p:sldId id="316" r:id="rId29"/>
    <p:sldId id="317" r:id="rId30"/>
    <p:sldId id="318" r:id="rId31"/>
    <p:sldId id="325" r:id="rId32"/>
    <p:sldId id="265" r:id="rId33"/>
    <p:sldId id="266" r:id="rId34"/>
    <p:sldId id="269" r:id="rId35"/>
    <p:sldId id="272" r:id="rId36"/>
    <p:sldId id="275" r:id="rId37"/>
    <p:sldId id="326" r:id="rId38"/>
    <p:sldId id="277" r:id="rId39"/>
    <p:sldId id="327" r:id="rId40"/>
    <p:sldId id="278" r:id="rId41"/>
    <p:sldId id="279" r:id="rId42"/>
    <p:sldId id="280" r:id="rId43"/>
    <p:sldId id="281" r:id="rId44"/>
    <p:sldId id="282" r:id="rId45"/>
    <p:sldId id="283" r:id="rId46"/>
    <p:sldId id="284" r:id="rId47"/>
    <p:sldId id="285" r:id="rId48"/>
    <p:sldId id="286" r:id="rId49"/>
    <p:sldId id="287" r:id="rId50"/>
    <p:sldId id="288" r:id="rId51"/>
    <p:sldId id="289" r:id="rId52"/>
    <p:sldId id="290" r:id="rId53"/>
    <p:sldId id="292" r:id="rId54"/>
    <p:sldId id="291" r:id="rId55"/>
    <p:sldId id="293" r:id="rId56"/>
    <p:sldId id="294" r:id="rId57"/>
    <p:sldId id="332" r:id="rId58"/>
    <p:sldId id="295" r:id="rId59"/>
    <p:sldId id="329" r:id="rId60"/>
    <p:sldId id="330" r:id="rId61"/>
    <p:sldId id="333" r:id="rId62"/>
    <p:sldId id="331" r:id="rId63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16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4F81BD"/>
    <a:srgbClr val="8064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47" y="34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-4712"/>
    </p:cViewPr>
  </p:sorterViewPr>
  <p:notesViewPr>
    <p:cSldViewPr snapToGrid="0">
      <p:cViewPr varScale="1">
        <p:scale>
          <a:sx n="65" d="100"/>
          <a:sy n="65" d="100"/>
        </p:scale>
        <p:origin x="3082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BDCE37-E9BE-4280-8D68-34E43D66CEDB}" type="datetimeFigureOut">
              <a:rPr lang="zh-TW" altLang="en-US" smtClean="0"/>
              <a:pPr/>
              <a:t>2024/3/7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ED679-6CF9-4493-8C9A-6F31F985AAE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86827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FBA883-381C-409E-9635-BB54B21745E4}" type="datetimeFigureOut">
              <a:rPr lang="zh-TW" altLang="en-US" smtClean="0"/>
              <a:pPr/>
              <a:t>2024/3/7</a:t>
            </a:fld>
            <a:endParaRPr lang="zh-TW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C40E4-B9C8-417B-AB00-3BF7F8038A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8155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投影片圖像版面配置區 1">
            <a:extLst>
              <a:ext uri="{FF2B5EF4-FFF2-40B4-BE49-F238E27FC236}">
                <a16:creationId xmlns:a16="http://schemas.microsoft.com/office/drawing/2014/main" id="{39BC7B5C-31AA-4EFB-BCC0-ADEDC806B2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備忘稿版面配置區 2">
            <a:extLst>
              <a:ext uri="{FF2B5EF4-FFF2-40B4-BE49-F238E27FC236}">
                <a16:creationId xmlns:a16="http://schemas.microsoft.com/office/drawing/2014/main" id="{B6495AE6-AAB1-47A4-B376-8EE0E09341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4340" name="投影片編號版面配置區 3">
            <a:extLst>
              <a:ext uri="{FF2B5EF4-FFF2-40B4-BE49-F238E27FC236}">
                <a16:creationId xmlns:a16="http://schemas.microsoft.com/office/drawing/2014/main" id="{F30DD1CB-F6F6-4036-B027-6EECD3198C5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B8F5D57A-FBDE-4C65-9B13-72E123878777}" type="slidenum">
              <a:rPr lang="zh-TW" altLang="en-US"/>
              <a:pPr>
                <a:spcBef>
                  <a:spcPct val="0"/>
                </a:spcBef>
              </a:pPr>
              <a:t>2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投影片圖像版面配置區 1">
            <a:extLst>
              <a:ext uri="{FF2B5EF4-FFF2-40B4-BE49-F238E27FC236}">
                <a16:creationId xmlns:a16="http://schemas.microsoft.com/office/drawing/2014/main" id="{1056F8FB-306B-4DC2-A80F-970F3E3C3E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備忘稿版面配置區 2">
            <a:extLst>
              <a:ext uri="{FF2B5EF4-FFF2-40B4-BE49-F238E27FC236}">
                <a16:creationId xmlns:a16="http://schemas.microsoft.com/office/drawing/2014/main" id="{8407FF01-C1AF-4708-8846-D7E14E911D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7348" name="投影片編號版面配置區 3">
            <a:extLst>
              <a:ext uri="{FF2B5EF4-FFF2-40B4-BE49-F238E27FC236}">
                <a16:creationId xmlns:a16="http://schemas.microsoft.com/office/drawing/2014/main" id="{5DF28341-C484-4F9E-86EB-6C8779319C2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CE1969DF-0BB2-4285-B915-F538A9C3F37A}" type="slidenum">
              <a:rPr lang="zh-TW" altLang="en-US"/>
              <a:pPr>
                <a:spcBef>
                  <a:spcPct val="0"/>
                </a:spcBef>
              </a:pPr>
              <a:t>43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2000">
                <a:latin typeface="Calibri" pitchFamily="34" charset="0"/>
                <a:ea typeface="標楷體" pitchFamily="65" charset="-12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ea typeface="標楷體" pitchFamily="65" charset="-12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ea typeface="標楷體" pitchFamily="65" charset="-120"/>
                <a:cs typeface="Calibri" pitchFamily="34" charset="0"/>
              </a:defRPr>
            </a:lvl5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0028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4551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57200" y="54771"/>
            <a:ext cx="8229600" cy="1275160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2241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844156"/>
            <a:ext cx="8229600" cy="485775"/>
          </a:xfrm>
        </p:spPr>
        <p:txBody>
          <a:bodyPr/>
          <a:lstStyle/>
          <a:p>
            <a:pPr lvl="0"/>
            <a:r>
              <a:rPr lang="en-US" altLang="zh-TW" noProof="0"/>
              <a:t>Click icon to add table</a:t>
            </a:r>
            <a:endParaRPr lang="zh-TW" altLang="en-US" noProof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95952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891" indent="0" algn="ctr">
              <a:buNone/>
              <a:defRPr/>
            </a:lvl2pPr>
            <a:lvl3pPr marL="685783" indent="0" algn="ctr">
              <a:buNone/>
              <a:defRPr/>
            </a:lvl3pPr>
            <a:lvl4pPr marL="1028674" indent="0" algn="ctr">
              <a:buNone/>
              <a:defRPr/>
            </a:lvl4pPr>
            <a:lvl5pPr marL="1371566" indent="0" algn="ctr">
              <a:buNone/>
              <a:defRPr/>
            </a:lvl5pPr>
            <a:lvl6pPr marL="1714457" indent="0" algn="ctr">
              <a:buNone/>
              <a:defRPr/>
            </a:lvl6pPr>
            <a:lvl7pPr marL="2057349" indent="0" algn="ctr">
              <a:buNone/>
              <a:defRPr/>
            </a:lvl7pPr>
            <a:lvl8pPr marL="2400240" indent="0" algn="ctr">
              <a:buNone/>
              <a:defRPr/>
            </a:lvl8pPr>
            <a:lvl9pPr marL="2743131" indent="0" algn="ctr">
              <a:buNone/>
              <a:defRPr/>
            </a:lvl9pPr>
          </a:lstStyle>
          <a:p>
            <a:r>
              <a:rPr lang="en-US" altLang="zh-TW"/>
              <a:t>Click to edit Master subtitle style</a:t>
            </a:r>
            <a:endParaRPr lang="zh-TW" alt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70784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1_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74295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914400"/>
            <a:ext cx="8229600" cy="3682604"/>
          </a:xfrm>
        </p:spPr>
        <p:txBody>
          <a:bodyPr/>
          <a:lstStyle/>
          <a:p>
            <a:pPr lvl="0"/>
            <a:endParaRPr lang="zh-TW" altLang="en-US" noProof="0"/>
          </a:p>
        </p:txBody>
      </p:sp>
      <p:sp>
        <p:nvSpPr>
          <p:cNvPr id="4" name="日期版面配置區 13">
            <a:extLst>
              <a:ext uri="{FF2B5EF4-FFF2-40B4-BE49-F238E27FC236}">
                <a16:creationId xmlns:a16="http://schemas.microsoft.com/office/drawing/2014/main" id="{23103E1A-9D5F-4963-B38C-EBE7ABFE4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頁尾版面配置區 2">
            <a:extLst>
              <a:ext uri="{FF2B5EF4-FFF2-40B4-BE49-F238E27FC236}">
                <a16:creationId xmlns:a16="http://schemas.microsoft.com/office/drawing/2014/main" id="{B0B04E17-8E64-4709-B5AF-52D824F68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>
            <a:extLst>
              <a:ext uri="{FF2B5EF4-FFF2-40B4-BE49-F238E27FC236}">
                <a16:creationId xmlns:a16="http://schemas.microsoft.com/office/drawing/2014/main" id="{B21F1E61-3F25-4808-8A68-1C5DBB2F0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868AE-74CF-43A4-80BA-5CA9DB73B48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8153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6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800"/>
            </a:lvl1pPr>
            <a:lvl2pPr marL="342891" indent="0">
              <a:buNone/>
              <a:defRPr sz="1351"/>
            </a:lvl2pPr>
            <a:lvl3pPr marL="685783" indent="0">
              <a:buNone/>
              <a:defRPr sz="1200"/>
            </a:lvl3pPr>
            <a:lvl4pPr marL="1028674" indent="0">
              <a:buNone/>
              <a:defRPr sz="1051"/>
            </a:lvl4pPr>
            <a:lvl5pPr marL="1371566" indent="0">
              <a:buNone/>
              <a:defRPr sz="1051"/>
            </a:lvl5pPr>
            <a:lvl6pPr marL="1714457" indent="0">
              <a:buNone/>
              <a:defRPr sz="1051"/>
            </a:lvl6pPr>
            <a:lvl7pPr marL="2057349" indent="0">
              <a:buNone/>
              <a:defRPr sz="1051"/>
            </a:lvl7pPr>
            <a:lvl8pPr marL="2400240" indent="0">
              <a:buNone/>
              <a:defRPr sz="1051"/>
            </a:lvl8pPr>
            <a:lvl9pPr marL="2743131" indent="0">
              <a:buNone/>
              <a:defRPr sz="105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0251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844152"/>
            <a:ext cx="4038600" cy="31707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351"/>
            </a:lvl6pPr>
            <a:lvl7pPr>
              <a:defRPr sz="1351"/>
            </a:lvl7pPr>
            <a:lvl8pPr>
              <a:defRPr sz="1351"/>
            </a:lvl8pPr>
            <a:lvl9pPr>
              <a:defRPr sz="135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844152"/>
            <a:ext cx="4038600" cy="31707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351"/>
            </a:lvl6pPr>
            <a:lvl7pPr>
              <a:defRPr sz="1351"/>
            </a:lvl7pPr>
            <a:lvl8pPr>
              <a:defRPr sz="1351"/>
            </a:lvl8pPr>
            <a:lvl9pPr>
              <a:defRPr sz="135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985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1" y="951580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1" y="1431401"/>
            <a:ext cx="4040188" cy="2963466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9" y="951580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9" y="1431401"/>
            <a:ext cx="4041775" cy="2963466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468315" y="108349"/>
            <a:ext cx="8207375" cy="519113"/>
          </a:xfrm>
        </p:spPr>
        <p:txBody>
          <a:bodyPr/>
          <a:lstStyle/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5561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6808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2028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4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1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4" y="1076328"/>
            <a:ext cx="3008313" cy="3518297"/>
          </a:xfrm>
        </p:spPr>
        <p:txBody>
          <a:bodyPr/>
          <a:lstStyle>
            <a:lvl1pPr marL="0" indent="0">
              <a:buNone/>
              <a:defRPr sz="1051"/>
            </a:lvl1pPr>
            <a:lvl2pPr marL="342891" indent="0">
              <a:buNone/>
              <a:defRPr sz="900"/>
            </a:lvl2pPr>
            <a:lvl3pPr marL="685783" indent="0">
              <a:buNone/>
              <a:defRPr sz="751"/>
            </a:lvl3pPr>
            <a:lvl4pPr marL="1028674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1" indent="0">
              <a:buNone/>
              <a:defRPr sz="675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9976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pPr lvl="0"/>
            <a:r>
              <a:rPr lang="en-US" altLang="zh-TW" noProof="0"/>
              <a:t>Click icon to add picture</a:t>
            </a:r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051"/>
            </a:lvl1pPr>
            <a:lvl2pPr marL="342891" indent="0">
              <a:buNone/>
              <a:defRPr sz="900"/>
            </a:lvl2pPr>
            <a:lvl3pPr marL="685783" indent="0">
              <a:buNone/>
              <a:defRPr sz="751"/>
            </a:lvl3pPr>
            <a:lvl4pPr marL="1028674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1" indent="0">
              <a:buNone/>
              <a:defRPr sz="675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1662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3772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787401" y="108349"/>
            <a:ext cx="7888289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8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44153"/>
            <a:ext cx="8229600" cy="367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按一下以編輯母片</a:t>
            </a:r>
          </a:p>
          <a:p>
            <a:pPr lvl="1"/>
            <a:endParaRPr lang="zh-TW" altLang="en-US" dirty="0"/>
          </a:p>
          <a:p>
            <a:pPr lvl="0"/>
            <a:endParaRPr lang="en-US" altLang="zh-TW" dirty="0"/>
          </a:p>
        </p:txBody>
      </p:sp>
      <p:pic>
        <p:nvPicPr>
          <p:cNvPr id="1029" name="Picture 25" descr="name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" y="4768455"/>
            <a:ext cx="3833813" cy="14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/>
        </p:nvSpPr>
        <p:spPr>
          <a:xfrm>
            <a:off x="569246" y="4936332"/>
            <a:ext cx="273183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900" b="1" dirty="0">
                <a:solidFill>
                  <a:schemeClr val="bg1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National Tsing Hua University ® copyright OIA</a:t>
            </a:r>
            <a:endParaRPr lang="zh-TW" altLang="en-US" sz="900" b="1" dirty="0">
              <a:solidFill>
                <a:schemeClr val="bg1"/>
              </a:solidFill>
              <a:latin typeface="Arial" pitchFamily="34" charset="0"/>
              <a:ea typeface="新細明體" pitchFamily="18" charset="-120"/>
              <a:cs typeface="Arial" pitchFamily="34" charset="0"/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681041"/>
            <a:ext cx="9144000" cy="108347"/>
          </a:xfrm>
          <a:prstGeom prst="rect">
            <a:avLst/>
          </a:prstGeom>
          <a:solidFill>
            <a:srgbClr val="990099"/>
          </a:solidFill>
          <a:ln w="15875">
            <a:noFill/>
            <a:miter lim="800000"/>
            <a:headEnd/>
            <a:tailEnd/>
          </a:ln>
          <a:effectLst>
            <a:prstShdw prst="shdw18" dist="17961" dir="13500000">
              <a:srgbClr val="990099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lang="zh-TW" altLang="en-US" sz="1351">
              <a:ea typeface="新細明體" pitchFamily="18" charset="-120"/>
            </a:endParaRPr>
          </a:p>
        </p:txBody>
      </p:sp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4624387"/>
            <a:ext cx="9144000" cy="539354"/>
          </a:xfrm>
          <a:prstGeom prst="rect">
            <a:avLst/>
          </a:prstGeom>
          <a:solidFill>
            <a:srgbClr val="990099"/>
          </a:solidFill>
          <a:ln w="15875">
            <a:noFill/>
            <a:miter lim="800000"/>
            <a:headEnd/>
            <a:tailEnd/>
          </a:ln>
          <a:effectLst>
            <a:prstShdw prst="shdw18" dist="17961" dir="13500000">
              <a:srgbClr val="990099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lang="zh-TW" altLang="en-US" sz="1351">
              <a:ea typeface="新細明體" pitchFamily="18" charset="-120"/>
            </a:endParaRPr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1013" y="4893471"/>
            <a:ext cx="2133600" cy="254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0" y="96457"/>
            <a:ext cx="888965" cy="518914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09" y="4683590"/>
            <a:ext cx="741091" cy="427061"/>
          </a:xfrm>
          <a:prstGeom prst="rect">
            <a:avLst/>
          </a:prstGeom>
        </p:spPr>
      </p:pic>
      <p:sp>
        <p:nvSpPr>
          <p:cNvPr id="14" name="矩形 13">
            <a:extLst>
              <a:ext uri="{FF2B5EF4-FFF2-40B4-BE49-F238E27FC236}">
                <a16:creationId xmlns:a16="http://schemas.microsoft.com/office/drawing/2014/main" id="{4C67FEB8-36D3-4CC5-9713-36EE82A172D2}"/>
              </a:ext>
            </a:extLst>
          </p:cNvPr>
          <p:cNvSpPr/>
          <p:nvPr userDrawn="1"/>
        </p:nvSpPr>
        <p:spPr>
          <a:xfrm>
            <a:off x="669958" y="4681829"/>
            <a:ext cx="21104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zh-CN" altLang="zh-TW" sz="1000" kern="100" dirty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香港中文大学（深圳）数据科学院</a:t>
            </a:r>
            <a:endParaRPr lang="zh-TW" altLang="zh-TW" sz="1000" kern="100" dirty="0">
              <a:solidFill>
                <a:schemeClr val="bg1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altLang="zh-TW" sz="1000" kern="100" dirty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CUHK-SZ School of Data Science</a:t>
            </a:r>
            <a:endParaRPr lang="zh-TW" altLang="zh-TW" sz="1000" kern="100" dirty="0">
              <a:solidFill>
                <a:schemeClr val="bg1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988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Calibri" pitchFamily="34" charset="0"/>
          <a:ea typeface="標楷體" pitchFamily="65" charset="-12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5pPr>
      <a:lvl6pPr marL="342891" algn="l" rtl="0" eaLnBrk="1" fontAlgn="base" hangingPunct="1">
        <a:spcBef>
          <a:spcPct val="0"/>
        </a:spcBef>
        <a:spcAft>
          <a:spcPct val="0"/>
        </a:spcAft>
        <a:defRPr kumimoji="1" sz="2251" b="1">
          <a:solidFill>
            <a:schemeClr val="tx2"/>
          </a:solidFill>
          <a:latin typeface="MS Sans Serif"/>
          <a:ea typeface="MS Sans Serif"/>
          <a:cs typeface="MS Sans Serif"/>
        </a:defRPr>
      </a:lvl6pPr>
      <a:lvl7pPr marL="685783" algn="l" rtl="0" eaLnBrk="1" fontAlgn="base" hangingPunct="1">
        <a:spcBef>
          <a:spcPct val="0"/>
        </a:spcBef>
        <a:spcAft>
          <a:spcPct val="0"/>
        </a:spcAft>
        <a:defRPr kumimoji="1" sz="2251" b="1">
          <a:solidFill>
            <a:schemeClr val="tx2"/>
          </a:solidFill>
          <a:latin typeface="MS Sans Serif"/>
          <a:ea typeface="MS Sans Serif"/>
          <a:cs typeface="MS Sans Serif"/>
        </a:defRPr>
      </a:lvl7pPr>
      <a:lvl8pPr marL="1028674" algn="l" rtl="0" eaLnBrk="1" fontAlgn="base" hangingPunct="1">
        <a:spcBef>
          <a:spcPct val="0"/>
        </a:spcBef>
        <a:spcAft>
          <a:spcPct val="0"/>
        </a:spcAft>
        <a:defRPr kumimoji="1" sz="2251" b="1">
          <a:solidFill>
            <a:schemeClr val="tx2"/>
          </a:solidFill>
          <a:latin typeface="MS Sans Serif"/>
          <a:ea typeface="MS Sans Serif"/>
          <a:cs typeface="MS Sans Serif"/>
        </a:defRPr>
      </a:lvl8pPr>
      <a:lvl9pPr marL="1371566" algn="l" rtl="0" eaLnBrk="1" fontAlgn="base" hangingPunct="1">
        <a:spcBef>
          <a:spcPct val="0"/>
        </a:spcBef>
        <a:spcAft>
          <a:spcPct val="0"/>
        </a:spcAft>
        <a:defRPr kumimoji="1" sz="2251" b="1">
          <a:solidFill>
            <a:schemeClr val="tx2"/>
          </a:solidFill>
          <a:latin typeface="MS Sans Serif"/>
          <a:ea typeface="MS Sans Serif"/>
          <a:cs typeface="MS Sans Serif"/>
        </a:defRPr>
      </a:lvl9pPr>
    </p:titleStyle>
    <p:bodyStyle>
      <a:lvl1pPr marL="257168" indent="-257168" algn="l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SzPct val="80000"/>
        <a:buFont typeface="Wingdings" pitchFamily="2" charset="2"/>
        <a:buChar char="l"/>
        <a:defRPr kumimoji="1" sz="2800">
          <a:solidFill>
            <a:schemeClr val="tx1"/>
          </a:solidFill>
          <a:latin typeface="Calibri" pitchFamily="34" charset="0"/>
          <a:ea typeface="標楷體" pitchFamily="65" charset="-120"/>
          <a:cs typeface="+mn-cs"/>
        </a:defRPr>
      </a:lvl1pPr>
      <a:lvl2pPr marL="557199" indent="-214308" algn="l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SzPct val="90000"/>
        <a:buFont typeface="Arial" charset="0"/>
        <a:buChar char="–"/>
        <a:defRPr kumimoji="1" sz="2400">
          <a:solidFill>
            <a:schemeClr val="tx1"/>
          </a:solidFill>
          <a:latin typeface="Calibri" pitchFamily="34" charset="0"/>
          <a:ea typeface="標楷體" pitchFamily="65" charset="-120"/>
        </a:defRPr>
      </a:lvl2pPr>
      <a:lvl3pPr marL="857229" indent="-171446" algn="l" rtl="0" eaLnBrk="1" fontAlgn="base" hangingPunct="1">
        <a:spcBef>
          <a:spcPct val="20000"/>
        </a:spcBef>
        <a:spcAft>
          <a:spcPct val="0"/>
        </a:spcAft>
        <a:buChar char="•"/>
        <a:defRPr kumimoji="1" sz="1800">
          <a:solidFill>
            <a:schemeClr val="tx1"/>
          </a:solidFill>
          <a:latin typeface="+mn-lt"/>
          <a:ea typeface="+mn-ea"/>
        </a:defRPr>
      </a:lvl3pPr>
      <a:lvl4pPr marL="1200121" indent="-171446" algn="l" rtl="0" eaLnBrk="1" fontAlgn="base" hangingPunct="1">
        <a:spcBef>
          <a:spcPct val="20000"/>
        </a:spcBef>
        <a:spcAft>
          <a:spcPct val="0"/>
        </a:spcAft>
        <a:buChar char="–"/>
        <a:defRPr kumimoji="1" sz="1500">
          <a:solidFill>
            <a:schemeClr val="tx1"/>
          </a:solidFill>
          <a:latin typeface="+mn-lt"/>
          <a:ea typeface="+mn-ea"/>
        </a:defRPr>
      </a:lvl4pPr>
      <a:lvl5pPr marL="1543012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5pPr>
      <a:lvl6pPr marL="1885904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6pPr>
      <a:lvl7pPr marL="2228795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7pPr>
      <a:lvl8pPr marL="2571686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8pPr>
      <a:lvl9pPr marL="2914578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54.xml"/><Relationship Id="rId2" Type="http://schemas.openxmlformats.org/officeDocument/2006/relationships/slide" Target="slide5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slide" Target="slide55.xml"/><Relationship Id="rId1" Type="http://schemas.openxmlformats.org/officeDocument/2006/relationships/slideLayout" Target="../slideLayouts/slideLayout1.xml"/><Relationship Id="rId5" Type="http://schemas.openxmlformats.org/officeDocument/2006/relationships/slide" Target="slide58.xml"/><Relationship Id="rId4" Type="http://schemas.openxmlformats.org/officeDocument/2006/relationships/slide" Target="slide5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59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62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" Target="slide33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slide" Target="slide33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slide" Target="slide34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slide" Target="slide34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" Target="slide34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slide" Target="slide34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slide" Target="slide3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slide" Target="slide35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slide" Target="slide35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slide" Target="slide3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6003" y="826534"/>
            <a:ext cx="8547653" cy="1307066"/>
          </a:xfrm>
        </p:spPr>
        <p:txBody>
          <a:bodyPr/>
          <a:lstStyle/>
          <a:p>
            <a:pPr algn="ctr"/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CSC</a:t>
            </a:r>
            <a:r>
              <a:rPr lang="en-US" altLang="zh-C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418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 – </a:t>
            </a:r>
            <a:r>
              <a:rPr lang="en-US" altLang="zh-C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Compiler Construction</a:t>
            </a:r>
            <a:endParaRPr lang="zh-TW" alt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48824"/>
            <a:ext cx="6400800" cy="1801796"/>
          </a:xfrm>
        </p:spPr>
        <p:txBody>
          <a:bodyPr/>
          <a:lstStyle/>
          <a:p>
            <a:r>
              <a:rPr lang="en-US" altLang="zh-TW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 </a:t>
            </a:r>
            <a:r>
              <a:rPr lang="en-US" altLang="zh-TW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Yeh-Ching</a:t>
            </a:r>
            <a:r>
              <a:rPr lang="en-US" altLang="zh-TW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Chung</a:t>
            </a:r>
          </a:p>
          <a:p>
            <a:endParaRPr lang="en-US" altLang="zh-TW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zh-TW" sz="2400" dirty="0"/>
              <a:t>School of </a:t>
            </a:r>
            <a:r>
              <a:rPr lang="en-US" altLang="zh-CN" sz="2400" dirty="0"/>
              <a:t>Data </a:t>
            </a:r>
            <a:r>
              <a:rPr lang="en-US" altLang="zh-TW" sz="2400" dirty="0"/>
              <a:t>Science</a:t>
            </a:r>
          </a:p>
          <a:p>
            <a:r>
              <a:rPr lang="en-US" altLang="zh-TW" sz="2400" dirty="0"/>
              <a:t>Chinese University of Hong Kong, Shenzhen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90B1DB7-3642-439E-9BC1-4E179FD22FF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468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2" name="Group 2">
            <a:extLst>
              <a:ext uri="{FF2B5EF4-FFF2-40B4-BE49-F238E27FC236}">
                <a16:creationId xmlns:a16="http://schemas.microsoft.com/office/drawing/2014/main" id="{B43BB5B1-3301-4913-9F0D-9EB3C9431D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133015"/>
              </p:ext>
            </p:extLst>
          </p:nvPr>
        </p:nvGraphicFramePr>
        <p:xfrm>
          <a:off x="97436" y="2897572"/>
          <a:ext cx="3057525" cy="788328"/>
        </p:xfrm>
        <a:graphic>
          <a:graphicData uri="http://schemas.openxmlformats.org/drawingml/2006/table">
            <a:tbl>
              <a:tblPr/>
              <a:tblGrid>
                <a:gridCol w="1056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41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Grammar - (1)</a:t>
                      </a:r>
                    </a:p>
                  </a:txBody>
                  <a:tcPr marL="68580" marR="68580" marT="34224" marB="342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0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en-US" altLang="zh-TW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begin&lt;statement list&gt;end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4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 list&gt;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&lt;statement&gt; &lt;statement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0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&lt;statement&gt; &lt;statement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74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 tail&gt; 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2549" name="Text Box 21">
            <a:extLst>
              <a:ext uri="{FF2B5EF4-FFF2-40B4-BE49-F238E27FC236}">
                <a16:creationId xmlns:a16="http://schemas.microsoft.com/office/drawing/2014/main" id="{E14A7C7B-C981-4A15-B06B-9C0B8013AC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22259"/>
            <a:ext cx="3608785" cy="92333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Predict (A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X</a:t>
            </a:r>
            <a:r>
              <a:rPr lang="en-US" altLang="zh-TW" sz="900" baseline="-250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1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…</a:t>
            </a:r>
            <a:r>
              <a:rPr lang="en-US" altLang="zh-TW" sz="900" dirty="0" err="1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X</a:t>
            </a:r>
            <a:r>
              <a:rPr lang="en-US" altLang="zh-TW" sz="900" baseline="-25000" dirty="0" err="1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m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)</a:t>
            </a:r>
            <a:r>
              <a:rPr lang="en-US" altLang="zh-TW" sz="900" dirty="0">
                <a:latin typeface="Arial Black" panose="020B0A04020102020204" pitchFamily="34" charset="0"/>
                <a:sym typeface="Wingdings" panose="05000000000000000000" pitchFamily="2" charset="2"/>
              </a:rPr>
              <a:t> 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=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 dirty="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　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If  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  ∈ First (X</a:t>
            </a:r>
            <a:r>
              <a:rPr lang="en-US" altLang="zh-TW" sz="900" baseline="-250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 ( First (X</a:t>
            </a:r>
            <a:r>
              <a:rPr lang="en-US" altLang="zh-TW" sz="900" baseline="-250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 -  ) ∪</a:t>
            </a:r>
            <a:r>
              <a:rPr lang="en-US" altLang="zh-TW" sz="900" dirty="0">
                <a:latin typeface="Arial Black" panose="020B0A04020102020204" pitchFamily="34" charset="0"/>
                <a:sym typeface="Symbol" panose="05050102010706020507" pitchFamily="18" charset="2"/>
              </a:rPr>
              <a:t> 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Follow (A)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　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else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First (X</a:t>
            </a:r>
            <a:r>
              <a:rPr lang="en-US" altLang="zh-TW" sz="900" baseline="-250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</a:p>
        </p:txBody>
      </p:sp>
      <p:graphicFrame>
        <p:nvGraphicFramePr>
          <p:cNvPr id="71702" name="Group 22">
            <a:extLst>
              <a:ext uri="{FF2B5EF4-FFF2-40B4-BE49-F238E27FC236}">
                <a16:creationId xmlns:a16="http://schemas.microsoft.com/office/drawing/2014/main" id="{0D65BA98-2312-45EC-B4A3-7FD95B7BB0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236948"/>
              </p:ext>
            </p:extLst>
          </p:nvPr>
        </p:nvGraphicFramePr>
        <p:xfrm>
          <a:off x="3324147" y="3402085"/>
          <a:ext cx="5679283" cy="1100016"/>
        </p:xfrm>
        <a:graphic>
          <a:graphicData uri="http://schemas.openxmlformats.org/drawingml/2006/table">
            <a:tbl>
              <a:tblPr/>
              <a:tblGrid>
                <a:gridCol w="928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45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83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5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005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3098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05782">
                <a:tc gridSpan="15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The LL(1) Table for Micro - (1)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918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ID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INTLIT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:=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,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+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(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)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begin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end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read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write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$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33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&lt;program&gt;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33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&lt;statement list&gt;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33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&lt;statement&gt;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33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&lt;statement tail&gt;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1802" name="Group 122">
            <a:extLst>
              <a:ext uri="{FF2B5EF4-FFF2-40B4-BE49-F238E27FC236}">
                <a16:creationId xmlns:a16="http://schemas.microsoft.com/office/drawing/2014/main" id="{16636FE0-315A-4DCE-88DE-EED4015FB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997622"/>
              </p:ext>
            </p:extLst>
          </p:nvPr>
        </p:nvGraphicFramePr>
        <p:xfrm>
          <a:off x="3758856" y="970829"/>
          <a:ext cx="2234804" cy="998934"/>
        </p:xfrm>
        <a:graphic>
          <a:graphicData uri="http://schemas.openxmlformats.org/drawingml/2006/table">
            <a:tbl>
              <a:tblPr/>
              <a:tblGrid>
                <a:gridCol w="1054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89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Sets for Micro – (1)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{begin}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list&gt;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read, write}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read, write}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read, write, </a:t>
                      </a: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1824" name="Group 144">
            <a:extLst>
              <a:ext uri="{FF2B5EF4-FFF2-40B4-BE49-F238E27FC236}">
                <a16:creationId xmlns:a16="http://schemas.microsoft.com/office/drawing/2014/main" id="{C745A0D1-487E-42B7-98A2-B4A5863AF3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187830"/>
              </p:ext>
            </p:extLst>
          </p:nvPr>
        </p:nvGraphicFramePr>
        <p:xfrm>
          <a:off x="6094731" y="969638"/>
          <a:ext cx="2899172" cy="998940"/>
        </p:xfrm>
        <a:graphic>
          <a:graphicData uri="http://schemas.openxmlformats.org/drawingml/2006/table">
            <a:tbl>
              <a:tblPr/>
              <a:tblGrid>
                <a:gridCol w="1023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5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9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Sets for Micro – (1)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{$}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list&gt;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{end}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read, write, end}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{end}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1846" name="Group 166">
            <a:extLst>
              <a:ext uri="{FF2B5EF4-FFF2-40B4-BE49-F238E27FC236}">
                <a16:creationId xmlns:a16="http://schemas.microsoft.com/office/drawing/2014/main" id="{3BADBFA1-D491-42EE-B675-FAC22E366B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980011"/>
              </p:ext>
            </p:extLst>
          </p:nvPr>
        </p:nvGraphicFramePr>
        <p:xfrm>
          <a:off x="3324147" y="2213842"/>
          <a:ext cx="5670948" cy="1037724"/>
        </p:xfrm>
        <a:graphic>
          <a:graphicData uri="http://schemas.openxmlformats.org/drawingml/2006/table">
            <a:tbl>
              <a:tblPr/>
              <a:tblGrid>
                <a:gridCol w="539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3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4860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Prod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Predict Set – (1)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28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(begin &lt;statement list&gt; end) 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(begin) 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{begin}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28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(&lt;statement&gt; &lt;statement tail&gt;) 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 &lt;statement&gt; 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{ID, read, write}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28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(&lt;statement&gt; &lt;statement tail&gt;) 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 &lt;statement&gt; )=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{ID, read, write}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380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4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( First (λ) – λ)∪Follow(&lt;statement tail))=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Follow (&lt;statement tail&gt;) 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{end}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1876" name="Rectangle 196">
            <a:extLst>
              <a:ext uri="{FF2B5EF4-FFF2-40B4-BE49-F238E27FC236}">
                <a16:creationId xmlns:a16="http://schemas.microsoft.com/office/drawing/2014/main" id="{82EA37C7-F4B0-4814-84A6-C091DF8684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437" y="3215469"/>
            <a:ext cx="3058715" cy="161925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1877" name="Rectangle 197">
            <a:extLst>
              <a:ext uri="{FF2B5EF4-FFF2-40B4-BE49-F238E27FC236}">
                <a16:creationId xmlns:a16="http://schemas.microsoft.com/office/drawing/2014/main" id="{CD30ADC4-6A6F-4C83-AEEC-17D51CC0C3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4147" y="2611511"/>
            <a:ext cx="5670947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1878" name="Rectangle 198">
            <a:extLst>
              <a:ext uri="{FF2B5EF4-FFF2-40B4-BE49-F238E27FC236}">
                <a16:creationId xmlns:a16="http://schemas.microsoft.com/office/drawing/2014/main" id="{D3A38349-A66B-4291-AB06-764B3082CA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7521" y="1624482"/>
            <a:ext cx="5224717" cy="174338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1879" name="Rectangle 199">
            <a:extLst>
              <a:ext uri="{FF2B5EF4-FFF2-40B4-BE49-F238E27FC236}">
                <a16:creationId xmlns:a16="http://schemas.microsoft.com/office/drawing/2014/main" id="{5CF90EC5-47E9-4966-9E2F-9A954BA30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1661" y="3970715"/>
            <a:ext cx="928688" cy="166688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1880" name="Rectangle 200">
            <a:extLst>
              <a:ext uri="{FF2B5EF4-FFF2-40B4-BE49-F238E27FC236}">
                <a16:creationId xmlns:a16="http://schemas.microsoft.com/office/drawing/2014/main" id="{6CEE3162-166E-4A11-8AB5-3A237D6D7E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5697" y="3941438"/>
            <a:ext cx="251992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71881" name="Rectangle 201">
            <a:extLst>
              <a:ext uri="{FF2B5EF4-FFF2-40B4-BE49-F238E27FC236}">
                <a16:creationId xmlns:a16="http://schemas.microsoft.com/office/drawing/2014/main" id="{35FE00FD-01E3-4995-9A86-CBF8059369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38565"/>
            <a:ext cx="3589734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1882" name="Rectangle 202">
            <a:extLst>
              <a:ext uri="{FF2B5EF4-FFF2-40B4-BE49-F238E27FC236}">
                <a16:creationId xmlns:a16="http://schemas.microsoft.com/office/drawing/2014/main" id="{052315DC-1A71-4843-8119-AAE0E673AE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22353" y="3941438"/>
            <a:ext cx="251992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71883" name="Rectangle 203">
            <a:extLst>
              <a:ext uri="{FF2B5EF4-FFF2-40B4-BE49-F238E27FC236}">
                <a16:creationId xmlns:a16="http://schemas.microsoft.com/office/drawing/2014/main" id="{121A63EC-9E83-4A6B-A20B-B6DC1FF1EF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0972" y="3941438"/>
            <a:ext cx="251992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22732" name="投影片編號版面配置區 3">
            <a:extLst>
              <a:ext uri="{FF2B5EF4-FFF2-40B4-BE49-F238E27FC236}">
                <a16:creationId xmlns:a16="http://schemas.microsoft.com/office/drawing/2014/main" id="{B458D297-D799-40B8-A5EB-CDCC810C2FF6}"/>
              </a:ext>
            </a:extLst>
          </p:cNvPr>
          <p:cNvSpPr txBox="1">
            <a:spLocks noGrp="1"/>
          </p:cNvSpPr>
          <p:nvPr/>
        </p:nvSpPr>
        <p:spPr bwMode="auto">
          <a:xfrm>
            <a:off x="3378915" y="4624857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DAE1FBE-83FF-450D-9CBA-03C8E804A8EC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" name="Rectangle 2">
            <a:extLst>
              <a:ext uri="{FF2B5EF4-FFF2-40B4-BE49-F238E27FC236}">
                <a16:creationId xmlns:a16="http://schemas.microsoft.com/office/drawing/2014/main" id="{607E62AB-20E0-44C1-B017-3CAC39E5E646}"/>
              </a:ext>
            </a:extLst>
          </p:cNvPr>
          <p:cNvSpPr txBox="1">
            <a:spLocks/>
          </p:cNvSpPr>
          <p:nvPr/>
        </p:nvSpPr>
        <p:spPr>
          <a:xfrm>
            <a:off x="846944" y="114300"/>
            <a:ext cx="7839856" cy="47781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TW" sz="3200" kern="0" dirty="0"/>
              <a:t>The LL(1) Parsing Example (2)</a:t>
            </a:r>
            <a:endParaRPr lang="zh-TW" altLang="en-US" sz="3200" kern="0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79596FCC-7FCA-4614-B52A-B9AFF0005D0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8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8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1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1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1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1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76" grpId="0" animBg="1"/>
      <p:bldP spid="71877" grpId="0" animBg="1"/>
      <p:bldP spid="71878" grpId="0" animBg="1"/>
      <p:bldP spid="71879" grpId="0" animBg="1"/>
      <p:bldP spid="71880" grpId="0"/>
      <p:bldP spid="71881" grpId="0" animBg="1"/>
      <p:bldP spid="71882" grpId="0"/>
      <p:bldP spid="7188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706" name="Group 2">
            <a:extLst>
              <a:ext uri="{FF2B5EF4-FFF2-40B4-BE49-F238E27FC236}">
                <a16:creationId xmlns:a16="http://schemas.microsoft.com/office/drawing/2014/main" id="{8EADFB1B-3E07-4884-8344-DC16929411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715108"/>
              </p:ext>
            </p:extLst>
          </p:nvPr>
        </p:nvGraphicFramePr>
        <p:xfrm>
          <a:off x="90390" y="2680215"/>
          <a:ext cx="3057525" cy="788328"/>
        </p:xfrm>
        <a:graphic>
          <a:graphicData uri="http://schemas.openxmlformats.org/drawingml/2006/table">
            <a:tbl>
              <a:tblPr/>
              <a:tblGrid>
                <a:gridCol w="1056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41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Grammar - (1)</a:t>
                      </a:r>
                    </a:p>
                  </a:txBody>
                  <a:tcPr marL="68580" marR="68580" marT="34224" marB="342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0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en-US" altLang="zh-TW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begin&lt;statement list&gt;end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4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 list&gt;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&lt;statement&gt; &lt;statement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0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&lt;statement&gt; &lt;statement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74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 tail&gt; 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3573" name="Text Box 21">
            <a:extLst>
              <a:ext uri="{FF2B5EF4-FFF2-40B4-BE49-F238E27FC236}">
                <a16:creationId xmlns:a16="http://schemas.microsoft.com/office/drawing/2014/main" id="{720237B5-C206-494A-BE13-F2265FD7A1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992279"/>
            <a:ext cx="3530184" cy="78483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Predict (A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X</a:t>
            </a:r>
            <a:r>
              <a:rPr lang="en-US" altLang="zh-TW" sz="900" baseline="-250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1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…</a:t>
            </a:r>
            <a:r>
              <a:rPr lang="en-US" altLang="zh-TW" sz="900" dirty="0" err="1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X</a:t>
            </a:r>
            <a:r>
              <a:rPr lang="en-US" altLang="zh-TW" sz="900" baseline="-25000" dirty="0" err="1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m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)</a:t>
            </a:r>
            <a:r>
              <a:rPr lang="en-US" altLang="zh-TW" sz="900" dirty="0">
                <a:latin typeface="Arial Black" panose="020B0A04020102020204" pitchFamily="34" charset="0"/>
                <a:sym typeface="Wingdings" panose="05000000000000000000" pitchFamily="2" charset="2"/>
              </a:rPr>
              <a:t> 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=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If  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  ∈ First (X</a:t>
            </a:r>
            <a:r>
              <a:rPr lang="en-US" altLang="zh-TW" sz="900" baseline="-250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 ( First (X</a:t>
            </a:r>
            <a:r>
              <a:rPr lang="en-US" altLang="zh-TW" sz="900" baseline="-250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 -  ) ∪</a:t>
            </a:r>
            <a:r>
              <a:rPr lang="en-US" altLang="zh-TW" sz="900" dirty="0">
                <a:latin typeface="Arial Black" panose="020B0A04020102020204" pitchFamily="34" charset="0"/>
                <a:sym typeface="Symbol" panose="05050102010706020507" pitchFamily="18" charset="2"/>
              </a:rPr>
              <a:t> 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Follow (A)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　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else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First (X</a:t>
            </a:r>
            <a:r>
              <a:rPr lang="en-US" altLang="zh-TW" sz="900" baseline="-250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</a:p>
        </p:txBody>
      </p:sp>
      <p:graphicFrame>
        <p:nvGraphicFramePr>
          <p:cNvPr id="72726" name="Group 22">
            <a:extLst>
              <a:ext uri="{FF2B5EF4-FFF2-40B4-BE49-F238E27FC236}">
                <a16:creationId xmlns:a16="http://schemas.microsoft.com/office/drawing/2014/main" id="{8357908A-5A69-4C83-8866-BB6797B44B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491759"/>
              </p:ext>
            </p:extLst>
          </p:nvPr>
        </p:nvGraphicFramePr>
        <p:xfrm>
          <a:off x="3324148" y="3379600"/>
          <a:ext cx="5679283" cy="1100016"/>
        </p:xfrm>
        <a:graphic>
          <a:graphicData uri="http://schemas.openxmlformats.org/drawingml/2006/table">
            <a:tbl>
              <a:tblPr/>
              <a:tblGrid>
                <a:gridCol w="928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45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83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5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005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3098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05782">
                <a:tc gridSpan="15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The LL(1) Table for Micro - (1)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918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ID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INTLIT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:=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,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+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(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)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begin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end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read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write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$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33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&lt;program&gt;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33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&lt;statement list&gt;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33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&lt;statement&gt;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33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&lt;statement tail&gt;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2826" name="Group 122">
            <a:extLst>
              <a:ext uri="{FF2B5EF4-FFF2-40B4-BE49-F238E27FC236}">
                <a16:creationId xmlns:a16="http://schemas.microsoft.com/office/drawing/2014/main" id="{956DDC2E-5FED-438D-B666-A7C3159E22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9281364"/>
              </p:ext>
            </p:extLst>
          </p:nvPr>
        </p:nvGraphicFramePr>
        <p:xfrm>
          <a:off x="3691402" y="948344"/>
          <a:ext cx="2234804" cy="998934"/>
        </p:xfrm>
        <a:graphic>
          <a:graphicData uri="http://schemas.openxmlformats.org/drawingml/2006/table">
            <a:tbl>
              <a:tblPr/>
              <a:tblGrid>
                <a:gridCol w="1054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89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Sets for Micro – (1)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{begin}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list&gt;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read, write}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read, write}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read, write, </a:t>
                      </a: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2848" name="Group 144">
            <a:extLst>
              <a:ext uri="{FF2B5EF4-FFF2-40B4-BE49-F238E27FC236}">
                <a16:creationId xmlns:a16="http://schemas.microsoft.com/office/drawing/2014/main" id="{E5A07FE6-0DF9-4B8E-B42F-1BE9F7FEFD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479428"/>
              </p:ext>
            </p:extLst>
          </p:nvPr>
        </p:nvGraphicFramePr>
        <p:xfrm>
          <a:off x="6094732" y="947153"/>
          <a:ext cx="2899172" cy="998940"/>
        </p:xfrm>
        <a:graphic>
          <a:graphicData uri="http://schemas.openxmlformats.org/drawingml/2006/table">
            <a:tbl>
              <a:tblPr/>
              <a:tblGrid>
                <a:gridCol w="1023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5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9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Sets for Micro – (1)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{$}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list&gt;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{end}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read, write, end}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{end}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2870" name="Group 166">
            <a:extLst>
              <a:ext uri="{FF2B5EF4-FFF2-40B4-BE49-F238E27FC236}">
                <a16:creationId xmlns:a16="http://schemas.microsoft.com/office/drawing/2014/main" id="{590B40DA-B077-45BE-A7C5-A744ACF4F2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0583717"/>
              </p:ext>
            </p:extLst>
          </p:nvPr>
        </p:nvGraphicFramePr>
        <p:xfrm>
          <a:off x="3324148" y="2191357"/>
          <a:ext cx="5670948" cy="1037724"/>
        </p:xfrm>
        <a:graphic>
          <a:graphicData uri="http://schemas.openxmlformats.org/drawingml/2006/table">
            <a:tbl>
              <a:tblPr/>
              <a:tblGrid>
                <a:gridCol w="539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3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4860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Prod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Predict Set – (1)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28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(begin &lt;statement list&gt; end) 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(begin) 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{begin}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28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(&lt;statement&gt; &lt;statement tail&gt;) 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 &lt;statement&gt; 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{ID, read, write}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28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(&lt;statement&gt; &lt;statement tail&gt;) 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 &lt;statement&gt; )=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{ID, read, write}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380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4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( First (λ) – λ)∪Follow(&lt;statement tail))=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Follow (&lt;statement tail&gt;) 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{end}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2900" name="Rectangle 196">
            <a:extLst>
              <a:ext uri="{FF2B5EF4-FFF2-40B4-BE49-F238E27FC236}">
                <a16:creationId xmlns:a16="http://schemas.microsoft.com/office/drawing/2014/main" id="{A17038BD-A2A0-441C-AA34-F6614A3EDE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91" y="3151703"/>
            <a:ext cx="3058715" cy="161925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2901" name="Rectangle 197">
            <a:extLst>
              <a:ext uri="{FF2B5EF4-FFF2-40B4-BE49-F238E27FC236}">
                <a16:creationId xmlns:a16="http://schemas.microsoft.com/office/drawing/2014/main" id="{203ACEA0-E7C5-4E93-895C-2D88D101D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4148" y="2765238"/>
            <a:ext cx="5670947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2902" name="Rectangle 198">
            <a:extLst>
              <a:ext uri="{FF2B5EF4-FFF2-40B4-BE49-F238E27FC236}">
                <a16:creationId xmlns:a16="http://schemas.microsoft.com/office/drawing/2014/main" id="{1AD10EBD-0377-4BA7-A59A-1C7BC282AE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2590" y="1601997"/>
            <a:ext cx="5329649" cy="174337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2903" name="Rectangle 199">
            <a:extLst>
              <a:ext uri="{FF2B5EF4-FFF2-40B4-BE49-F238E27FC236}">
                <a16:creationId xmlns:a16="http://schemas.microsoft.com/office/drawing/2014/main" id="{E47915FF-11AD-435A-99B7-DE64F6A52B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4147" y="4272569"/>
            <a:ext cx="928688" cy="166688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2904" name="Rectangle 200">
            <a:extLst>
              <a:ext uri="{FF2B5EF4-FFF2-40B4-BE49-F238E27FC236}">
                <a16:creationId xmlns:a16="http://schemas.microsoft.com/office/drawing/2014/main" id="{FF8DBC33-BCF0-4820-9B92-FC6B33FC4A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5698" y="4242803"/>
            <a:ext cx="251992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72905" name="Rectangle 201">
            <a:extLst>
              <a:ext uri="{FF2B5EF4-FFF2-40B4-BE49-F238E27FC236}">
                <a16:creationId xmlns:a16="http://schemas.microsoft.com/office/drawing/2014/main" id="{4E8ACEF8-A503-49AB-88F2-37963CEC47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922" y="1536491"/>
            <a:ext cx="1439056" cy="207209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2906" name="Rectangle 202">
            <a:extLst>
              <a:ext uri="{FF2B5EF4-FFF2-40B4-BE49-F238E27FC236}">
                <a16:creationId xmlns:a16="http://schemas.microsoft.com/office/drawing/2014/main" id="{95D81713-74FE-4C6F-AA16-F60B1A455B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22354" y="4242803"/>
            <a:ext cx="251992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72907" name="Rectangle 203">
            <a:extLst>
              <a:ext uri="{FF2B5EF4-FFF2-40B4-BE49-F238E27FC236}">
                <a16:creationId xmlns:a16="http://schemas.microsoft.com/office/drawing/2014/main" id="{2B9431BE-06EE-4188-8773-50444E912F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0973" y="4242803"/>
            <a:ext cx="251992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23756" name="投影片編號版面配置區 3">
            <a:extLst>
              <a:ext uri="{FF2B5EF4-FFF2-40B4-BE49-F238E27FC236}">
                <a16:creationId xmlns:a16="http://schemas.microsoft.com/office/drawing/2014/main" id="{2E051B3F-B879-484C-AB54-DD80DADD9C8F}"/>
              </a:ext>
            </a:extLst>
          </p:cNvPr>
          <p:cNvSpPr txBox="1">
            <a:spLocks noGrp="1"/>
          </p:cNvSpPr>
          <p:nvPr/>
        </p:nvSpPr>
        <p:spPr bwMode="auto">
          <a:xfrm>
            <a:off x="1602581" y="4767263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29A5F60D-5AC7-4485-A66C-92A959B32F0D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" name="Rectangle 2">
            <a:extLst>
              <a:ext uri="{FF2B5EF4-FFF2-40B4-BE49-F238E27FC236}">
                <a16:creationId xmlns:a16="http://schemas.microsoft.com/office/drawing/2014/main" id="{0CB05904-85B8-4F9F-85E8-CA986770FDCC}"/>
              </a:ext>
            </a:extLst>
          </p:cNvPr>
          <p:cNvSpPr txBox="1">
            <a:spLocks/>
          </p:cNvSpPr>
          <p:nvPr/>
        </p:nvSpPr>
        <p:spPr>
          <a:xfrm>
            <a:off x="846944" y="114300"/>
            <a:ext cx="7839856" cy="47781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TW" sz="3200" kern="0" dirty="0"/>
              <a:t>The LL(1) Parsing Example (3)</a:t>
            </a:r>
            <a:endParaRPr lang="zh-TW" altLang="en-US" sz="3200" kern="0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77AA7646-D26C-4A9D-95D4-D2DBC45BC0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2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2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2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2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2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2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2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2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2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2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2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2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900" grpId="0" animBg="1"/>
      <p:bldP spid="72901" grpId="0" animBg="1"/>
      <p:bldP spid="72902" grpId="0" animBg="1"/>
      <p:bldP spid="72903" grpId="0" animBg="1"/>
      <p:bldP spid="72904" grpId="0"/>
      <p:bldP spid="72905" grpId="0" animBg="1"/>
      <p:bldP spid="72906" grpId="0"/>
      <p:bldP spid="7290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3730" name="Group 2">
            <a:extLst>
              <a:ext uri="{FF2B5EF4-FFF2-40B4-BE49-F238E27FC236}">
                <a16:creationId xmlns:a16="http://schemas.microsoft.com/office/drawing/2014/main" id="{75B972E7-64D9-40CD-8F8B-79F8DFB9F8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709663"/>
              </p:ext>
            </p:extLst>
          </p:nvPr>
        </p:nvGraphicFramePr>
        <p:xfrm>
          <a:off x="0" y="2729448"/>
          <a:ext cx="3057525" cy="788328"/>
        </p:xfrm>
        <a:graphic>
          <a:graphicData uri="http://schemas.openxmlformats.org/drawingml/2006/table">
            <a:tbl>
              <a:tblPr/>
              <a:tblGrid>
                <a:gridCol w="1056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41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Grammar - (1)</a:t>
                      </a:r>
                    </a:p>
                  </a:txBody>
                  <a:tcPr marL="68580" marR="68580" marT="34224" marB="342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0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en-US" altLang="zh-TW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begin&lt;statement list&gt;end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4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 list&gt;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&lt;statement&gt; &lt;statement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0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&lt;statement&gt; &lt;statement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74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 tail&gt; 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4597" name="Text Box 21">
            <a:extLst>
              <a:ext uri="{FF2B5EF4-FFF2-40B4-BE49-F238E27FC236}">
                <a16:creationId xmlns:a16="http://schemas.microsoft.com/office/drawing/2014/main" id="{B5509E44-A866-4317-AA55-FBAEAF7978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49214"/>
            <a:ext cx="3717561" cy="78483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Predict (A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X</a:t>
            </a:r>
            <a:r>
              <a:rPr lang="en-US" altLang="zh-TW" sz="900" baseline="-250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1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…X</a:t>
            </a:r>
            <a:r>
              <a:rPr lang="en-US" altLang="zh-TW" sz="900" baseline="-250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m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)</a:t>
            </a:r>
            <a:r>
              <a:rPr lang="en-US" altLang="zh-TW" sz="900">
                <a:latin typeface="Arial Black" panose="020B0A04020102020204" pitchFamily="34" charset="0"/>
                <a:sym typeface="Wingdings" panose="05000000000000000000" pitchFamily="2" charset="2"/>
              </a:rPr>
              <a:t> 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=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　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If  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  ∈ First (X</a:t>
            </a:r>
            <a:r>
              <a:rPr lang="en-US" altLang="zh-TW" sz="900" baseline="-250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 ( First (X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 -  ) ∪</a:t>
            </a:r>
            <a:r>
              <a:rPr lang="en-US" altLang="zh-TW" sz="900">
                <a:latin typeface="Arial Black" panose="020B0A04020102020204" pitchFamily="34" charset="0"/>
                <a:sym typeface="Symbol" panose="05050102010706020507" pitchFamily="18" charset="2"/>
              </a:rPr>
              <a:t> 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Follow (A)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　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else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First (X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</a:p>
        </p:txBody>
      </p:sp>
      <p:graphicFrame>
        <p:nvGraphicFramePr>
          <p:cNvPr id="73750" name="Group 22">
            <a:extLst>
              <a:ext uri="{FF2B5EF4-FFF2-40B4-BE49-F238E27FC236}">
                <a16:creationId xmlns:a16="http://schemas.microsoft.com/office/drawing/2014/main" id="{EF34F41C-1561-4098-B3B7-BEEC67ED36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5689030"/>
              </p:ext>
            </p:extLst>
          </p:nvPr>
        </p:nvGraphicFramePr>
        <p:xfrm>
          <a:off x="3284334" y="3452212"/>
          <a:ext cx="5679283" cy="1100016"/>
        </p:xfrm>
        <a:graphic>
          <a:graphicData uri="http://schemas.openxmlformats.org/drawingml/2006/table">
            <a:tbl>
              <a:tblPr/>
              <a:tblGrid>
                <a:gridCol w="928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45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83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5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005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3098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05782">
                <a:tc gridSpan="15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The LL(1) Table for Micro - (1)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918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ID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INTLIT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:=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,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+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(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)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begin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end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read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write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$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33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&lt;program&gt;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33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&lt;statement list&gt;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33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&lt;statement&gt;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33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&lt;statement tail&gt;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3850" name="Group 122">
            <a:extLst>
              <a:ext uri="{FF2B5EF4-FFF2-40B4-BE49-F238E27FC236}">
                <a16:creationId xmlns:a16="http://schemas.microsoft.com/office/drawing/2014/main" id="{A7BCD9C2-987F-4002-AE60-4938BB7115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69098"/>
              </p:ext>
            </p:extLst>
          </p:nvPr>
        </p:nvGraphicFramePr>
        <p:xfrm>
          <a:off x="3873143" y="1045229"/>
          <a:ext cx="2234804" cy="998934"/>
        </p:xfrm>
        <a:graphic>
          <a:graphicData uri="http://schemas.openxmlformats.org/drawingml/2006/table">
            <a:tbl>
              <a:tblPr/>
              <a:tblGrid>
                <a:gridCol w="1054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89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Sets for Micro – (1)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{begin}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list&gt;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read, write}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read, write}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read, write, </a:t>
                      </a: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3872" name="Group 144">
            <a:extLst>
              <a:ext uri="{FF2B5EF4-FFF2-40B4-BE49-F238E27FC236}">
                <a16:creationId xmlns:a16="http://schemas.microsoft.com/office/drawing/2014/main" id="{7693616A-216C-41F5-85B2-EDDBD528D5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269660"/>
              </p:ext>
            </p:extLst>
          </p:nvPr>
        </p:nvGraphicFramePr>
        <p:xfrm>
          <a:off x="6182334" y="1027260"/>
          <a:ext cx="2899172" cy="998940"/>
        </p:xfrm>
        <a:graphic>
          <a:graphicData uri="http://schemas.openxmlformats.org/drawingml/2006/table">
            <a:tbl>
              <a:tblPr/>
              <a:tblGrid>
                <a:gridCol w="1023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5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9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Sets for Micro – (1)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{$}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list&gt;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{end}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read, write, end}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{end}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3894" name="Group 166">
            <a:extLst>
              <a:ext uri="{FF2B5EF4-FFF2-40B4-BE49-F238E27FC236}">
                <a16:creationId xmlns:a16="http://schemas.microsoft.com/office/drawing/2014/main" id="{F84B941A-8167-4F52-B640-4DB7B1A5D4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014546"/>
              </p:ext>
            </p:extLst>
          </p:nvPr>
        </p:nvGraphicFramePr>
        <p:xfrm>
          <a:off x="3284334" y="2263969"/>
          <a:ext cx="5670948" cy="1037724"/>
        </p:xfrm>
        <a:graphic>
          <a:graphicData uri="http://schemas.openxmlformats.org/drawingml/2006/table">
            <a:tbl>
              <a:tblPr/>
              <a:tblGrid>
                <a:gridCol w="539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3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4860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Prod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Predict Set – (1)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28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(begin &lt;statement list&gt; end) 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(begin) 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{begin}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28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(&lt;statement&gt; &lt;statement tail&gt;) 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 &lt;statement&gt; 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{ID, read, write}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28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(&lt;statement&gt; &lt;statement tail&gt;) 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 &lt;statement&gt; )=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{ID, read, write}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380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4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( First (λ) – λ)∪Follow(&lt;statement tail))=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Follow (&lt;statement tail&gt;) 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{end}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3924" name="Rectangle 196">
            <a:extLst>
              <a:ext uri="{FF2B5EF4-FFF2-40B4-BE49-F238E27FC236}">
                <a16:creationId xmlns:a16="http://schemas.microsoft.com/office/drawing/2014/main" id="{0AC5D4E0-4BE0-4045-A5B5-B77921281A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3353336"/>
            <a:ext cx="3058715" cy="161925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3925" name="Rectangle 197">
            <a:extLst>
              <a:ext uri="{FF2B5EF4-FFF2-40B4-BE49-F238E27FC236}">
                <a16:creationId xmlns:a16="http://schemas.microsoft.com/office/drawing/2014/main" id="{E26E9801-EEF7-4DC2-98D6-45B36C1E0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4334" y="3008109"/>
            <a:ext cx="5670947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3926" name="Rectangle 198">
            <a:extLst>
              <a:ext uri="{FF2B5EF4-FFF2-40B4-BE49-F238E27FC236}">
                <a16:creationId xmlns:a16="http://schemas.microsoft.com/office/drawing/2014/main" id="{919645CE-BEFC-43CF-8452-E71E08C9FA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3739" y="1895017"/>
            <a:ext cx="5246102" cy="125835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3927" name="Rectangle 199">
            <a:extLst>
              <a:ext uri="{FF2B5EF4-FFF2-40B4-BE49-F238E27FC236}">
                <a16:creationId xmlns:a16="http://schemas.microsoft.com/office/drawing/2014/main" id="{444DA463-2196-4088-AD23-C1DEBA3F48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4333" y="4345181"/>
            <a:ext cx="928688" cy="166688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3928" name="Rectangle 200">
            <a:extLst>
              <a:ext uri="{FF2B5EF4-FFF2-40B4-BE49-F238E27FC236}">
                <a16:creationId xmlns:a16="http://schemas.microsoft.com/office/drawing/2014/main" id="{DAD91205-0148-4E9D-8D90-F7F1625441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5112" y="4315415"/>
            <a:ext cx="251992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73929" name="Rectangle 201">
            <a:extLst>
              <a:ext uri="{FF2B5EF4-FFF2-40B4-BE49-F238E27FC236}">
                <a16:creationId xmlns:a16="http://schemas.microsoft.com/office/drawing/2014/main" id="{E6F8978D-4A3C-44FD-A4C6-1E8DF983FC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5" y="1358777"/>
            <a:ext cx="3589734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4778" name="投影片編號版面配置區 3">
            <a:extLst>
              <a:ext uri="{FF2B5EF4-FFF2-40B4-BE49-F238E27FC236}">
                <a16:creationId xmlns:a16="http://schemas.microsoft.com/office/drawing/2014/main" id="{0AC12EB7-B9CB-4C48-A9BD-ED3C870779F1}"/>
              </a:ext>
            </a:extLst>
          </p:cNvPr>
          <p:cNvSpPr txBox="1">
            <a:spLocks noGrp="1"/>
          </p:cNvSpPr>
          <p:nvPr/>
        </p:nvSpPr>
        <p:spPr bwMode="auto">
          <a:xfrm>
            <a:off x="1602581" y="4767263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C01C5AB-E008-4692-BD61-0D78F2378658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69027365-ED49-4E06-B77C-BC70A812E0F5}"/>
              </a:ext>
            </a:extLst>
          </p:cNvPr>
          <p:cNvSpPr txBox="1">
            <a:spLocks/>
          </p:cNvSpPr>
          <p:nvPr/>
        </p:nvSpPr>
        <p:spPr>
          <a:xfrm>
            <a:off x="846944" y="114300"/>
            <a:ext cx="7839856" cy="47781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TW" sz="3200" kern="0" dirty="0"/>
              <a:t>The LL(1) Parsing Example (4)</a:t>
            </a:r>
            <a:endParaRPr lang="zh-TW" altLang="en-US" sz="3200" kern="0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B4E506E6-1970-4258-AF02-08F24EB9254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3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3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3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3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3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3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3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3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3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924" grpId="0" animBg="1"/>
      <p:bldP spid="73925" grpId="0" animBg="1"/>
      <p:bldP spid="73926" grpId="0" animBg="1"/>
      <p:bldP spid="73927" grpId="0" animBg="1"/>
      <p:bldP spid="73928" grpId="0"/>
      <p:bldP spid="7392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5028" name="Group 276">
            <a:extLst>
              <a:ext uri="{FF2B5EF4-FFF2-40B4-BE49-F238E27FC236}">
                <a16:creationId xmlns:a16="http://schemas.microsoft.com/office/drawing/2014/main" id="{B83B60F4-3410-4A3E-9BD9-0959F41F97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067975"/>
              </p:ext>
            </p:extLst>
          </p:nvPr>
        </p:nvGraphicFramePr>
        <p:xfrm>
          <a:off x="82895" y="2267985"/>
          <a:ext cx="3057525" cy="631092"/>
        </p:xfrm>
        <a:graphic>
          <a:graphicData uri="http://schemas.openxmlformats.org/drawingml/2006/table">
            <a:tbl>
              <a:tblPr/>
              <a:tblGrid>
                <a:gridCol w="1056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43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Grammar - (2)</a:t>
                      </a:r>
                    </a:p>
                  </a:txBody>
                  <a:tcPr marL="68580" marR="68580" marT="34237" marB="342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1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37" marB="342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37" marB="3423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ID</a:t>
                      </a: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 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:=</a:t>
                      </a: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 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&lt;expression&gt;;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37" marB="3423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4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37" marB="342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37" marB="342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read ( &lt;id list&gt; );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37" marB="3423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1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37" marB="342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37" marB="342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write ( &lt;expr list&gt; );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37" marB="3423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5618" name="Text Box 21">
            <a:extLst>
              <a:ext uri="{FF2B5EF4-FFF2-40B4-BE49-F238E27FC236}">
                <a16:creationId xmlns:a16="http://schemas.microsoft.com/office/drawing/2014/main" id="{54AD865B-7CD2-4D36-B700-4E772F352A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14763"/>
            <a:ext cx="3704304" cy="78483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Predict (A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X</a:t>
            </a:r>
            <a:r>
              <a:rPr lang="en-US" altLang="zh-TW" sz="900" baseline="-250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1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…</a:t>
            </a:r>
            <a:r>
              <a:rPr lang="en-US" altLang="zh-TW" sz="900" dirty="0" err="1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X</a:t>
            </a:r>
            <a:r>
              <a:rPr lang="en-US" altLang="zh-TW" sz="900" baseline="-25000" dirty="0" err="1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m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)</a:t>
            </a:r>
            <a:r>
              <a:rPr lang="en-US" altLang="zh-TW" sz="900" dirty="0">
                <a:latin typeface="Arial Black" panose="020B0A04020102020204" pitchFamily="34" charset="0"/>
                <a:sym typeface="Wingdings" panose="05000000000000000000" pitchFamily="2" charset="2"/>
              </a:rPr>
              <a:t> 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=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 dirty="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　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If  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  ∈ First (X</a:t>
            </a:r>
            <a:r>
              <a:rPr lang="en-US" altLang="zh-TW" sz="900" baseline="-250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 ( First (X</a:t>
            </a:r>
            <a:r>
              <a:rPr lang="en-US" altLang="zh-TW" sz="900" baseline="-250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 -  ) ∪</a:t>
            </a:r>
            <a:r>
              <a:rPr lang="en-US" altLang="zh-TW" sz="900" dirty="0">
                <a:latin typeface="Arial Black" panose="020B0A04020102020204" pitchFamily="34" charset="0"/>
                <a:sym typeface="Symbol" panose="05050102010706020507" pitchFamily="18" charset="2"/>
              </a:rPr>
              <a:t> 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Follow (A)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　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else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First (X</a:t>
            </a:r>
            <a:r>
              <a:rPr lang="en-US" altLang="zh-TW" sz="900" baseline="-250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</a:p>
        </p:txBody>
      </p:sp>
      <p:graphicFrame>
        <p:nvGraphicFramePr>
          <p:cNvPr id="74774" name="Group 22">
            <a:extLst>
              <a:ext uri="{FF2B5EF4-FFF2-40B4-BE49-F238E27FC236}">
                <a16:creationId xmlns:a16="http://schemas.microsoft.com/office/drawing/2014/main" id="{C04E155E-D637-4889-A603-D32658BEE4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347274"/>
              </p:ext>
            </p:extLst>
          </p:nvPr>
        </p:nvGraphicFramePr>
        <p:xfrm>
          <a:off x="3384108" y="3439560"/>
          <a:ext cx="5679283" cy="1100016"/>
        </p:xfrm>
        <a:graphic>
          <a:graphicData uri="http://schemas.openxmlformats.org/drawingml/2006/table">
            <a:tbl>
              <a:tblPr/>
              <a:tblGrid>
                <a:gridCol w="928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45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83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5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005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3098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05782">
                <a:tc gridSpan="15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The LL(1) Table for Micro - (2)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918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ID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INTLIT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:=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,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+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(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)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begin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end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read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write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$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33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&lt;program&gt;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33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&lt;statement list&gt;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33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&lt;statement&gt;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33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&lt;statement tail&gt;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4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5059" name="Group 307">
            <a:extLst>
              <a:ext uri="{FF2B5EF4-FFF2-40B4-BE49-F238E27FC236}">
                <a16:creationId xmlns:a16="http://schemas.microsoft.com/office/drawing/2014/main" id="{53833ECB-C536-4776-BEDF-1B0910D660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2458343"/>
              </p:ext>
            </p:extLst>
          </p:nvPr>
        </p:nvGraphicFramePr>
        <p:xfrm>
          <a:off x="3818822" y="1023294"/>
          <a:ext cx="2234804" cy="333376"/>
        </p:xfrm>
        <a:graphic>
          <a:graphicData uri="http://schemas.openxmlformats.org/drawingml/2006/table">
            <a:tbl>
              <a:tblPr/>
              <a:tblGrid>
                <a:gridCol w="1054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68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Sets for Micro – (2)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30" marB="336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30" marB="336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</a:p>
                  </a:txBody>
                  <a:tcPr marL="68580" marR="68580" marT="33630" marB="336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5060" name="Group 308">
            <a:extLst>
              <a:ext uri="{FF2B5EF4-FFF2-40B4-BE49-F238E27FC236}">
                <a16:creationId xmlns:a16="http://schemas.microsoft.com/office/drawing/2014/main" id="{F57AA458-8B9D-413B-A635-3337226EF3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57506"/>
              </p:ext>
            </p:extLst>
          </p:nvPr>
        </p:nvGraphicFramePr>
        <p:xfrm>
          <a:off x="6154692" y="1007113"/>
          <a:ext cx="2899172" cy="333376"/>
        </p:xfrm>
        <a:graphic>
          <a:graphicData uri="http://schemas.openxmlformats.org/drawingml/2006/table">
            <a:tbl>
              <a:tblPr/>
              <a:tblGrid>
                <a:gridCol w="1023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5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68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Sets for Micro – (2)</a:t>
                      </a:r>
                    </a:p>
                  </a:txBody>
                  <a:tcPr marL="68580" marR="68580" marT="33630" marB="336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30" marB="336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</a:t>
                      </a:r>
                    </a:p>
                  </a:txBody>
                  <a:tcPr marL="68580" marR="68580" marT="33630" marB="336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5058" name="Group 306">
            <a:extLst>
              <a:ext uri="{FF2B5EF4-FFF2-40B4-BE49-F238E27FC236}">
                <a16:creationId xmlns:a16="http://schemas.microsoft.com/office/drawing/2014/main" id="{BD2A4161-8724-4EAE-AB81-55F0F1AE23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0795751"/>
              </p:ext>
            </p:extLst>
          </p:nvPr>
        </p:nvGraphicFramePr>
        <p:xfrm>
          <a:off x="3384108" y="2251317"/>
          <a:ext cx="5670948" cy="750094"/>
        </p:xfrm>
        <a:graphic>
          <a:graphicData uri="http://schemas.openxmlformats.org/drawingml/2006/table">
            <a:tbl>
              <a:tblPr/>
              <a:tblGrid>
                <a:gridCol w="539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3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4966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Prod</a:t>
                      </a:r>
                    </a:p>
                  </a:txBody>
                  <a:tcPr marL="68580" marR="68580" marT="34303" marB="343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Predict Set – (2)</a:t>
                      </a: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376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5</a:t>
                      </a:r>
                    </a:p>
                  </a:txBody>
                  <a:tcPr marL="68580" marR="68580" marT="34303" marB="343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(ID := &lt;expression&gt; ;) =</a:t>
                      </a: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(ID) =</a:t>
                      </a: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{ID}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376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6</a:t>
                      </a:r>
                    </a:p>
                  </a:txBody>
                  <a:tcPr marL="68580" marR="68580" marT="34303" marB="343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(read (&lt;id list&gt;);) 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 read ) =</a:t>
                      </a: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 read }</a:t>
                      </a: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376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7</a:t>
                      </a:r>
                    </a:p>
                  </a:txBody>
                  <a:tcPr marL="68580" marR="68580" marT="34303" marB="343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(write (&lt;expr list&gt;);) 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 write ) 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{write}</a:t>
                      </a: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4948" name="Rectangle 196">
            <a:extLst>
              <a:ext uri="{FF2B5EF4-FFF2-40B4-BE49-F238E27FC236}">
                <a16:creationId xmlns:a16="http://schemas.microsoft.com/office/drawing/2014/main" id="{E790DF45-03FD-491B-9135-ACA54A74D0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6" y="2418003"/>
            <a:ext cx="3058715" cy="161925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4949" name="Rectangle 197">
            <a:extLst>
              <a:ext uri="{FF2B5EF4-FFF2-40B4-BE49-F238E27FC236}">
                <a16:creationId xmlns:a16="http://schemas.microsoft.com/office/drawing/2014/main" id="{0839B47B-7D5D-4E3F-9195-7150A76D6B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4108" y="2472773"/>
            <a:ext cx="5670947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4951" name="Rectangle 199">
            <a:extLst>
              <a:ext uri="{FF2B5EF4-FFF2-40B4-BE49-F238E27FC236}">
                <a16:creationId xmlns:a16="http://schemas.microsoft.com/office/drawing/2014/main" id="{65383368-2FEC-479B-816D-A12488DD6D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4107" y="4157506"/>
            <a:ext cx="928688" cy="166688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4952" name="Rectangle 200">
            <a:extLst>
              <a:ext uri="{FF2B5EF4-FFF2-40B4-BE49-F238E27FC236}">
                <a16:creationId xmlns:a16="http://schemas.microsoft.com/office/drawing/2014/main" id="{1385E50B-8E7E-42A6-BA70-938109FC0B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5658" y="4140838"/>
            <a:ext cx="251992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74953" name="Rectangle 201">
            <a:extLst>
              <a:ext uri="{FF2B5EF4-FFF2-40B4-BE49-F238E27FC236}">
                <a16:creationId xmlns:a16="http://schemas.microsoft.com/office/drawing/2014/main" id="{3AA41D2C-11CC-4855-853B-5F1E154C94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34190"/>
            <a:ext cx="3684749" cy="242145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5769" name="投影片編號版面配置區 3">
            <a:extLst>
              <a:ext uri="{FF2B5EF4-FFF2-40B4-BE49-F238E27FC236}">
                <a16:creationId xmlns:a16="http://schemas.microsoft.com/office/drawing/2014/main" id="{011A1ADB-C2F7-4B28-A8CE-20A92F8DEF95}"/>
              </a:ext>
            </a:extLst>
          </p:cNvPr>
          <p:cNvSpPr txBox="1">
            <a:spLocks noGrp="1"/>
          </p:cNvSpPr>
          <p:nvPr/>
        </p:nvSpPr>
        <p:spPr bwMode="auto">
          <a:xfrm>
            <a:off x="1602581" y="4767263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2CB366B-B449-4B00-896C-BC375C491DD4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C666F418-8B2C-4453-A3A7-37A1364CD0B9}"/>
              </a:ext>
            </a:extLst>
          </p:cNvPr>
          <p:cNvSpPr txBox="1">
            <a:spLocks/>
          </p:cNvSpPr>
          <p:nvPr/>
        </p:nvSpPr>
        <p:spPr>
          <a:xfrm>
            <a:off x="846944" y="114300"/>
            <a:ext cx="7839856" cy="47781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TW" sz="3200" kern="0" dirty="0"/>
              <a:t>The LL(1) Parsing Example (4)</a:t>
            </a:r>
            <a:endParaRPr lang="zh-TW" altLang="en-US" sz="3200" kern="0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DBA72132-55A8-486D-AC90-3093F4DDFD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4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4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49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49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4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4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49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49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49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49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948" grpId="0" animBg="1"/>
      <p:bldP spid="74949" grpId="0" animBg="1"/>
      <p:bldP spid="74951" grpId="0" animBg="1"/>
      <p:bldP spid="74952" grpId="0"/>
      <p:bldP spid="7495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7826" name="Group 2">
            <a:extLst>
              <a:ext uri="{FF2B5EF4-FFF2-40B4-BE49-F238E27FC236}">
                <a16:creationId xmlns:a16="http://schemas.microsoft.com/office/drawing/2014/main" id="{344B16B6-4825-4B33-8CDF-169918778D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271454"/>
              </p:ext>
            </p:extLst>
          </p:nvPr>
        </p:nvGraphicFramePr>
        <p:xfrm>
          <a:off x="97885" y="2185540"/>
          <a:ext cx="3057525" cy="631092"/>
        </p:xfrm>
        <a:graphic>
          <a:graphicData uri="http://schemas.openxmlformats.org/drawingml/2006/table">
            <a:tbl>
              <a:tblPr/>
              <a:tblGrid>
                <a:gridCol w="1056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43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Grammar - (2)</a:t>
                      </a:r>
                    </a:p>
                  </a:txBody>
                  <a:tcPr marL="68580" marR="68580" marT="34237" marB="342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1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37" marB="342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37" marB="3423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ID</a:t>
                      </a: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 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:=</a:t>
                      </a: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 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&lt;expression&gt;;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37" marB="3423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4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37" marB="342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37" marB="342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read ( &lt;id list&gt; );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37" marB="3423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1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37" marB="342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37" marB="342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write ( &lt;expr list&gt; );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37" marB="3423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6642" name="Text Box 18">
            <a:extLst>
              <a:ext uri="{FF2B5EF4-FFF2-40B4-BE49-F238E27FC236}">
                <a16:creationId xmlns:a16="http://schemas.microsoft.com/office/drawing/2014/main" id="{1C85CF7B-82B1-4441-9B79-E4BB06314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37250"/>
            <a:ext cx="3670599" cy="78483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Predict (A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X</a:t>
            </a:r>
            <a:r>
              <a:rPr lang="en-US" altLang="zh-TW" sz="900" baseline="-250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1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…X</a:t>
            </a:r>
            <a:r>
              <a:rPr lang="en-US" altLang="zh-TW" sz="900" baseline="-250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m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)</a:t>
            </a:r>
            <a:r>
              <a:rPr lang="en-US" altLang="zh-TW" sz="900">
                <a:latin typeface="Arial Black" panose="020B0A04020102020204" pitchFamily="34" charset="0"/>
                <a:sym typeface="Wingdings" panose="05000000000000000000" pitchFamily="2" charset="2"/>
              </a:rPr>
              <a:t> 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=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　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If  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  ∈ First (X</a:t>
            </a:r>
            <a:r>
              <a:rPr lang="en-US" altLang="zh-TW" sz="900" baseline="-250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 ( First (X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 -  ) ∪</a:t>
            </a:r>
            <a:r>
              <a:rPr lang="en-US" altLang="zh-TW" sz="900">
                <a:latin typeface="Arial Black" panose="020B0A04020102020204" pitchFamily="34" charset="0"/>
                <a:sym typeface="Symbol" panose="05050102010706020507" pitchFamily="18" charset="2"/>
              </a:rPr>
              <a:t> 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Follow (A)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　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else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First (X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</a:p>
        </p:txBody>
      </p:sp>
      <p:graphicFrame>
        <p:nvGraphicFramePr>
          <p:cNvPr id="77843" name="Group 19">
            <a:extLst>
              <a:ext uri="{FF2B5EF4-FFF2-40B4-BE49-F238E27FC236}">
                <a16:creationId xmlns:a16="http://schemas.microsoft.com/office/drawing/2014/main" id="{6D65B406-148A-48D7-A7A2-434187DBFA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072477"/>
              </p:ext>
            </p:extLst>
          </p:nvPr>
        </p:nvGraphicFramePr>
        <p:xfrm>
          <a:off x="3271682" y="3379599"/>
          <a:ext cx="5679283" cy="1100016"/>
        </p:xfrm>
        <a:graphic>
          <a:graphicData uri="http://schemas.openxmlformats.org/drawingml/2006/table">
            <a:tbl>
              <a:tblPr/>
              <a:tblGrid>
                <a:gridCol w="928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45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83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5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005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3098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05782">
                <a:tc gridSpan="15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The LL(1) Table for Micro - (2)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918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ID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INTLIT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:=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,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+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(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)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begin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end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read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write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$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33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&lt;program&gt;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33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&lt;statement list&gt;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33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&lt;statement&gt;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5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33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&lt;statement tail&gt;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4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8014" name="Group 190">
            <a:extLst>
              <a:ext uri="{FF2B5EF4-FFF2-40B4-BE49-F238E27FC236}">
                <a16:creationId xmlns:a16="http://schemas.microsoft.com/office/drawing/2014/main" id="{14D2C7FD-C4CE-4584-B184-96562ED1FD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486085"/>
              </p:ext>
            </p:extLst>
          </p:nvPr>
        </p:nvGraphicFramePr>
        <p:xfrm>
          <a:off x="3766356" y="1030789"/>
          <a:ext cx="2234804" cy="333376"/>
        </p:xfrm>
        <a:graphic>
          <a:graphicData uri="http://schemas.openxmlformats.org/drawingml/2006/table">
            <a:tbl>
              <a:tblPr/>
              <a:tblGrid>
                <a:gridCol w="1054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68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Sets for Micro – (2)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30" marB="336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30" marB="336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</a:p>
                  </a:txBody>
                  <a:tcPr marL="68580" marR="68580" marT="33630" marB="336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8013" name="Group 189">
            <a:extLst>
              <a:ext uri="{FF2B5EF4-FFF2-40B4-BE49-F238E27FC236}">
                <a16:creationId xmlns:a16="http://schemas.microsoft.com/office/drawing/2014/main" id="{F7F0810D-F7F1-415B-9509-CA043C6F62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749129"/>
              </p:ext>
            </p:extLst>
          </p:nvPr>
        </p:nvGraphicFramePr>
        <p:xfrm>
          <a:off x="6109721" y="1022103"/>
          <a:ext cx="2899172" cy="333376"/>
        </p:xfrm>
        <a:graphic>
          <a:graphicData uri="http://schemas.openxmlformats.org/drawingml/2006/table">
            <a:tbl>
              <a:tblPr/>
              <a:tblGrid>
                <a:gridCol w="1023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5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68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Sets for Micro – (2)</a:t>
                      </a:r>
                    </a:p>
                  </a:txBody>
                  <a:tcPr marL="68580" marR="68580" marT="33630" marB="336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30" marB="336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</a:t>
                      </a:r>
                    </a:p>
                  </a:txBody>
                  <a:tcPr marL="68580" marR="68580" marT="33630" marB="336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7981" name="Group 157">
            <a:extLst>
              <a:ext uri="{FF2B5EF4-FFF2-40B4-BE49-F238E27FC236}">
                <a16:creationId xmlns:a16="http://schemas.microsoft.com/office/drawing/2014/main" id="{42898D9F-D8F0-4F28-B8CF-72EC92ED83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3380235"/>
              </p:ext>
            </p:extLst>
          </p:nvPr>
        </p:nvGraphicFramePr>
        <p:xfrm>
          <a:off x="3271682" y="2191356"/>
          <a:ext cx="5670948" cy="750094"/>
        </p:xfrm>
        <a:graphic>
          <a:graphicData uri="http://schemas.openxmlformats.org/drawingml/2006/table">
            <a:tbl>
              <a:tblPr/>
              <a:tblGrid>
                <a:gridCol w="539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3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4966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Prod</a:t>
                      </a:r>
                    </a:p>
                  </a:txBody>
                  <a:tcPr marL="68580" marR="68580" marT="34303" marB="343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Predict Set – (2)</a:t>
                      </a: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376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5</a:t>
                      </a:r>
                    </a:p>
                  </a:txBody>
                  <a:tcPr marL="68580" marR="68580" marT="34303" marB="343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(ID := &lt;expression&gt; ;) =</a:t>
                      </a: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(ID) =</a:t>
                      </a: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{ID}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376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6</a:t>
                      </a:r>
                    </a:p>
                  </a:txBody>
                  <a:tcPr marL="68580" marR="68580" marT="34303" marB="343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(read (&lt;id list&gt;);) 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 read ) =</a:t>
                      </a: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 read }</a:t>
                      </a: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376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7</a:t>
                      </a:r>
                    </a:p>
                  </a:txBody>
                  <a:tcPr marL="68580" marR="68580" marT="34303" marB="343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(write (&lt;expr list&gt;);) 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 write ) 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{write}</a:t>
                      </a: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8006" name="Rectangle 182">
            <a:extLst>
              <a:ext uri="{FF2B5EF4-FFF2-40B4-BE49-F238E27FC236}">
                <a16:creationId xmlns:a16="http://schemas.microsoft.com/office/drawing/2014/main" id="{EC98D983-05BD-445D-A9BE-0B015BE8DD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86" y="2497483"/>
            <a:ext cx="3058715" cy="161925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8007" name="Rectangle 183">
            <a:extLst>
              <a:ext uri="{FF2B5EF4-FFF2-40B4-BE49-F238E27FC236}">
                <a16:creationId xmlns:a16="http://schemas.microsoft.com/office/drawing/2014/main" id="{B098D60C-9FD1-42B7-A2AA-72D7B67453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1682" y="2578309"/>
            <a:ext cx="5670947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8009" name="Rectangle 185">
            <a:extLst>
              <a:ext uri="{FF2B5EF4-FFF2-40B4-BE49-F238E27FC236}">
                <a16:creationId xmlns:a16="http://schemas.microsoft.com/office/drawing/2014/main" id="{E78F9694-DA46-4C1D-882C-E8F944A9D2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1681" y="4097545"/>
            <a:ext cx="928688" cy="166688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8010" name="Rectangle 186">
            <a:extLst>
              <a:ext uri="{FF2B5EF4-FFF2-40B4-BE49-F238E27FC236}">
                <a16:creationId xmlns:a16="http://schemas.microsoft.com/office/drawing/2014/main" id="{8B2A787C-F90A-4A7C-8FEC-F1344FED5C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16310" y="4080877"/>
            <a:ext cx="251992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78011" name="Rectangle 187">
            <a:extLst>
              <a:ext uri="{FF2B5EF4-FFF2-40B4-BE49-F238E27FC236}">
                <a16:creationId xmlns:a16="http://schemas.microsoft.com/office/drawing/2014/main" id="{44D3C290-30BE-473D-A5B6-A9C44187C9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09141"/>
            <a:ext cx="3589734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6793" name="投影片編號版面配置區 3">
            <a:extLst>
              <a:ext uri="{FF2B5EF4-FFF2-40B4-BE49-F238E27FC236}">
                <a16:creationId xmlns:a16="http://schemas.microsoft.com/office/drawing/2014/main" id="{CF8D91E6-C6DB-40E5-90CA-99AD8FAD8EB9}"/>
              </a:ext>
            </a:extLst>
          </p:cNvPr>
          <p:cNvSpPr txBox="1">
            <a:spLocks noGrp="1"/>
          </p:cNvSpPr>
          <p:nvPr/>
        </p:nvSpPr>
        <p:spPr bwMode="auto">
          <a:xfrm>
            <a:off x="1602581" y="4767263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CF441DF-EE41-4632-8853-79379A6641F2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F58DCD86-403C-4A1F-992D-35678822DE0B}"/>
              </a:ext>
            </a:extLst>
          </p:cNvPr>
          <p:cNvSpPr txBox="1">
            <a:spLocks/>
          </p:cNvSpPr>
          <p:nvPr/>
        </p:nvSpPr>
        <p:spPr>
          <a:xfrm>
            <a:off x="846944" y="114300"/>
            <a:ext cx="7839856" cy="47781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TW" sz="3200" kern="0" dirty="0"/>
              <a:t>The LL(1) Parsing Example (5)</a:t>
            </a:r>
            <a:endParaRPr lang="zh-TW" altLang="en-US" sz="3200" kern="0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0F6F47D6-1992-470B-A1F2-20F3C8D8CB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0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8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8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80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80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80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80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8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8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006" grpId="0" animBg="1"/>
      <p:bldP spid="78007" grpId="0" animBg="1"/>
      <p:bldP spid="78009" grpId="0" animBg="1"/>
      <p:bldP spid="78010" grpId="0"/>
      <p:bldP spid="780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8850" name="Group 2">
            <a:extLst>
              <a:ext uri="{FF2B5EF4-FFF2-40B4-BE49-F238E27FC236}">
                <a16:creationId xmlns:a16="http://schemas.microsoft.com/office/drawing/2014/main" id="{06CC5B25-93A9-495E-A715-084A84E584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6040069"/>
              </p:ext>
            </p:extLst>
          </p:nvPr>
        </p:nvGraphicFramePr>
        <p:xfrm>
          <a:off x="120370" y="2208025"/>
          <a:ext cx="3057525" cy="631092"/>
        </p:xfrm>
        <a:graphic>
          <a:graphicData uri="http://schemas.openxmlformats.org/drawingml/2006/table">
            <a:tbl>
              <a:tblPr/>
              <a:tblGrid>
                <a:gridCol w="1056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43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Grammar - (2)</a:t>
                      </a:r>
                    </a:p>
                  </a:txBody>
                  <a:tcPr marL="68580" marR="68580" marT="34237" marB="342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1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37" marB="342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37" marB="3423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ID</a:t>
                      </a: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 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:=</a:t>
                      </a: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 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&lt;expression&gt;;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37" marB="3423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4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37" marB="342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37" marB="342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read ( &lt;id list&gt; );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37" marB="3423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1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37" marB="342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37" marB="3423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write ( &lt;expr list&gt; );</a:t>
                      </a:r>
                      <a:endParaRPr kumimoji="0" lang="zh-TW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37" marB="3423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7666" name="Text Box 18">
            <a:extLst>
              <a:ext uri="{FF2B5EF4-FFF2-40B4-BE49-F238E27FC236}">
                <a16:creationId xmlns:a16="http://schemas.microsoft.com/office/drawing/2014/main" id="{FBF1F317-EFE8-4874-B7EA-DEEE311455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47308"/>
            <a:ext cx="3685589" cy="78483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Predict (A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X</a:t>
            </a:r>
            <a:r>
              <a:rPr lang="en-US" altLang="zh-TW" sz="900" baseline="-250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1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…</a:t>
            </a:r>
            <a:r>
              <a:rPr lang="en-US" altLang="zh-TW" sz="900" dirty="0" err="1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X</a:t>
            </a:r>
            <a:r>
              <a:rPr lang="en-US" altLang="zh-TW" sz="900" baseline="-25000" dirty="0" err="1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m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)</a:t>
            </a:r>
            <a:r>
              <a:rPr lang="en-US" altLang="zh-TW" sz="900" dirty="0">
                <a:latin typeface="Arial Black" panose="020B0A04020102020204" pitchFamily="34" charset="0"/>
                <a:sym typeface="Wingdings" panose="05000000000000000000" pitchFamily="2" charset="2"/>
              </a:rPr>
              <a:t> 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=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 dirty="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　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If  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  ∈ First (X</a:t>
            </a:r>
            <a:r>
              <a:rPr lang="en-US" altLang="zh-TW" sz="900" baseline="-250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 ( First (X</a:t>
            </a:r>
            <a:r>
              <a:rPr lang="en-US" altLang="zh-TW" sz="900" baseline="-250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 -  ) ∪</a:t>
            </a:r>
            <a:r>
              <a:rPr lang="en-US" altLang="zh-TW" sz="900" dirty="0">
                <a:latin typeface="Arial Black" panose="020B0A04020102020204" pitchFamily="34" charset="0"/>
                <a:sym typeface="Symbol" panose="05050102010706020507" pitchFamily="18" charset="2"/>
              </a:rPr>
              <a:t> 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Follow (A)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　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else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First (X</a:t>
            </a:r>
            <a:r>
              <a:rPr lang="en-US" altLang="zh-TW" sz="900" baseline="-250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</a:p>
        </p:txBody>
      </p:sp>
      <p:graphicFrame>
        <p:nvGraphicFramePr>
          <p:cNvPr id="78867" name="Group 19">
            <a:extLst>
              <a:ext uri="{FF2B5EF4-FFF2-40B4-BE49-F238E27FC236}">
                <a16:creationId xmlns:a16="http://schemas.microsoft.com/office/drawing/2014/main" id="{325FC6C2-C9C1-465F-AF79-7DD84BD051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58013"/>
              </p:ext>
            </p:extLst>
          </p:nvPr>
        </p:nvGraphicFramePr>
        <p:xfrm>
          <a:off x="3331642" y="3372104"/>
          <a:ext cx="5679283" cy="1100016"/>
        </p:xfrm>
        <a:graphic>
          <a:graphicData uri="http://schemas.openxmlformats.org/drawingml/2006/table">
            <a:tbl>
              <a:tblPr/>
              <a:tblGrid>
                <a:gridCol w="928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45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83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5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005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3098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05782">
                <a:tc gridSpan="15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The LL(1) Table for Micro - (2)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918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ID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INTLIT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:=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,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+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(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)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begin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end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read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write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$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33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&lt;program&gt;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33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&lt;statement list&gt;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33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&lt;statement&gt;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5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6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335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&lt;statement tail&gt;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4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9037" name="Group 189">
            <a:extLst>
              <a:ext uri="{FF2B5EF4-FFF2-40B4-BE49-F238E27FC236}">
                <a16:creationId xmlns:a16="http://schemas.microsoft.com/office/drawing/2014/main" id="{E6C5E87B-F1EB-47C0-A2FA-4B2D4DFC96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365185"/>
              </p:ext>
            </p:extLst>
          </p:nvPr>
        </p:nvGraphicFramePr>
        <p:xfrm>
          <a:off x="3773851" y="940848"/>
          <a:ext cx="2234804" cy="333376"/>
        </p:xfrm>
        <a:graphic>
          <a:graphicData uri="http://schemas.openxmlformats.org/drawingml/2006/table">
            <a:tbl>
              <a:tblPr/>
              <a:tblGrid>
                <a:gridCol w="1054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68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Sets for Micro – (2)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30" marB="336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30" marB="336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</a:p>
                  </a:txBody>
                  <a:tcPr marL="68580" marR="68580" marT="33630" marB="336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9038" name="Group 190">
            <a:extLst>
              <a:ext uri="{FF2B5EF4-FFF2-40B4-BE49-F238E27FC236}">
                <a16:creationId xmlns:a16="http://schemas.microsoft.com/office/drawing/2014/main" id="{45CF7301-A747-4CC9-B7BC-1F7F1C2215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306825"/>
              </p:ext>
            </p:extLst>
          </p:nvPr>
        </p:nvGraphicFramePr>
        <p:xfrm>
          <a:off x="6102226" y="939657"/>
          <a:ext cx="2899172" cy="333376"/>
        </p:xfrm>
        <a:graphic>
          <a:graphicData uri="http://schemas.openxmlformats.org/drawingml/2006/table">
            <a:tbl>
              <a:tblPr/>
              <a:tblGrid>
                <a:gridCol w="1023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5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68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Sets for Micro – (2)</a:t>
                      </a:r>
                    </a:p>
                  </a:txBody>
                  <a:tcPr marL="68580" marR="68580" marT="33630" marB="336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30" marB="336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</a:t>
                      </a:r>
                    </a:p>
                  </a:txBody>
                  <a:tcPr marL="68580" marR="68580" marT="33630" marB="336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9005" name="Group 157">
            <a:extLst>
              <a:ext uri="{FF2B5EF4-FFF2-40B4-BE49-F238E27FC236}">
                <a16:creationId xmlns:a16="http://schemas.microsoft.com/office/drawing/2014/main" id="{AE5F2564-8FD3-416E-AE3F-FA7C9C85D7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138234"/>
              </p:ext>
            </p:extLst>
          </p:nvPr>
        </p:nvGraphicFramePr>
        <p:xfrm>
          <a:off x="3331642" y="2183861"/>
          <a:ext cx="5670948" cy="750094"/>
        </p:xfrm>
        <a:graphic>
          <a:graphicData uri="http://schemas.openxmlformats.org/drawingml/2006/table">
            <a:tbl>
              <a:tblPr/>
              <a:tblGrid>
                <a:gridCol w="539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3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4966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Prod</a:t>
                      </a:r>
                    </a:p>
                  </a:txBody>
                  <a:tcPr marL="68580" marR="68580" marT="34303" marB="343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Predict Set – (2)</a:t>
                      </a: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376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5</a:t>
                      </a:r>
                    </a:p>
                  </a:txBody>
                  <a:tcPr marL="68580" marR="68580" marT="34303" marB="343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(ID := &lt;expression&gt; ;) =</a:t>
                      </a: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(ID) =</a:t>
                      </a: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{ID}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376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6</a:t>
                      </a:r>
                    </a:p>
                  </a:txBody>
                  <a:tcPr marL="68580" marR="68580" marT="34303" marB="343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(read (&lt;id list&gt;);) 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 read ) =</a:t>
                      </a: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 read }</a:t>
                      </a: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376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7</a:t>
                      </a:r>
                    </a:p>
                  </a:txBody>
                  <a:tcPr marL="68580" marR="68580" marT="34303" marB="343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(write (&lt;expr list&gt;);) 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 write ) 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{write}</a:t>
                      </a:r>
                    </a:p>
                  </a:txBody>
                  <a:tcPr marL="68580" marR="68580" marT="34303" marB="343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9030" name="Rectangle 182">
            <a:extLst>
              <a:ext uri="{FF2B5EF4-FFF2-40B4-BE49-F238E27FC236}">
                <a16:creationId xmlns:a16="http://schemas.microsoft.com/office/drawing/2014/main" id="{42891376-C86F-4BB5-88BE-ABDCA38E4A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371" y="2681893"/>
            <a:ext cx="3058715" cy="161925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9031" name="Rectangle 183">
            <a:extLst>
              <a:ext uri="{FF2B5EF4-FFF2-40B4-BE49-F238E27FC236}">
                <a16:creationId xmlns:a16="http://schemas.microsoft.com/office/drawing/2014/main" id="{77C58A4E-7A00-4575-A056-A4BCA003F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1642" y="2748217"/>
            <a:ext cx="5670947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9033" name="Rectangle 185">
            <a:extLst>
              <a:ext uri="{FF2B5EF4-FFF2-40B4-BE49-F238E27FC236}">
                <a16:creationId xmlns:a16="http://schemas.microsoft.com/office/drawing/2014/main" id="{43D8A8DE-4803-401D-8E6D-3ECEA5498A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1641" y="4090050"/>
            <a:ext cx="928688" cy="166688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9034" name="Rectangle 186">
            <a:extLst>
              <a:ext uri="{FF2B5EF4-FFF2-40B4-BE49-F238E27FC236}">
                <a16:creationId xmlns:a16="http://schemas.microsoft.com/office/drawing/2014/main" id="{9003B9E6-3947-47EA-8383-39B64C6589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8467" y="4073382"/>
            <a:ext cx="251992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79035" name="Rectangle 187">
            <a:extLst>
              <a:ext uri="{FF2B5EF4-FFF2-40B4-BE49-F238E27FC236}">
                <a16:creationId xmlns:a16="http://schemas.microsoft.com/office/drawing/2014/main" id="{17151470-0ACF-4CD3-A3CF-E4B2DD3F88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19199"/>
            <a:ext cx="3589734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48395069-6023-44BD-8DA0-3302BFDDF7DD}"/>
              </a:ext>
            </a:extLst>
          </p:cNvPr>
          <p:cNvSpPr txBox="1">
            <a:spLocks/>
          </p:cNvSpPr>
          <p:nvPr/>
        </p:nvSpPr>
        <p:spPr>
          <a:xfrm>
            <a:off x="846944" y="114300"/>
            <a:ext cx="7839856" cy="47781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TW" sz="3200" kern="0" dirty="0"/>
              <a:t>The LL(1) Parsing Example (6)</a:t>
            </a:r>
            <a:endParaRPr lang="zh-TW" altLang="en-US" sz="3200" kern="0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65FFF33A-5D47-4D0A-A496-7E1E4F22DF2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9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9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9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9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9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9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9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9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030" grpId="0" animBg="1"/>
      <p:bldP spid="79031" grpId="0" animBg="1"/>
      <p:bldP spid="79033" grpId="0" animBg="1"/>
      <p:bldP spid="79034" grpId="0"/>
      <p:bldP spid="7903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0071" name="Group 199">
            <a:extLst>
              <a:ext uri="{FF2B5EF4-FFF2-40B4-BE49-F238E27FC236}">
                <a16:creationId xmlns:a16="http://schemas.microsoft.com/office/drawing/2014/main" id="{405073A2-21F9-4C68-883B-60FBB18046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0624220"/>
              </p:ext>
            </p:extLst>
          </p:nvPr>
        </p:nvGraphicFramePr>
        <p:xfrm>
          <a:off x="112875" y="2470352"/>
          <a:ext cx="3057525" cy="789460"/>
        </p:xfrm>
        <a:graphic>
          <a:graphicData uri="http://schemas.openxmlformats.org/drawingml/2006/table">
            <a:tbl>
              <a:tblPr/>
              <a:tblGrid>
                <a:gridCol w="1056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45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Grammar - (3)</a:t>
                      </a:r>
                    </a:p>
                  </a:txBody>
                  <a:tcPr marL="68580" marR="68580" marT="34244" marB="342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list&gt;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44" marB="342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ID &lt;id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5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44" marB="342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，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ID &lt;id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44" marB="342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 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 list&gt;</a:t>
                      </a:r>
                      <a:endParaRPr kumimoji="0" lang="zh-TW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44" marB="342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&lt;expression&gt;&lt;expr tail&gt;</a:t>
                      </a:r>
                      <a:endParaRPr kumimoji="0" lang="zh-TW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8693" name="Text Box 18">
            <a:extLst>
              <a:ext uri="{FF2B5EF4-FFF2-40B4-BE49-F238E27FC236}">
                <a16:creationId xmlns:a16="http://schemas.microsoft.com/office/drawing/2014/main" id="{EDFBCFB8-EFC6-444D-A336-474C841242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51" y="1224626"/>
            <a:ext cx="3642610" cy="78483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Predict (A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X</a:t>
            </a:r>
            <a:r>
              <a:rPr lang="en-US" altLang="zh-TW" sz="900" baseline="-250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1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…X</a:t>
            </a:r>
            <a:r>
              <a:rPr lang="en-US" altLang="zh-TW" sz="900" baseline="-250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m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)</a:t>
            </a:r>
            <a:r>
              <a:rPr lang="en-US" altLang="zh-TW" sz="900">
                <a:latin typeface="Arial Black" panose="020B0A04020102020204" pitchFamily="34" charset="0"/>
                <a:sym typeface="Wingdings" panose="05000000000000000000" pitchFamily="2" charset="2"/>
              </a:rPr>
              <a:t> 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=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　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If  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  ∈ First (X</a:t>
            </a:r>
            <a:r>
              <a:rPr lang="en-US" altLang="zh-TW" sz="900" baseline="-250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 ( First (X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 -  ) ∪</a:t>
            </a:r>
            <a:r>
              <a:rPr lang="en-US" altLang="zh-TW" sz="900">
                <a:latin typeface="Arial Black" panose="020B0A04020102020204" pitchFamily="34" charset="0"/>
                <a:sym typeface="Symbol" panose="05050102010706020507" pitchFamily="18" charset="2"/>
              </a:rPr>
              <a:t> 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Follow (A)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　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else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First (X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</a:p>
        </p:txBody>
      </p:sp>
      <p:graphicFrame>
        <p:nvGraphicFramePr>
          <p:cNvPr id="80185" name="Group 313">
            <a:extLst>
              <a:ext uri="{FF2B5EF4-FFF2-40B4-BE49-F238E27FC236}">
                <a16:creationId xmlns:a16="http://schemas.microsoft.com/office/drawing/2014/main" id="{ED892E23-5578-42D0-90DD-A1E16A30C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013446"/>
              </p:ext>
            </p:extLst>
          </p:nvPr>
        </p:nvGraphicFramePr>
        <p:xfrm>
          <a:off x="3331643" y="3649422"/>
          <a:ext cx="5679283" cy="923692"/>
        </p:xfrm>
        <a:graphic>
          <a:graphicData uri="http://schemas.openxmlformats.org/drawingml/2006/table">
            <a:tbl>
              <a:tblPr/>
              <a:tblGrid>
                <a:gridCol w="928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45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83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5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005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3098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05670">
                <a:tc gridSpan="1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The LL(1) Table for Micro - (3)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INTLIT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:=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,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-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begin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end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read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write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$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list&gt;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 list&gt;</a:t>
                      </a: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tail&gt;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0183" name="Group 311">
            <a:extLst>
              <a:ext uri="{FF2B5EF4-FFF2-40B4-BE49-F238E27FC236}">
                <a16:creationId xmlns:a16="http://schemas.microsoft.com/office/drawing/2014/main" id="{FE697598-BB12-42C7-90F0-3341344C33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2532467"/>
              </p:ext>
            </p:extLst>
          </p:nvPr>
        </p:nvGraphicFramePr>
        <p:xfrm>
          <a:off x="3803832" y="1225662"/>
          <a:ext cx="2234804" cy="665852"/>
        </p:xfrm>
        <a:graphic>
          <a:graphicData uri="http://schemas.openxmlformats.org/drawingml/2006/table">
            <a:tbl>
              <a:tblPr/>
              <a:tblGrid>
                <a:gridCol w="1054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63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Sets for Micro – (3)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</a:p>
                  </a:txBody>
                  <a:tcPr marL="68580" marR="68580" marT="33606" marB="336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&lt;expression&gt;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INTLIT,( }</a:t>
                      </a:r>
                    </a:p>
                  </a:txBody>
                  <a:tcPr marL="68580" marR="68580" marT="33606" marB="336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tail&gt;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</a:t>
                      </a: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}</a:t>
                      </a:r>
                    </a:p>
                  </a:txBody>
                  <a:tcPr marL="68580" marR="68580" marT="33606" marB="336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0184" name="Group 312">
            <a:extLst>
              <a:ext uri="{FF2B5EF4-FFF2-40B4-BE49-F238E27FC236}">
                <a16:creationId xmlns:a16="http://schemas.microsoft.com/office/drawing/2014/main" id="{F0CBB437-E245-46DA-942B-377AAE09F8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189548"/>
              </p:ext>
            </p:extLst>
          </p:nvPr>
        </p:nvGraphicFramePr>
        <p:xfrm>
          <a:off x="6102227" y="1216975"/>
          <a:ext cx="2899172" cy="665852"/>
        </p:xfrm>
        <a:graphic>
          <a:graphicData uri="http://schemas.openxmlformats.org/drawingml/2006/table">
            <a:tbl>
              <a:tblPr/>
              <a:tblGrid>
                <a:gridCol w="1023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5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63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Sets for Micro – (3)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</a:t>
                      </a:r>
                    </a:p>
                  </a:txBody>
                  <a:tcPr marL="68580" marR="68580" marT="33606" marB="336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&lt;expression&gt;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SEMICOLON, ) }</a:t>
                      </a:r>
                    </a:p>
                  </a:txBody>
                  <a:tcPr marL="68580" marR="68580" marT="33606" marB="336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tail&gt;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 )}</a:t>
                      </a:r>
                    </a:p>
                  </a:txBody>
                  <a:tcPr marL="68580" marR="68580" marT="33606" marB="336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0080" name="Group 208">
            <a:extLst>
              <a:ext uri="{FF2B5EF4-FFF2-40B4-BE49-F238E27FC236}">
                <a16:creationId xmlns:a16="http://schemas.microsoft.com/office/drawing/2014/main" id="{BBEB7FEA-875F-45E8-850F-790424E668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284949"/>
              </p:ext>
            </p:extLst>
          </p:nvPr>
        </p:nvGraphicFramePr>
        <p:xfrm>
          <a:off x="3331643" y="2461179"/>
          <a:ext cx="5670948" cy="930092"/>
        </p:xfrm>
        <a:graphic>
          <a:graphicData uri="http://schemas.openxmlformats.org/drawingml/2006/table">
            <a:tbl>
              <a:tblPr/>
              <a:tblGrid>
                <a:gridCol w="539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3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4860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Prod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Predict Set – (3)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28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8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(ID&lt;id tail&gt;)=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First(ID)=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28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9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(,ID&lt;id tail&gt;)=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First(,)=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{,}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380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10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(λ)-λ) ∪Follow(&lt;id tail&gt;)=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Follow(&lt;id tail&gt;)=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{)}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28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11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First(&lt;expression&gt;&lt;expr tail&gt;)=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First(&lt;expression&gt;)=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{ID,INTLIT,(}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0054" name="Rectangle 182">
            <a:extLst>
              <a:ext uri="{FF2B5EF4-FFF2-40B4-BE49-F238E27FC236}">
                <a16:creationId xmlns:a16="http://schemas.microsoft.com/office/drawing/2014/main" id="{056961D5-7A35-47E3-B9C8-1F78259B74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876" y="2631086"/>
            <a:ext cx="3058715" cy="161925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0055" name="Rectangle 183">
            <a:extLst>
              <a:ext uri="{FF2B5EF4-FFF2-40B4-BE49-F238E27FC236}">
                <a16:creationId xmlns:a16="http://schemas.microsoft.com/office/drawing/2014/main" id="{6BEEB531-43D3-4A43-8A46-5EC803A585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1643" y="2679063"/>
            <a:ext cx="5670947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0057" name="Rectangle 185">
            <a:extLst>
              <a:ext uri="{FF2B5EF4-FFF2-40B4-BE49-F238E27FC236}">
                <a16:creationId xmlns:a16="http://schemas.microsoft.com/office/drawing/2014/main" id="{A8E16D4B-4BEC-4C5B-98E3-B6E58C1A66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1642" y="4036375"/>
            <a:ext cx="928688" cy="166688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0058" name="Rectangle 186">
            <a:extLst>
              <a:ext uri="{FF2B5EF4-FFF2-40B4-BE49-F238E27FC236}">
                <a16:creationId xmlns:a16="http://schemas.microsoft.com/office/drawing/2014/main" id="{820A2E8E-4863-410D-A4E8-BA7B2F29B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3193" y="4026850"/>
            <a:ext cx="251992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8</a:t>
            </a:r>
          </a:p>
        </p:txBody>
      </p:sp>
      <p:sp>
        <p:nvSpPr>
          <p:cNvPr id="80059" name="Rectangle 187">
            <a:extLst>
              <a:ext uri="{FF2B5EF4-FFF2-40B4-BE49-F238E27FC236}">
                <a16:creationId xmlns:a16="http://schemas.microsoft.com/office/drawing/2014/main" id="{1C0615DE-BE66-423D-B884-D1EAC428F5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86" y="1816367"/>
            <a:ext cx="3589734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8845" name="投影片編號版面配置區 3">
            <a:extLst>
              <a:ext uri="{FF2B5EF4-FFF2-40B4-BE49-F238E27FC236}">
                <a16:creationId xmlns:a16="http://schemas.microsoft.com/office/drawing/2014/main" id="{C0CB889F-BAC5-4024-A93F-6D6504BAB47D}"/>
              </a:ext>
            </a:extLst>
          </p:cNvPr>
          <p:cNvSpPr txBox="1">
            <a:spLocks noGrp="1"/>
          </p:cNvSpPr>
          <p:nvPr/>
        </p:nvSpPr>
        <p:spPr bwMode="auto">
          <a:xfrm>
            <a:off x="1602581" y="4767263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9751988-BCB3-4942-A076-DC0CF9265653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41791CAE-978D-44AB-B1F0-7AA0DF0B6DDE}"/>
              </a:ext>
            </a:extLst>
          </p:cNvPr>
          <p:cNvSpPr txBox="1">
            <a:spLocks/>
          </p:cNvSpPr>
          <p:nvPr/>
        </p:nvSpPr>
        <p:spPr>
          <a:xfrm>
            <a:off x="846944" y="114300"/>
            <a:ext cx="7839856" cy="47781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TW" sz="3200" kern="0" dirty="0"/>
              <a:t>The LL(1) Parsing Example (7)</a:t>
            </a:r>
            <a:endParaRPr lang="zh-TW" altLang="en-US" sz="3200" kern="0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6B4F6807-F183-4B7E-B2C9-BF85142FEAD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0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0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0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0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0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0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0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0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054" grpId="0" animBg="1"/>
      <p:bldP spid="80055" grpId="0" animBg="1"/>
      <p:bldP spid="80057" grpId="0" animBg="1"/>
      <p:bldP spid="80058" grpId="0"/>
      <p:bldP spid="8005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0898" name="Group 2">
            <a:extLst>
              <a:ext uri="{FF2B5EF4-FFF2-40B4-BE49-F238E27FC236}">
                <a16:creationId xmlns:a16="http://schemas.microsoft.com/office/drawing/2014/main" id="{AC97C161-AC9A-4010-92D6-ABA69C35C3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904953"/>
              </p:ext>
            </p:extLst>
          </p:nvPr>
        </p:nvGraphicFramePr>
        <p:xfrm>
          <a:off x="112875" y="2372916"/>
          <a:ext cx="3057525" cy="789460"/>
        </p:xfrm>
        <a:graphic>
          <a:graphicData uri="http://schemas.openxmlformats.org/drawingml/2006/table">
            <a:tbl>
              <a:tblPr/>
              <a:tblGrid>
                <a:gridCol w="1056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45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Grammar - (3)</a:t>
                      </a:r>
                    </a:p>
                  </a:txBody>
                  <a:tcPr marL="68580" marR="68580" marT="34244" marB="342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list&gt;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44" marB="342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ID &lt;id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5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44" marB="342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，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ID &lt;id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44" marB="342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 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 list&gt;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44" marB="342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&lt;expression&gt;&lt;expr tail&gt;</a:t>
                      </a:r>
                      <a:endParaRPr kumimoji="0" lang="zh-TW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9717" name="Text Box 21">
            <a:extLst>
              <a:ext uri="{FF2B5EF4-FFF2-40B4-BE49-F238E27FC236}">
                <a16:creationId xmlns:a16="http://schemas.microsoft.com/office/drawing/2014/main" id="{27A43ABC-A2C9-4A38-B681-9FA1CD62C3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1097211"/>
            <a:ext cx="3743696" cy="78483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Predict (A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X</a:t>
            </a:r>
            <a:r>
              <a:rPr lang="en-US" altLang="zh-TW" sz="900" baseline="-250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1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…X</a:t>
            </a:r>
            <a:r>
              <a:rPr lang="en-US" altLang="zh-TW" sz="900" baseline="-250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m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)</a:t>
            </a:r>
            <a:r>
              <a:rPr lang="en-US" altLang="zh-TW" sz="900">
                <a:latin typeface="Arial Black" panose="020B0A04020102020204" pitchFamily="34" charset="0"/>
                <a:sym typeface="Wingdings" panose="05000000000000000000" pitchFamily="2" charset="2"/>
              </a:rPr>
              <a:t> 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=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　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If  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  ∈ First (X</a:t>
            </a:r>
            <a:r>
              <a:rPr lang="en-US" altLang="zh-TW" sz="900" baseline="-250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 ( First (X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 -  ) ∪</a:t>
            </a:r>
            <a:r>
              <a:rPr lang="en-US" altLang="zh-TW" sz="900">
                <a:latin typeface="Arial Black" panose="020B0A04020102020204" pitchFamily="34" charset="0"/>
                <a:sym typeface="Symbol" panose="05050102010706020507" pitchFamily="18" charset="2"/>
              </a:rPr>
              <a:t> 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Follow (A)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　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else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First (X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</a:p>
        </p:txBody>
      </p:sp>
      <p:graphicFrame>
        <p:nvGraphicFramePr>
          <p:cNvPr id="81087" name="Group 191">
            <a:extLst>
              <a:ext uri="{FF2B5EF4-FFF2-40B4-BE49-F238E27FC236}">
                <a16:creationId xmlns:a16="http://schemas.microsoft.com/office/drawing/2014/main" id="{AC2B356D-1812-4562-885E-12BBC7075E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319142"/>
              </p:ext>
            </p:extLst>
          </p:nvPr>
        </p:nvGraphicFramePr>
        <p:xfrm>
          <a:off x="3369117" y="3544491"/>
          <a:ext cx="5679283" cy="923820"/>
        </p:xfrm>
        <a:graphic>
          <a:graphicData uri="http://schemas.openxmlformats.org/drawingml/2006/table">
            <a:tbl>
              <a:tblPr/>
              <a:tblGrid>
                <a:gridCol w="928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45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83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5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005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3098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05698">
                <a:tc gridSpan="15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The LL(1) Table for Micro - (3)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38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ID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INTLIT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:=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,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+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(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)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begin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end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read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write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$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267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&lt;id list&gt;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8</a:t>
                      </a: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267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&lt;expr list&gt;</a:t>
                      </a:r>
                    </a:p>
                  </a:txBody>
                  <a:tcPr marL="27000" marR="27000" marT="26984" marB="2698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267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&lt;id tail&gt;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1018" name="Group 122">
            <a:extLst>
              <a:ext uri="{FF2B5EF4-FFF2-40B4-BE49-F238E27FC236}">
                <a16:creationId xmlns:a16="http://schemas.microsoft.com/office/drawing/2014/main" id="{38E2D18E-E3CA-47F8-AB59-8217AADF1E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8013206"/>
              </p:ext>
            </p:extLst>
          </p:nvPr>
        </p:nvGraphicFramePr>
        <p:xfrm>
          <a:off x="3826316" y="1098245"/>
          <a:ext cx="2234804" cy="665852"/>
        </p:xfrm>
        <a:graphic>
          <a:graphicData uri="http://schemas.openxmlformats.org/drawingml/2006/table">
            <a:tbl>
              <a:tblPr/>
              <a:tblGrid>
                <a:gridCol w="1054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63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Sets for Micro – (3)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</a:p>
                  </a:txBody>
                  <a:tcPr marL="68580" marR="68580" marT="33606" marB="336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&lt;expression&gt;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INTLIT,( }</a:t>
                      </a:r>
                    </a:p>
                  </a:txBody>
                  <a:tcPr marL="68580" marR="68580" marT="33606" marB="336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tail&gt;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</a:t>
                      </a: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}</a:t>
                      </a:r>
                    </a:p>
                  </a:txBody>
                  <a:tcPr marL="68580" marR="68580" marT="33606" marB="336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1034" name="Group 138">
            <a:extLst>
              <a:ext uri="{FF2B5EF4-FFF2-40B4-BE49-F238E27FC236}">
                <a16:creationId xmlns:a16="http://schemas.microsoft.com/office/drawing/2014/main" id="{BC460A0A-8564-41EC-BB0B-F02FCD61DC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6496439"/>
              </p:ext>
            </p:extLst>
          </p:nvPr>
        </p:nvGraphicFramePr>
        <p:xfrm>
          <a:off x="6139701" y="1112044"/>
          <a:ext cx="2899172" cy="665852"/>
        </p:xfrm>
        <a:graphic>
          <a:graphicData uri="http://schemas.openxmlformats.org/drawingml/2006/table">
            <a:tbl>
              <a:tblPr/>
              <a:tblGrid>
                <a:gridCol w="1023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5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63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Sets for Micro – (3)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</a:t>
                      </a:r>
                    </a:p>
                  </a:txBody>
                  <a:tcPr marL="68580" marR="68580" marT="33606" marB="336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&lt;expression&gt;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SEMICOLON, ) }</a:t>
                      </a:r>
                    </a:p>
                  </a:txBody>
                  <a:tcPr marL="68580" marR="68580" marT="33606" marB="336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tail&gt;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 )}</a:t>
                      </a:r>
                    </a:p>
                  </a:txBody>
                  <a:tcPr marL="68580" marR="68580" marT="33606" marB="336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1050" name="Group 154">
            <a:extLst>
              <a:ext uri="{FF2B5EF4-FFF2-40B4-BE49-F238E27FC236}">
                <a16:creationId xmlns:a16="http://schemas.microsoft.com/office/drawing/2014/main" id="{393DC96B-0CCB-45B2-BFE2-E611EB8808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972473"/>
              </p:ext>
            </p:extLst>
          </p:nvPr>
        </p:nvGraphicFramePr>
        <p:xfrm>
          <a:off x="3369117" y="2356248"/>
          <a:ext cx="5670948" cy="930092"/>
        </p:xfrm>
        <a:graphic>
          <a:graphicData uri="http://schemas.openxmlformats.org/drawingml/2006/table">
            <a:tbl>
              <a:tblPr/>
              <a:tblGrid>
                <a:gridCol w="539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3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4860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Prod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Predict Set – (3)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28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8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(ID&lt;id tail&gt;)=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First(ID)=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28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9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(,ID&lt;id tail&gt;)=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First(,)=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{,}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380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10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(λ)-λ) ∪Follow(&lt;id tail&gt;)=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Follow(&lt;id tail&gt;)=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{)}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28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11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First(&lt;expression&gt;&lt;expr tail&gt;)=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First(&lt;expression&gt;)=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{ID,INTLIT,(}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1080" name="Rectangle 184">
            <a:extLst>
              <a:ext uri="{FF2B5EF4-FFF2-40B4-BE49-F238E27FC236}">
                <a16:creationId xmlns:a16="http://schemas.microsoft.com/office/drawing/2014/main" id="{08F3B878-1CDE-489D-81CB-3BEFBDB42F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876" y="2688431"/>
            <a:ext cx="3058715" cy="161925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1081" name="Rectangle 185">
            <a:extLst>
              <a:ext uri="{FF2B5EF4-FFF2-40B4-BE49-F238E27FC236}">
                <a16:creationId xmlns:a16="http://schemas.microsoft.com/office/drawing/2014/main" id="{9DC92D4E-6A09-4655-9D82-2EB5A3824C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9117" y="2750344"/>
            <a:ext cx="5670947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1083" name="Rectangle 187">
            <a:extLst>
              <a:ext uri="{FF2B5EF4-FFF2-40B4-BE49-F238E27FC236}">
                <a16:creationId xmlns:a16="http://schemas.microsoft.com/office/drawing/2014/main" id="{6015DB20-7F4C-4E9E-86B5-478A50D975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9116" y="4267200"/>
            <a:ext cx="928688" cy="166688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1084" name="Rectangle 188">
            <a:extLst>
              <a:ext uri="{FF2B5EF4-FFF2-40B4-BE49-F238E27FC236}">
                <a16:creationId xmlns:a16="http://schemas.microsoft.com/office/drawing/2014/main" id="{45081291-10DA-4EE9-AB00-24BADB23A0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5333" y="4245769"/>
            <a:ext cx="251992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9</a:t>
            </a:r>
          </a:p>
        </p:txBody>
      </p:sp>
      <p:sp>
        <p:nvSpPr>
          <p:cNvPr id="81085" name="Rectangle 189">
            <a:extLst>
              <a:ext uri="{FF2B5EF4-FFF2-40B4-BE49-F238E27FC236}">
                <a16:creationId xmlns:a16="http://schemas.microsoft.com/office/drawing/2014/main" id="{3085CD7B-BF3C-412B-81E9-0F644D614C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911" y="1677181"/>
            <a:ext cx="3589734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66D8B14E-AA8C-4856-8598-187343D4BE1A}"/>
              </a:ext>
            </a:extLst>
          </p:cNvPr>
          <p:cNvSpPr txBox="1">
            <a:spLocks/>
          </p:cNvSpPr>
          <p:nvPr/>
        </p:nvSpPr>
        <p:spPr>
          <a:xfrm>
            <a:off x="846944" y="114300"/>
            <a:ext cx="7839856" cy="47781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TW" sz="3200" kern="0" dirty="0"/>
              <a:t>The LL(1) Parsing Example (8)</a:t>
            </a:r>
            <a:endParaRPr lang="zh-TW" altLang="en-US" sz="3200" kern="0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642120C2-3A91-40A6-8DAB-72558AB88A5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080" grpId="0" animBg="1"/>
      <p:bldP spid="81081" grpId="0" animBg="1"/>
      <p:bldP spid="81083" grpId="0" animBg="1"/>
      <p:bldP spid="81084" grpId="0"/>
      <p:bldP spid="8108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22" name="Group 2">
            <a:extLst>
              <a:ext uri="{FF2B5EF4-FFF2-40B4-BE49-F238E27FC236}">
                <a16:creationId xmlns:a16="http://schemas.microsoft.com/office/drawing/2014/main" id="{F5FDBF71-1927-4EC3-BF0C-1A9CF9A9E8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8916109"/>
              </p:ext>
            </p:extLst>
          </p:nvPr>
        </p:nvGraphicFramePr>
        <p:xfrm>
          <a:off x="135361" y="2357926"/>
          <a:ext cx="3057525" cy="789460"/>
        </p:xfrm>
        <a:graphic>
          <a:graphicData uri="http://schemas.openxmlformats.org/drawingml/2006/table">
            <a:tbl>
              <a:tblPr/>
              <a:tblGrid>
                <a:gridCol w="1056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45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Grammar - (3)</a:t>
                      </a:r>
                    </a:p>
                  </a:txBody>
                  <a:tcPr marL="68580" marR="68580" marT="34244" marB="342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list&gt;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44" marB="342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ID &lt;id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5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44" marB="342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，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ID &lt;id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44" marB="342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 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 list&gt;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44" marB="342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&lt;expression&gt;&lt;expr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0741" name="Text Box 21">
            <a:extLst>
              <a:ext uri="{FF2B5EF4-FFF2-40B4-BE49-F238E27FC236}">
                <a16:creationId xmlns:a16="http://schemas.microsoft.com/office/drawing/2014/main" id="{3B85A12A-ABCA-4830-AAF0-3A546B49A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12200"/>
            <a:ext cx="3657600" cy="78483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Predict (A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X</a:t>
            </a:r>
            <a:r>
              <a:rPr lang="en-US" altLang="zh-TW" sz="900" baseline="-250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1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…X</a:t>
            </a:r>
            <a:r>
              <a:rPr lang="en-US" altLang="zh-TW" sz="900" baseline="-250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m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)</a:t>
            </a:r>
            <a:r>
              <a:rPr lang="en-US" altLang="zh-TW" sz="900">
                <a:latin typeface="Arial Black" panose="020B0A04020102020204" pitchFamily="34" charset="0"/>
                <a:sym typeface="Wingdings" panose="05000000000000000000" pitchFamily="2" charset="2"/>
              </a:rPr>
              <a:t> 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=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　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If  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  ∈ First (X</a:t>
            </a:r>
            <a:r>
              <a:rPr lang="en-US" altLang="zh-TW" sz="900" baseline="-250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 ( First (X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 -  ) ∪</a:t>
            </a:r>
            <a:r>
              <a:rPr lang="en-US" altLang="zh-TW" sz="900">
                <a:latin typeface="Arial Black" panose="020B0A04020102020204" pitchFamily="34" charset="0"/>
                <a:sym typeface="Symbol" panose="05050102010706020507" pitchFamily="18" charset="2"/>
              </a:rPr>
              <a:t> 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Follow (A)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　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else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First (X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</a:p>
        </p:txBody>
      </p:sp>
      <p:graphicFrame>
        <p:nvGraphicFramePr>
          <p:cNvPr id="82111" name="Group 191">
            <a:extLst>
              <a:ext uri="{FF2B5EF4-FFF2-40B4-BE49-F238E27FC236}">
                <a16:creationId xmlns:a16="http://schemas.microsoft.com/office/drawing/2014/main" id="{E18D4FCE-3D45-47E4-9D72-CDD6682DD8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208768"/>
              </p:ext>
            </p:extLst>
          </p:nvPr>
        </p:nvGraphicFramePr>
        <p:xfrm>
          <a:off x="3369118" y="3529501"/>
          <a:ext cx="5679283" cy="923820"/>
        </p:xfrm>
        <a:graphic>
          <a:graphicData uri="http://schemas.openxmlformats.org/drawingml/2006/table">
            <a:tbl>
              <a:tblPr/>
              <a:tblGrid>
                <a:gridCol w="928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45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83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5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005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3098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05698">
                <a:tc gridSpan="15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The LL(1) Table for Micro - (3)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38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ID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INTLIT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:=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,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+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(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)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begin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end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read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write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$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267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&lt;id list&gt;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8</a:t>
                      </a: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267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&lt;expr list&gt;</a:t>
                      </a:r>
                    </a:p>
                  </a:txBody>
                  <a:tcPr marL="27000" marR="27000" marT="26984" marB="2698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267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&lt;id tail&gt;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9</a:t>
                      </a: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2042" name="Group 122">
            <a:extLst>
              <a:ext uri="{FF2B5EF4-FFF2-40B4-BE49-F238E27FC236}">
                <a16:creationId xmlns:a16="http://schemas.microsoft.com/office/drawing/2014/main" id="{A1823D3B-BF60-41B0-AE37-8DFDD5F061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6485263"/>
              </p:ext>
            </p:extLst>
          </p:nvPr>
        </p:nvGraphicFramePr>
        <p:xfrm>
          <a:off x="3841307" y="1105740"/>
          <a:ext cx="2234804" cy="665852"/>
        </p:xfrm>
        <a:graphic>
          <a:graphicData uri="http://schemas.openxmlformats.org/drawingml/2006/table">
            <a:tbl>
              <a:tblPr/>
              <a:tblGrid>
                <a:gridCol w="1054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63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Sets for Micro – (3)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</a:p>
                  </a:txBody>
                  <a:tcPr marL="68580" marR="68580" marT="33606" marB="336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&lt;expression&gt;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INTLIT,( }</a:t>
                      </a:r>
                    </a:p>
                  </a:txBody>
                  <a:tcPr marL="68580" marR="68580" marT="33606" marB="336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tail&gt;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</a:t>
                      </a: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}</a:t>
                      </a:r>
                    </a:p>
                  </a:txBody>
                  <a:tcPr marL="68580" marR="68580" marT="33606" marB="336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2058" name="Group 138">
            <a:extLst>
              <a:ext uri="{FF2B5EF4-FFF2-40B4-BE49-F238E27FC236}">
                <a16:creationId xmlns:a16="http://schemas.microsoft.com/office/drawing/2014/main" id="{1B12E70F-0E38-40C9-B994-658EFEC4A6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69755"/>
              </p:ext>
            </p:extLst>
          </p:nvPr>
        </p:nvGraphicFramePr>
        <p:xfrm>
          <a:off x="6139702" y="1097054"/>
          <a:ext cx="2899172" cy="665852"/>
        </p:xfrm>
        <a:graphic>
          <a:graphicData uri="http://schemas.openxmlformats.org/drawingml/2006/table">
            <a:tbl>
              <a:tblPr/>
              <a:tblGrid>
                <a:gridCol w="1023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5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63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Sets for Micro – (3)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</a:t>
                      </a:r>
                    </a:p>
                  </a:txBody>
                  <a:tcPr marL="68580" marR="68580" marT="33606" marB="336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&lt;expression&gt;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SEMICOLON, ) }</a:t>
                      </a:r>
                    </a:p>
                  </a:txBody>
                  <a:tcPr marL="68580" marR="68580" marT="33606" marB="336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tail&gt;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 )}</a:t>
                      </a:r>
                    </a:p>
                  </a:txBody>
                  <a:tcPr marL="68580" marR="68580" marT="33606" marB="336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2074" name="Group 154">
            <a:extLst>
              <a:ext uri="{FF2B5EF4-FFF2-40B4-BE49-F238E27FC236}">
                <a16:creationId xmlns:a16="http://schemas.microsoft.com/office/drawing/2014/main" id="{CB10CF09-3266-468F-829D-75FB40E0B2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218807"/>
              </p:ext>
            </p:extLst>
          </p:nvPr>
        </p:nvGraphicFramePr>
        <p:xfrm>
          <a:off x="3369118" y="2341258"/>
          <a:ext cx="5670948" cy="930092"/>
        </p:xfrm>
        <a:graphic>
          <a:graphicData uri="http://schemas.openxmlformats.org/drawingml/2006/table">
            <a:tbl>
              <a:tblPr/>
              <a:tblGrid>
                <a:gridCol w="539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3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4860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Prod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Predict Set – (3)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28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8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(ID&lt;id tail&gt;)=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First(ID)=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28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9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(,ID&lt;id tail&gt;)=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First(,)=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{,}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380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10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(λ)-λ) ∪Follow(&lt;id tail&gt;)=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Follow(&lt;id tail&gt;)=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{)}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28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11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First(&lt;expression&gt;&lt;expr tail&gt;)=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First(&lt;expression&gt;)=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{ID,INTLIT,(}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2104" name="Rectangle 184">
            <a:extLst>
              <a:ext uri="{FF2B5EF4-FFF2-40B4-BE49-F238E27FC236}">
                <a16:creationId xmlns:a16="http://schemas.microsoft.com/office/drawing/2014/main" id="{91258A10-FDAB-4063-9D96-FD4392B7B3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62" y="2827032"/>
            <a:ext cx="3058715" cy="161925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2105" name="Rectangle 185">
            <a:extLst>
              <a:ext uri="{FF2B5EF4-FFF2-40B4-BE49-F238E27FC236}">
                <a16:creationId xmlns:a16="http://schemas.microsoft.com/office/drawing/2014/main" id="{15EFEE51-0A7C-4F84-B464-168212EC52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9118" y="2913948"/>
            <a:ext cx="5670947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2106" name="Rectangle 186">
            <a:extLst>
              <a:ext uri="{FF2B5EF4-FFF2-40B4-BE49-F238E27FC236}">
                <a16:creationId xmlns:a16="http://schemas.microsoft.com/office/drawing/2014/main" id="{8D1EE426-78A8-4B2D-8E66-CDB81188F1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2472" y="1585211"/>
            <a:ext cx="5187593" cy="183628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2107" name="Rectangle 187">
            <a:extLst>
              <a:ext uri="{FF2B5EF4-FFF2-40B4-BE49-F238E27FC236}">
                <a16:creationId xmlns:a16="http://schemas.microsoft.com/office/drawing/2014/main" id="{349B9CE8-08DB-4A75-9292-08F83CF8A7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9117" y="4252210"/>
            <a:ext cx="928688" cy="166688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2108" name="Rectangle 188">
            <a:extLst>
              <a:ext uri="{FF2B5EF4-FFF2-40B4-BE49-F238E27FC236}">
                <a16:creationId xmlns:a16="http://schemas.microsoft.com/office/drawing/2014/main" id="{6F90FABB-8195-4484-A6B9-840BB0E1A9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9080" y="4230779"/>
            <a:ext cx="31931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82109" name="Rectangle 189">
            <a:extLst>
              <a:ext uri="{FF2B5EF4-FFF2-40B4-BE49-F238E27FC236}">
                <a16:creationId xmlns:a16="http://schemas.microsoft.com/office/drawing/2014/main" id="{31BE2545-8DEC-4987-8F74-B365FECE63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5" y="1406285"/>
            <a:ext cx="3589734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CAE73C63-8BE5-4DCE-BCF1-5D3F0C3735A5}"/>
              </a:ext>
            </a:extLst>
          </p:cNvPr>
          <p:cNvSpPr txBox="1">
            <a:spLocks/>
          </p:cNvSpPr>
          <p:nvPr/>
        </p:nvSpPr>
        <p:spPr>
          <a:xfrm>
            <a:off x="846944" y="114300"/>
            <a:ext cx="7839856" cy="47781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TW" sz="3200" kern="0" dirty="0"/>
              <a:t>The LL(1) Parsing Example (9)</a:t>
            </a:r>
            <a:endParaRPr lang="zh-TW" altLang="en-US" sz="3200" kern="0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764FB0E2-0341-4B73-B227-305410FD4A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2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2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2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2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2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2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2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04" grpId="0" animBg="1"/>
      <p:bldP spid="82105" grpId="0" animBg="1"/>
      <p:bldP spid="82106" grpId="0" animBg="1"/>
      <p:bldP spid="82107" grpId="0" animBg="1"/>
      <p:bldP spid="82108" grpId="0"/>
      <p:bldP spid="8210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946" name="Group 2">
            <a:extLst>
              <a:ext uri="{FF2B5EF4-FFF2-40B4-BE49-F238E27FC236}">
                <a16:creationId xmlns:a16="http://schemas.microsoft.com/office/drawing/2014/main" id="{B3F7BD83-C787-4024-BEFC-E1B4565DE7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453368"/>
              </p:ext>
            </p:extLst>
          </p:nvPr>
        </p:nvGraphicFramePr>
        <p:xfrm>
          <a:off x="135361" y="2335441"/>
          <a:ext cx="3057525" cy="789460"/>
        </p:xfrm>
        <a:graphic>
          <a:graphicData uri="http://schemas.openxmlformats.org/drawingml/2006/table">
            <a:tbl>
              <a:tblPr/>
              <a:tblGrid>
                <a:gridCol w="1056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45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Grammar - (3)</a:t>
                      </a:r>
                    </a:p>
                  </a:txBody>
                  <a:tcPr marL="68580" marR="68580" marT="34244" marB="342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list&gt;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44" marB="342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ID &lt;id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5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44" marB="342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，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ID &lt;id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44" marB="342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 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 list&gt;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44" marB="342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&lt;expression&gt;&lt;expr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44" marB="3424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1765" name="Text Box 21">
            <a:extLst>
              <a:ext uri="{FF2B5EF4-FFF2-40B4-BE49-F238E27FC236}">
                <a16:creationId xmlns:a16="http://schemas.microsoft.com/office/drawing/2014/main" id="{95120D28-2845-4BBA-97E1-6EB7E5010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74725"/>
            <a:ext cx="3702570" cy="78483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Predict (A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X</a:t>
            </a:r>
            <a:r>
              <a:rPr lang="en-US" altLang="zh-TW" sz="900" baseline="-250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1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…X</a:t>
            </a:r>
            <a:r>
              <a:rPr lang="en-US" altLang="zh-TW" sz="900" baseline="-250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m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)</a:t>
            </a:r>
            <a:r>
              <a:rPr lang="en-US" altLang="zh-TW" sz="900">
                <a:latin typeface="Arial Black" panose="020B0A04020102020204" pitchFamily="34" charset="0"/>
                <a:sym typeface="Wingdings" panose="05000000000000000000" pitchFamily="2" charset="2"/>
              </a:rPr>
              <a:t> 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=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　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If  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  ∈ First (X</a:t>
            </a:r>
            <a:r>
              <a:rPr lang="en-US" altLang="zh-TW" sz="900" baseline="-250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 ( First (X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 -  ) ∪</a:t>
            </a:r>
            <a:r>
              <a:rPr lang="en-US" altLang="zh-TW" sz="900">
                <a:latin typeface="Arial Black" panose="020B0A04020102020204" pitchFamily="34" charset="0"/>
                <a:sym typeface="Symbol" panose="05050102010706020507" pitchFamily="18" charset="2"/>
              </a:rPr>
              <a:t> 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Follow (A)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　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else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First (X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</a:p>
        </p:txBody>
      </p:sp>
      <p:graphicFrame>
        <p:nvGraphicFramePr>
          <p:cNvPr id="83137" name="Group 193">
            <a:extLst>
              <a:ext uri="{FF2B5EF4-FFF2-40B4-BE49-F238E27FC236}">
                <a16:creationId xmlns:a16="http://schemas.microsoft.com/office/drawing/2014/main" id="{349D0C6D-6069-427C-881A-F62B4ECD21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03343"/>
              </p:ext>
            </p:extLst>
          </p:nvPr>
        </p:nvGraphicFramePr>
        <p:xfrm>
          <a:off x="3354128" y="3507016"/>
          <a:ext cx="5679283" cy="923820"/>
        </p:xfrm>
        <a:graphic>
          <a:graphicData uri="http://schemas.openxmlformats.org/drawingml/2006/table">
            <a:tbl>
              <a:tblPr/>
              <a:tblGrid>
                <a:gridCol w="928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45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83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5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005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3098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05698">
                <a:tc gridSpan="15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The LL(1) Table for Micro - (3)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38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ID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INTLIT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:=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,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+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(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)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begin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end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read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write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$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69" marB="342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267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&lt;id list&gt;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8</a:t>
                      </a: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267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&lt;expr list&gt;</a:t>
                      </a:r>
                    </a:p>
                  </a:txBody>
                  <a:tcPr marL="27000" marR="27000" marT="26984" marB="2698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267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&lt;id tail&gt;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9</a:t>
                      </a: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10</a:t>
                      </a: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27000" marR="27000" marT="26984" marB="269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3066" name="Group 122">
            <a:extLst>
              <a:ext uri="{FF2B5EF4-FFF2-40B4-BE49-F238E27FC236}">
                <a16:creationId xmlns:a16="http://schemas.microsoft.com/office/drawing/2014/main" id="{068D2601-5326-4892-A9C2-878DB2B40F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914274"/>
              </p:ext>
            </p:extLst>
          </p:nvPr>
        </p:nvGraphicFramePr>
        <p:xfrm>
          <a:off x="3781346" y="1075760"/>
          <a:ext cx="2234804" cy="665852"/>
        </p:xfrm>
        <a:graphic>
          <a:graphicData uri="http://schemas.openxmlformats.org/drawingml/2006/table">
            <a:tbl>
              <a:tblPr/>
              <a:tblGrid>
                <a:gridCol w="1054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63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Sets for Micro – (3)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</a:p>
                  </a:txBody>
                  <a:tcPr marL="68580" marR="68580" marT="33606" marB="336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&lt;expression&gt;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INTLIT,( }</a:t>
                      </a:r>
                    </a:p>
                  </a:txBody>
                  <a:tcPr marL="68580" marR="68580" marT="33606" marB="336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tail&gt;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</a:t>
                      </a: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}</a:t>
                      </a:r>
                    </a:p>
                  </a:txBody>
                  <a:tcPr marL="68580" marR="68580" marT="33606" marB="336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3082" name="Group 138">
            <a:extLst>
              <a:ext uri="{FF2B5EF4-FFF2-40B4-BE49-F238E27FC236}">
                <a16:creationId xmlns:a16="http://schemas.microsoft.com/office/drawing/2014/main" id="{A3494C3E-8B02-4EEB-B4CA-FA6D654199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941788"/>
              </p:ext>
            </p:extLst>
          </p:nvPr>
        </p:nvGraphicFramePr>
        <p:xfrm>
          <a:off x="6124712" y="1074569"/>
          <a:ext cx="2899172" cy="665852"/>
        </p:xfrm>
        <a:graphic>
          <a:graphicData uri="http://schemas.openxmlformats.org/drawingml/2006/table">
            <a:tbl>
              <a:tblPr/>
              <a:tblGrid>
                <a:gridCol w="1023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5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63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Sets for Micro – (3)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</a:t>
                      </a:r>
                    </a:p>
                  </a:txBody>
                  <a:tcPr marL="68580" marR="68580" marT="33606" marB="336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&lt;expression&gt;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SEMICOLON, ) }</a:t>
                      </a:r>
                    </a:p>
                  </a:txBody>
                  <a:tcPr marL="68580" marR="68580" marT="33606" marB="336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tail&gt;</a:t>
                      </a:r>
                    </a:p>
                  </a:txBody>
                  <a:tcPr marL="68580" marR="68580" marT="33606" marB="336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 )}</a:t>
                      </a:r>
                    </a:p>
                  </a:txBody>
                  <a:tcPr marL="68580" marR="68580" marT="33606" marB="336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3098" name="Group 154">
            <a:extLst>
              <a:ext uri="{FF2B5EF4-FFF2-40B4-BE49-F238E27FC236}">
                <a16:creationId xmlns:a16="http://schemas.microsoft.com/office/drawing/2014/main" id="{F8BDA916-210F-4BA1-BE75-75C783A16B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195048"/>
              </p:ext>
            </p:extLst>
          </p:nvPr>
        </p:nvGraphicFramePr>
        <p:xfrm>
          <a:off x="3354128" y="2318773"/>
          <a:ext cx="5670948" cy="930092"/>
        </p:xfrm>
        <a:graphic>
          <a:graphicData uri="http://schemas.openxmlformats.org/drawingml/2006/table">
            <a:tbl>
              <a:tblPr/>
              <a:tblGrid>
                <a:gridCol w="539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3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4860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Prod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Predict Set – (3)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28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8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(ID&lt;id tail&gt;)=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First(ID)=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28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9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(,ID&lt;id tail&gt;)=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First(,)=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{,}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380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10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(λ)-λ) ∪Follow(&lt;id tail&gt;)=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Follow(&lt;id tail&gt;)=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{)}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28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11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First(&lt;expression&gt;&lt;expr tail&gt;)=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First(&lt;expression&gt;)=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{ID,INTLIT,(}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3128" name="Rectangle 184">
            <a:extLst>
              <a:ext uri="{FF2B5EF4-FFF2-40B4-BE49-F238E27FC236}">
                <a16:creationId xmlns:a16="http://schemas.microsoft.com/office/drawing/2014/main" id="{A95DE3A8-D12D-4051-B062-F63FD2DE64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62" y="2968854"/>
            <a:ext cx="3058715" cy="161925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3129" name="Rectangle 185">
            <a:extLst>
              <a:ext uri="{FF2B5EF4-FFF2-40B4-BE49-F238E27FC236}">
                <a16:creationId xmlns:a16="http://schemas.microsoft.com/office/drawing/2014/main" id="{61DC7011-688D-463F-8C79-012E30811C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4128" y="3062913"/>
            <a:ext cx="5670947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3130" name="Rectangle 186">
            <a:extLst>
              <a:ext uri="{FF2B5EF4-FFF2-40B4-BE49-F238E27FC236}">
                <a16:creationId xmlns:a16="http://schemas.microsoft.com/office/drawing/2014/main" id="{A8854A20-8A39-41FE-A0FB-D36DF6C15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2492" y="1398419"/>
            <a:ext cx="5202583" cy="175548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3131" name="Rectangle 187">
            <a:extLst>
              <a:ext uri="{FF2B5EF4-FFF2-40B4-BE49-F238E27FC236}">
                <a16:creationId xmlns:a16="http://schemas.microsoft.com/office/drawing/2014/main" id="{CC80F8AC-4CEF-4A43-BDD4-B15DBA8BE4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4127" y="4058275"/>
            <a:ext cx="928688" cy="166688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3132" name="Rectangle 188">
            <a:extLst>
              <a:ext uri="{FF2B5EF4-FFF2-40B4-BE49-F238E27FC236}">
                <a16:creationId xmlns:a16="http://schemas.microsoft.com/office/drawing/2014/main" id="{1EA187BE-1100-4112-B8DB-4F4B021C76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2100" y="4046369"/>
            <a:ext cx="31931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83133" name="Rectangle 189">
            <a:extLst>
              <a:ext uri="{FF2B5EF4-FFF2-40B4-BE49-F238E27FC236}">
                <a16:creationId xmlns:a16="http://schemas.microsoft.com/office/drawing/2014/main" id="{3F7201C4-4BF3-42DA-97E5-0730C37649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5" y="1668848"/>
            <a:ext cx="3683024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31918" name="投影片編號版面配置區 3">
            <a:extLst>
              <a:ext uri="{FF2B5EF4-FFF2-40B4-BE49-F238E27FC236}">
                <a16:creationId xmlns:a16="http://schemas.microsoft.com/office/drawing/2014/main" id="{A19EAF8E-E9F0-4808-8520-2F7ED8D45B9D}"/>
              </a:ext>
            </a:extLst>
          </p:cNvPr>
          <p:cNvSpPr txBox="1">
            <a:spLocks noGrp="1"/>
          </p:cNvSpPr>
          <p:nvPr/>
        </p:nvSpPr>
        <p:spPr bwMode="auto">
          <a:xfrm>
            <a:off x="1602581" y="4767263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1106AF6-8E94-4C0B-877A-8FD7520B0A44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83135" name="Rectangle 191">
            <a:extLst>
              <a:ext uri="{FF2B5EF4-FFF2-40B4-BE49-F238E27FC236}">
                <a16:creationId xmlns:a16="http://schemas.microsoft.com/office/drawing/2014/main" id="{6B70F34D-D469-43E5-ADF3-DC2619DF61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4296" y="4046369"/>
            <a:ext cx="31931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83136" name="Rectangle 192">
            <a:extLst>
              <a:ext uri="{FF2B5EF4-FFF2-40B4-BE49-F238E27FC236}">
                <a16:creationId xmlns:a16="http://schemas.microsoft.com/office/drawing/2014/main" id="{B3CA952B-CD3D-4650-9AA7-03E3667D5D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0240" y="4046369"/>
            <a:ext cx="31931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17" name="Rectangle 2">
            <a:extLst>
              <a:ext uri="{FF2B5EF4-FFF2-40B4-BE49-F238E27FC236}">
                <a16:creationId xmlns:a16="http://schemas.microsoft.com/office/drawing/2014/main" id="{CD1C1FD4-EE3D-492F-ADCD-FCAE2CBB2015}"/>
              </a:ext>
            </a:extLst>
          </p:cNvPr>
          <p:cNvSpPr txBox="1">
            <a:spLocks/>
          </p:cNvSpPr>
          <p:nvPr/>
        </p:nvSpPr>
        <p:spPr>
          <a:xfrm>
            <a:off x="846944" y="114300"/>
            <a:ext cx="7839856" cy="47781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TW" sz="3200" kern="0" dirty="0"/>
              <a:t>The LL(1) Parsing Example (10)</a:t>
            </a:r>
            <a:endParaRPr lang="zh-TW" altLang="en-US" sz="3200" kern="0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22FB7604-0535-48BF-970F-C86DF7C5D04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3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3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3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3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3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3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3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3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3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3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3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3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3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3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128" grpId="0" animBg="1"/>
      <p:bldP spid="83129" grpId="0" animBg="1"/>
      <p:bldP spid="83130" grpId="0" animBg="1"/>
      <p:bldP spid="83131" grpId="0" animBg="1"/>
      <p:bldP spid="83132" grpId="0"/>
      <p:bldP spid="83133" grpId="0" animBg="1"/>
      <p:bldP spid="83135" grpId="0"/>
      <p:bldP spid="8313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A798267B-F2DF-4905-9156-814D0E10D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420" y="108349"/>
            <a:ext cx="7791270" cy="519113"/>
          </a:xfrm>
        </p:spPr>
        <p:txBody>
          <a:bodyPr/>
          <a:lstStyle/>
          <a:p>
            <a:pPr eaLnBrk="1" hangingPunct="1"/>
            <a:r>
              <a:rPr lang="en-US" altLang="zh-TW" sz="3200" dirty="0"/>
              <a:t>Outlines</a:t>
            </a: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696914EF-9B05-43D0-AA27-9C4364F9BCF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09833" y="851160"/>
            <a:ext cx="6974993" cy="324683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000" dirty="0"/>
              <a:t>The LL(1) Predict Function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/>
              <a:t>The LL(1) Parse Table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/>
              <a:t>Building Recursive Descent Parsers from LL(1) Tables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/>
              <a:t>An LL(1) Parser Driver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/>
              <a:t>LL(1) Action Symbols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/>
              <a:t>Making Grammars LL(1)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/>
              <a:t>The If-Then-Else Problem in LL(1) Parsing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E449CB2A-FD0E-4721-8302-5574C21A197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461" name="Group 493">
            <a:extLst>
              <a:ext uri="{FF2B5EF4-FFF2-40B4-BE49-F238E27FC236}">
                <a16:creationId xmlns:a16="http://schemas.microsoft.com/office/drawing/2014/main" id="{CC8100CA-C0B4-4CD1-9719-ADFE37A934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155804"/>
              </p:ext>
            </p:extLst>
          </p:nvPr>
        </p:nvGraphicFramePr>
        <p:xfrm>
          <a:off x="112875" y="2320450"/>
          <a:ext cx="3057525" cy="947764"/>
        </p:xfrm>
        <a:graphic>
          <a:graphicData uri="http://schemas.openxmlformats.org/drawingml/2006/table">
            <a:tbl>
              <a:tblPr/>
              <a:tblGrid>
                <a:gridCol w="1056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47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Grammar - (4)</a:t>
                      </a: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， 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&lt;expression&gt;&lt;expr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4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&lt;expression&gt;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 &lt;primary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op&gt;&lt;primary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2792" name="Text Box 21">
            <a:extLst>
              <a:ext uri="{FF2B5EF4-FFF2-40B4-BE49-F238E27FC236}">
                <a16:creationId xmlns:a16="http://schemas.microsoft.com/office/drawing/2014/main" id="{1F84819C-F63E-46D1-844D-C6A2A908DB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52239"/>
            <a:ext cx="3672590" cy="78483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Predict (A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X</a:t>
            </a:r>
            <a:r>
              <a:rPr lang="en-US" altLang="zh-TW" sz="900" baseline="-250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1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…X</a:t>
            </a:r>
            <a:r>
              <a:rPr lang="en-US" altLang="zh-TW" sz="900" baseline="-250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m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)</a:t>
            </a:r>
            <a:r>
              <a:rPr lang="en-US" altLang="zh-TW" sz="900">
                <a:latin typeface="Arial Black" panose="020B0A04020102020204" pitchFamily="34" charset="0"/>
                <a:sym typeface="Wingdings" panose="05000000000000000000" pitchFamily="2" charset="2"/>
              </a:rPr>
              <a:t> 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=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　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If  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  ∈ First (X</a:t>
            </a:r>
            <a:r>
              <a:rPr lang="en-US" altLang="zh-TW" sz="900" baseline="-250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 ( First (X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 -  ) ∪</a:t>
            </a:r>
            <a:r>
              <a:rPr lang="en-US" altLang="zh-TW" sz="900">
                <a:latin typeface="Arial Black" panose="020B0A04020102020204" pitchFamily="34" charset="0"/>
                <a:sym typeface="Symbol" panose="05050102010706020507" pitchFamily="18" charset="2"/>
              </a:rPr>
              <a:t> 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Follow (A)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　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else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First (X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</a:p>
        </p:txBody>
      </p:sp>
      <p:graphicFrame>
        <p:nvGraphicFramePr>
          <p:cNvPr id="84457" name="Group 489">
            <a:extLst>
              <a:ext uri="{FF2B5EF4-FFF2-40B4-BE49-F238E27FC236}">
                <a16:creationId xmlns:a16="http://schemas.microsoft.com/office/drawing/2014/main" id="{BBB40456-0216-4522-A2C6-55721F2C08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424030"/>
              </p:ext>
            </p:extLst>
          </p:nvPr>
        </p:nvGraphicFramePr>
        <p:xfrm>
          <a:off x="3376613" y="3477035"/>
          <a:ext cx="5679283" cy="923692"/>
        </p:xfrm>
        <a:graphic>
          <a:graphicData uri="http://schemas.openxmlformats.org/drawingml/2006/table">
            <a:tbl>
              <a:tblPr/>
              <a:tblGrid>
                <a:gridCol w="928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45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83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5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005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3098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05670">
                <a:tc gridSpan="1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The LL(1) Table for Micro - (4)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INTLIT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:=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,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-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begin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end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read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write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$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&lt;expression&gt;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 tail&gt;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4479" name="Group 511">
            <a:extLst>
              <a:ext uri="{FF2B5EF4-FFF2-40B4-BE49-F238E27FC236}">
                <a16:creationId xmlns:a16="http://schemas.microsoft.com/office/drawing/2014/main" id="{9C996837-40BD-47C6-9706-B98415B970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944243"/>
              </p:ext>
            </p:extLst>
          </p:nvPr>
        </p:nvGraphicFramePr>
        <p:xfrm>
          <a:off x="3803832" y="1060770"/>
          <a:ext cx="2234804" cy="998934"/>
        </p:xfrm>
        <a:graphic>
          <a:graphicData uri="http://schemas.openxmlformats.org/drawingml/2006/table">
            <a:tbl>
              <a:tblPr/>
              <a:tblGrid>
                <a:gridCol w="1054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89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Sets for Micro – (4)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 tail&gt;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}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{ID,INTLIT, ( 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{+, -, 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{+, -}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4499" name="Group 531">
            <a:extLst>
              <a:ext uri="{FF2B5EF4-FFF2-40B4-BE49-F238E27FC236}">
                <a16:creationId xmlns:a16="http://schemas.microsoft.com/office/drawing/2014/main" id="{25E34B7D-93C2-49CF-8872-8A0A57C626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485131"/>
              </p:ext>
            </p:extLst>
          </p:nvPr>
        </p:nvGraphicFramePr>
        <p:xfrm>
          <a:off x="6147196" y="1044588"/>
          <a:ext cx="2996803" cy="998940"/>
        </p:xfrm>
        <a:graphic>
          <a:graphicData uri="http://schemas.openxmlformats.org/drawingml/2006/table">
            <a:tbl>
              <a:tblPr/>
              <a:tblGrid>
                <a:gridCol w="1058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83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9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Sets for Micro – (4)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 tail&gt;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 )}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SEMICOLON, +, -, ) 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SEMICOLON, ) 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INTLIT, ( 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4170" name="Group 202">
            <a:extLst>
              <a:ext uri="{FF2B5EF4-FFF2-40B4-BE49-F238E27FC236}">
                <a16:creationId xmlns:a16="http://schemas.microsoft.com/office/drawing/2014/main" id="{7340D7AA-3AB6-4C00-B211-3AABD00B56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255082"/>
              </p:ext>
            </p:extLst>
          </p:nvPr>
        </p:nvGraphicFramePr>
        <p:xfrm>
          <a:off x="3376613" y="2288791"/>
          <a:ext cx="5670948" cy="1108772"/>
        </p:xfrm>
        <a:graphic>
          <a:graphicData uri="http://schemas.openxmlformats.org/drawingml/2006/table">
            <a:tbl>
              <a:tblPr/>
              <a:tblGrid>
                <a:gridCol w="539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3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45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Prod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Predict Set – (4)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0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12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First(,&lt;expression&gt;&lt;expr tail&gt;)=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First(,)=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{,}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0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13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(λ)-λ) ∪Follow(&lt;expr tail&gt;)=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Follow(&lt;expr tail&gt;)=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{)}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0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14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First(&lt;primary&gt;&lt;primary tail&gt;)=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First(&lt;primary&gt;)=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{ID,INTLIT,(}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0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15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First(&lt;add op&gt;&lt;primary&gt;&lt;primary tail&gt;)=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First(&lt;add op&gt;)=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{+,-}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0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16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(λ)-λ) ∪Follow(&lt;primary tail&gt;)=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Follow(&lt;primary tail&gt;)=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{COMMA,;,)}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4152" name="Rectangle 184">
            <a:extLst>
              <a:ext uri="{FF2B5EF4-FFF2-40B4-BE49-F238E27FC236}">
                <a16:creationId xmlns:a16="http://schemas.microsoft.com/office/drawing/2014/main" id="{2AC532A9-A1AF-4717-B099-E9549BD1E8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876" y="2476422"/>
            <a:ext cx="3058715" cy="161925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4153" name="Rectangle 185">
            <a:extLst>
              <a:ext uri="{FF2B5EF4-FFF2-40B4-BE49-F238E27FC236}">
                <a16:creationId xmlns:a16="http://schemas.microsoft.com/office/drawing/2014/main" id="{AB165608-626E-448E-B948-65C46AD2B1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6613" y="2493579"/>
            <a:ext cx="5670947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4155" name="Rectangle 187">
            <a:extLst>
              <a:ext uri="{FF2B5EF4-FFF2-40B4-BE49-F238E27FC236}">
                <a16:creationId xmlns:a16="http://schemas.microsoft.com/office/drawing/2014/main" id="{4DCACCA8-2341-43CD-BA3E-94195A1EED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6612" y="4025913"/>
            <a:ext cx="928688" cy="166688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4156" name="Rectangle 188">
            <a:extLst>
              <a:ext uri="{FF2B5EF4-FFF2-40B4-BE49-F238E27FC236}">
                <a16:creationId xmlns:a16="http://schemas.microsoft.com/office/drawing/2014/main" id="{04BD6CCC-3608-4FE9-91B3-23947A9D44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9250" y="4016388"/>
            <a:ext cx="31931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12</a:t>
            </a:r>
          </a:p>
        </p:txBody>
      </p:sp>
      <p:sp>
        <p:nvSpPr>
          <p:cNvPr id="84157" name="Rectangle 189">
            <a:extLst>
              <a:ext uri="{FF2B5EF4-FFF2-40B4-BE49-F238E27FC236}">
                <a16:creationId xmlns:a16="http://schemas.microsoft.com/office/drawing/2014/main" id="{788DA6C1-5627-475F-92B2-FF35DF5F88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23876"/>
            <a:ext cx="3589734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C6DD0101-393B-4C2C-825B-137BA51AB560}"/>
              </a:ext>
            </a:extLst>
          </p:cNvPr>
          <p:cNvSpPr txBox="1">
            <a:spLocks/>
          </p:cNvSpPr>
          <p:nvPr/>
        </p:nvSpPr>
        <p:spPr>
          <a:xfrm>
            <a:off x="846944" y="114300"/>
            <a:ext cx="7839856" cy="47781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TW" sz="3200" kern="0" dirty="0"/>
              <a:t>The LL(1) Parsing Example (11)</a:t>
            </a:r>
            <a:endParaRPr lang="zh-TW" altLang="en-US" sz="3200" kern="0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DC844564-D8F4-451B-A8DD-0D9EB2E9B8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4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4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4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4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4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4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4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4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152" grpId="0" animBg="1"/>
      <p:bldP spid="84153" grpId="0" animBg="1"/>
      <p:bldP spid="84155" grpId="0" animBg="1"/>
      <p:bldP spid="84156" grpId="0"/>
      <p:bldP spid="8415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994" name="Group 2">
            <a:extLst>
              <a:ext uri="{FF2B5EF4-FFF2-40B4-BE49-F238E27FC236}">
                <a16:creationId xmlns:a16="http://schemas.microsoft.com/office/drawing/2014/main" id="{65A4A68A-A4A1-4355-81E7-5B1D08503C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712710"/>
              </p:ext>
            </p:extLst>
          </p:nvPr>
        </p:nvGraphicFramePr>
        <p:xfrm>
          <a:off x="105380" y="2327946"/>
          <a:ext cx="3057525" cy="947764"/>
        </p:xfrm>
        <a:graphic>
          <a:graphicData uri="http://schemas.openxmlformats.org/drawingml/2006/table">
            <a:tbl>
              <a:tblPr/>
              <a:tblGrid>
                <a:gridCol w="1056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47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Grammar - (4)</a:t>
                      </a: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， 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&lt;expression&gt;&lt;expr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4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&lt;expression&gt;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 &lt;primary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op&gt;&lt;primary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3816" name="Text Box 24">
            <a:extLst>
              <a:ext uri="{FF2B5EF4-FFF2-40B4-BE49-F238E27FC236}">
                <a16:creationId xmlns:a16="http://schemas.microsoft.com/office/drawing/2014/main" id="{8A2DCDCD-B02C-499E-9C71-F2394F0A81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56" y="1067230"/>
            <a:ext cx="3700580" cy="78483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Predict (A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X</a:t>
            </a:r>
            <a:r>
              <a:rPr lang="en-US" altLang="zh-TW" sz="900" baseline="-250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1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…X</a:t>
            </a:r>
            <a:r>
              <a:rPr lang="en-US" altLang="zh-TW" sz="900" baseline="-250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m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)</a:t>
            </a:r>
            <a:r>
              <a:rPr lang="en-US" altLang="zh-TW" sz="900">
                <a:latin typeface="Arial Black" panose="020B0A04020102020204" pitchFamily="34" charset="0"/>
                <a:sym typeface="Wingdings" panose="05000000000000000000" pitchFamily="2" charset="2"/>
              </a:rPr>
              <a:t> 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=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　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If  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  ∈ First (X</a:t>
            </a:r>
            <a:r>
              <a:rPr lang="en-US" altLang="zh-TW" sz="900" baseline="-250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 ( First (X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 -  ) ∪</a:t>
            </a:r>
            <a:r>
              <a:rPr lang="en-US" altLang="zh-TW" sz="900">
                <a:latin typeface="Arial Black" panose="020B0A04020102020204" pitchFamily="34" charset="0"/>
                <a:sym typeface="Symbol" panose="05050102010706020507" pitchFamily="18" charset="2"/>
              </a:rPr>
              <a:t> 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Follow (A)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　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else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First (X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</a:p>
        </p:txBody>
      </p:sp>
      <p:graphicFrame>
        <p:nvGraphicFramePr>
          <p:cNvPr id="85017" name="Group 25">
            <a:extLst>
              <a:ext uri="{FF2B5EF4-FFF2-40B4-BE49-F238E27FC236}">
                <a16:creationId xmlns:a16="http://schemas.microsoft.com/office/drawing/2014/main" id="{16EDCF1D-DEC1-4E0A-8919-5CBC16DED2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657528"/>
              </p:ext>
            </p:extLst>
          </p:nvPr>
        </p:nvGraphicFramePr>
        <p:xfrm>
          <a:off x="3384108" y="3507016"/>
          <a:ext cx="5679283" cy="923692"/>
        </p:xfrm>
        <a:graphic>
          <a:graphicData uri="http://schemas.openxmlformats.org/drawingml/2006/table">
            <a:tbl>
              <a:tblPr/>
              <a:tblGrid>
                <a:gridCol w="928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45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83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5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005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3098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05670">
                <a:tc gridSpan="1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The LL(1) Table for Micro - (4)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INTLIT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:=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,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-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begin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end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read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write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$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&lt;expression&gt;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 tail&gt;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12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5101" name="Group 109">
            <a:extLst>
              <a:ext uri="{FF2B5EF4-FFF2-40B4-BE49-F238E27FC236}">
                <a16:creationId xmlns:a16="http://schemas.microsoft.com/office/drawing/2014/main" id="{0DF3C80F-1A9E-4B60-A58C-855E36445E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622762"/>
              </p:ext>
            </p:extLst>
          </p:nvPr>
        </p:nvGraphicFramePr>
        <p:xfrm>
          <a:off x="3826317" y="1068264"/>
          <a:ext cx="2234804" cy="998934"/>
        </p:xfrm>
        <a:graphic>
          <a:graphicData uri="http://schemas.openxmlformats.org/drawingml/2006/table">
            <a:tbl>
              <a:tblPr/>
              <a:tblGrid>
                <a:gridCol w="1054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89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Sets for Micro – (4)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 tail&gt;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}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{ID,INTLIT, ( 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{+, -, 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{+, -}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5123" name="Group 131">
            <a:extLst>
              <a:ext uri="{FF2B5EF4-FFF2-40B4-BE49-F238E27FC236}">
                <a16:creationId xmlns:a16="http://schemas.microsoft.com/office/drawing/2014/main" id="{167B8E91-B81A-43D5-B66A-CF6E8E45C3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441955"/>
              </p:ext>
            </p:extLst>
          </p:nvPr>
        </p:nvGraphicFramePr>
        <p:xfrm>
          <a:off x="6154692" y="1074569"/>
          <a:ext cx="2989308" cy="998940"/>
        </p:xfrm>
        <a:graphic>
          <a:graphicData uri="http://schemas.openxmlformats.org/drawingml/2006/table">
            <a:tbl>
              <a:tblPr/>
              <a:tblGrid>
                <a:gridCol w="10557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35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9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Sets for Micro – (4)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 tail&gt;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 )}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SEMICOLON, +, -, ) 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SEMICOLON, ) 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INTLIT, ( 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5145" name="Group 153">
            <a:extLst>
              <a:ext uri="{FF2B5EF4-FFF2-40B4-BE49-F238E27FC236}">
                <a16:creationId xmlns:a16="http://schemas.microsoft.com/office/drawing/2014/main" id="{A4AB52F9-98CF-4187-8998-2A5DF963C8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2860"/>
              </p:ext>
            </p:extLst>
          </p:nvPr>
        </p:nvGraphicFramePr>
        <p:xfrm>
          <a:off x="3384108" y="2318772"/>
          <a:ext cx="5670948" cy="1108772"/>
        </p:xfrm>
        <a:graphic>
          <a:graphicData uri="http://schemas.openxmlformats.org/drawingml/2006/table">
            <a:tbl>
              <a:tblPr/>
              <a:tblGrid>
                <a:gridCol w="539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3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45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Prod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Predict Set – (4)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0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12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First(,&lt;expression&gt;&lt;expr tail&gt;)=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First(,)=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{,}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0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13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(λ)-λ) ∪Follow(&lt;expr tail&gt;)=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Follow(&lt;expr tail&gt;)=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{)}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0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14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First(&lt;primary&gt;&lt;primary tail&gt;)=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First(&lt;primary&gt;)=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{ID,INTLIT,(}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0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15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First(&lt;add op&gt;&lt;primary&gt;&lt;primary tail&gt;)=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First(&lt;add op&gt;)=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{+,-}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0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16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(λ)-λ) ∪Follow(&lt;primary tail&gt;)=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Follow(&lt;primary tail&gt;)=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{COMMA,;,)}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5180" name="Rectangle 188">
            <a:extLst>
              <a:ext uri="{FF2B5EF4-FFF2-40B4-BE49-F238E27FC236}">
                <a16:creationId xmlns:a16="http://schemas.microsoft.com/office/drawing/2014/main" id="{139A770F-E475-46CC-9E66-721FEB471A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381" y="2636318"/>
            <a:ext cx="3058715" cy="161925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5181" name="Rectangle 189">
            <a:extLst>
              <a:ext uri="{FF2B5EF4-FFF2-40B4-BE49-F238E27FC236}">
                <a16:creationId xmlns:a16="http://schemas.microsoft.com/office/drawing/2014/main" id="{AEC5DA9B-127A-4564-9738-0E6B5118F8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4108" y="2714060"/>
            <a:ext cx="5670947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5182" name="Rectangle 190">
            <a:extLst>
              <a:ext uri="{FF2B5EF4-FFF2-40B4-BE49-F238E27FC236}">
                <a16:creationId xmlns:a16="http://schemas.microsoft.com/office/drawing/2014/main" id="{8FFE6008-D24F-4B15-A2C8-B433061F4D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0007" y="1725842"/>
            <a:ext cx="5255048" cy="162919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5183" name="Rectangle 191">
            <a:extLst>
              <a:ext uri="{FF2B5EF4-FFF2-40B4-BE49-F238E27FC236}">
                <a16:creationId xmlns:a16="http://schemas.microsoft.com/office/drawing/2014/main" id="{A7E68BB1-698F-42C8-932B-4D0F6E173B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4107" y="4055894"/>
            <a:ext cx="928688" cy="166688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5184" name="Rectangle 192">
            <a:extLst>
              <a:ext uri="{FF2B5EF4-FFF2-40B4-BE49-F238E27FC236}">
                <a16:creationId xmlns:a16="http://schemas.microsoft.com/office/drawing/2014/main" id="{78D6D897-5E74-441E-84A2-44BF105C55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0492" y="4046369"/>
            <a:ext cx="31931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13</a:t>
            </a:r>
          </a:p>
        </p:txBody>
      </p:sp>
      <p:sp>
        <p:nvSpPr>
          <p:cNvPr id="85185" name="Rectangle 193">
            <a:extLst>
              <a:ext uri="{FF2B5EF4-FFF2-40B4-BE49-F238E27FC236}">
                <a16:creationId xmlns:a16="http://schemas.microsoft.com/office/drawing/2014/main" id="{FA5CD48B-1A3F-458D-8687-25B5D561B5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91" y="1366078"/>
            <a:ext cx="3589734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33986" name="投影片編號版面配置區 3">
            <a:extLst>
              <a:ext uri="{FF2B5EF4-FFF2-40B4-BE49-F238E27FC236}">
                <a16:creationId xmlns:a16="http://schemas.microsoft.com/office/drawing/2014/main" id="{89AACE29-1A92-46F5-B528-1B9DD427EFAB}"/>
              </a:ext>
            </a:extLst>
          </p:cNvPr>
          <p:cNvSpPr txBox="1">
            <a:spLocks noGrp="1"/>
          </p:cNvSpPr>
          <p:nvPr/>
        </p:nvSpPr>
        <p:spPr bwMode="auto">
          <a:xfrm>
            <a:off x="1602581" y="4767263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0AA76BD-8B0C-4D4C-B4B6-8375E892CAA2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54A3E279-76EA-4854-B26C-B0D50FA066E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21</a:t>
            </a:fld>
            <a:endParaRPr lang="zh-TW" altLang="en-US"/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5F572279-9C35-4EAE-9F41-F9D18B9F91EF}"/>
              </a:ext>
            </a:extLst>
          </p:cNvPr>
          <p:cNvSpPr txBox="1">
            <a:spLocks/>
          </p:cNvSpPr>
          <p:nvPr/>
        </p:nvSpPr>
        <p:spPr>
          <a:xfrm>
            <a:off x="846944" y="114300"/>
            <a:ext cx="7839856" cy="47781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TW" sz="3200" kern="0" dirty="0"/>
              <a:t>The LL(1) Parsing Example (12)</a:t>
            </a:r>
            <a:endParaRPr lang="zh-TW" altLang="en-US" sz="3200" kern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5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5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5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5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5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5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5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5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5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5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5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5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180" grpId="0" animBg="1"/>
      <p:bldP spid="85181" grpId="0" animBg="1"/>
      <p:bldP spid="85182" grpId="0" animBg="1"/>
      <p:bldP spid="85183" grpId="0" animBg="1"/>
      <p:bldP spid="85184" grpId="0"/>
      <p:bldP spid="8518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6018" name="Group 2">
            <a:extLst>
              <a:ext uri="{FF2B5EF4-FFF2-40B4-BE49-F238E27FC236}">
                <a16:creationId xmlns:a16="http://schemas.microsoft.com/office/drawing/2014/main" id="{87D12E76-F4A4-4917-80A4-D08A566566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001526"/>
              </p:ext>
            </p:extLst>
          </p:nvPr>
        </p:nvGraphicFramePr>
        <p:xfrm>
          <a:off x="135360" y="2260489"/>
          <a:ext cx="3057525" cy="947764"/>
        </p:xfrm>
        <a:graphic>
          <a:graphicData uri="http://schemas.openxmlformats.org/drawingml/2006/table">
            <a:tbl>
              <a:tblPr/>
              <a:tblGrid>
                <a:gridCol w="1056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47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Grammar - (4)</a:t>
                      </a: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， 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&lt;expression&gt;&lt;expr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4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&lt;expression&gt;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 &lt;primary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op&gt;&lt;primary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4840" name="Text Box 24">
            <a:extLst>
              <a:ext uri="{FF2B5EF4-FFF2-40B4-BE49-F238E27FC236}">
                <a16:creationId xmlns:a16="http://schemas.microsoft.com/office/drawing/2014/main" id="{4FE79AD4-7C3E-4446-A32B-CFAEB9145B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48" y="1022260"/>
            <a:ext cx="3625628" cy="78483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Predict (A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X</a:t>
            </a:r>
            <a:r>
              <a:rPr lang="en-US" altLang="zh-TW" sz="900" baseline="-250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1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…</a:t>
            </a:r>
            <a:r>
              <a:rPr lang="en-US" altLang="zh-TW" sz="900" dirty="0" err="1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X</a:t>
            </a:r>
            <a:r>
              <a:rPr lang="en-US" altLang="zh-TW" sz="900" baseline="-25000" dirty="0" err="1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m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)</a:t>
            </a:r>
            <a:r>
              <a:rPr lang="en-US" altLang="zh-TW" sz="900" dirty="0">
                <a:latin typeface="Arial Black" panose="020B0A04020102020204" pitchFamily="34" charset="0"/>
                <a:sym typeface="Wingdings" panose="05000000000000000000" pitchFamily="2" charset="2"/>
              </a:rPr>
              <a:t> 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=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 dirty="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　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If  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  ∈ First (X</a:t>
            </a:r>
            <a:r>
              <a:rPr lang="en-US" altLang="zh-TW" sz="900" baseline="-250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 ( First (X</a:t>
            </a:r>
            <a:r>
              <a:rPr lang="en-US" altLang="zh-TW" sz="900" baseline="-250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 -  ) ∪</a:t>
            </a:r>
            <a:r>
              <a:rPr lang="en-US" altLang="zh-TW" sz="900" dirty="0">
                <a:latin typeface="Arial Black" panose="020B0A04020102020204" pitchFamily="34" charset="0"/>
                <a:sym typeface="Symbol" panose="05050102010706020507" pitchFamily="18" charset="2"/>
              </a:rPr>
              <a:t> 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Follow (A)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　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else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First (X</a:t>
            </a:r>
            <a:r>
              <a:rPr lang="en-US" altLang="zh-TW" sz="900" baseline="-250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</a:p>
        </p:txBody>
      </p:sp>
      <p:graphicFrame>
        <p:nvGraphicFramePr>
          <p:cNvPr id="86041" name="Group 25">
            <a:extLst>
              <a:ext uri="{FF2B5EF4-FFF2-40B4-BE49-F238E27FC236}">
                <a16:creationId xmlns:a16="http://schemas.microsoft.com/office/drawing/2014/main" id="{627C232F-6451-4DCC-81D9-3B2E7967C9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176384"/>
              </p:ext>
            </p:extLst>
          </p:nvPr>
        </p:nvGraphicFramePr>
        <p:xfrm>
          <a:off x="3376613" y="3447055"/>
          <a:ext cx="5679283" cy="923692"/>
        </p:xfrm>
        <a:graphic>
          <a:graphicData uri="http://schemas.openxmlformats.org/drawingml/2006/table">
            <a:tbl>
              <a:tblPr/>
              <a:tblGrid>
                <a:gridCol w="928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45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83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5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005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3098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05670">
                <a:tc gridSpan="1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The LL(1) Table for Micro - (4)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INTLIT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:=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,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-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begin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end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read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write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$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&lt;expression&gt;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 tail&gt;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12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13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6125" name="Group 109">
            <a:extLst>
              <a:ext uri="{FF2B5EF4-FFF2-40B4-BE49-F238E27FC236}">
                <a16:creationId xmlns:a16="http://schemas.microsoft.com/office/drawing/2014/main" id="{8B52D637-F4D3-446C-B204-7E64BE17FE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08803"/>
              </p:ext>
            </p:extLst>
          </p:nvPr>
        </p:nvGraphicFramePr>
        <p:xfrm>
          <a:off x="3826316" y="1015799"/>
          <a:ext cx="2234804" cy="998934"/>
        </p:xfrm>
        <a:graphic>
          <a:graphicData uri="http://schemas.openxmlformats.org/drawingml/2006/table">
            <a:tbl>
              <a:tblPr/>
              <a:tblGrid>
                <a:gridCol w="1054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89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Sets for Micro – (4)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 tail&gt;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}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{ID,INTLIT, ( 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{+, -, 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{+, -}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6147" name="Group 131">
            <a:extLst>
              <a:ext uri="{FF2B5EF4-FFF2-40B4-BE49-F238E27FC236}">
                <a16:creationId xmlns:a16="http://schemas.microsoft.com/office/drawing/2014/main" id="{6E81EDF6-C489-419A-A9D3-AE47AEAB85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221313"/>
              </p:ext>
            </p:extLst>
          </p:nvPr>
        </p:nvGraphicFramePr>
        <p:xfrm>
          <a:off x="6147196" y="1014608"/>
          <a:ext cx="2996803" cy="998940"/>
        </p:xfrm>
        <a:graphic>
          <a:graphicData uri="http://schemas.openxmlformats.org/drawingml/2006/table">
            <a:tbl>
              <a:tblPr/>
              <a:tblGrid>
                <a:gridCol w="1058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83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9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Sets for Micro – (4)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 tail&gt;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 )}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SEMICOLON, +, -, ) 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SEMICOLON, ) 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INTLIT, ( 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6169" name="Group 153">
            <a:extLst>
              <a:ext uri="{FF2B5EF4-FFF2-40B4-BE49-F238E27FC236}">
                <a16:creationId xmlns:a16="http://schemas.microsoft.com/office/drawing/2014/main" id="{233486DE-BB05-4832-AAAC-4DCF07AA34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411657"/>
              </p:ext>
            </p:extLst>
          </p:nvPr>
        </p:nvGraphicFramePr>
        <p:xfrm>
          <a:off x="3376613" y="2258811"/>
          <a:ext cx="5670948" cy="1108772"/>
        </p:xfrm>
        <a:graphic>
          <a:graphicData uri="http://schemas.openxmlformats.org/drawingml/2006/table">
            <a:tbl>
              <a:tblPr/>
              <a:tblGrid>
                <a:gridCol w="539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3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45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Prod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Predict Set – (4)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0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12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First(,&lt;expression&gt;&lt;expr tail&gt;)=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First(,)=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{,}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0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13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(λ)-λ) ∪Follow(&lt;expr tail&gt;)=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Follow(&lt;expr tail&gt;)=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{)}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0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14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First(&lt;primary&gt;&lt;primary tail&gt;)=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First(&lt;primary&gt;)=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{ID,INTLIT,(}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0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15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First(&lt;add op&gt;&lt;primary&gt;&lt;primary tail&gt;)=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First(&lt;add op&gt;)=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{+,-}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0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16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(λ)-λ) ∪Follow(&lt;primary tail&gt;)=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Follow(&lt;primary tail&gt;)=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{COMMA,;,)}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6204" name="Rectangle 188">
            <a:extLst>
              <a:ext uri="{FF2B5EF4-FFF2-40B4-BE49-F238E27FC236}">
                <a16:creationId xmlns:a16="http://schemas.microsoft.com/office/drawing/2014/main" id="{F667F969-1D0A-4549-A70D-56198EBD0A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36" y="2728404"/>
            <a:ext cx="3058715" cy="161925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6205" name="Rectangle 189">
            <a:extLst>
              <a:ext uri="{FF2B5EF4-FFF2-40B4-BE49-F238E27FC236}">
                <a16:creationId xmlns:a16="http://schemas.microsoft.com/office/drawing/2014/main" id="{393F5130-0B84-4066-BF0E-6D84AA2107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9469" y="2829121"/>
            <a:ext cx="5670947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6206" name="Rectangle 190">
            <a:extLst>
              <a:ext uri="{FF2B5EF4-FFF2-40B4-BE49-F238E27FC236}">
                <a16:creationId xmlns:a16="http://schemas.microsoft.com/office/drawing/2014/main" id="{045B9EB1-D3B1-484B-BF12-7D28625DAF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7482" y="1501574"/>
            <a:ext cx="5210078" cy="177324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6207" name="Rectangle 191">
            <a:extLst>
              <a:ext uri="{FF2B5EF4-FFF2-40B4-BE49-F238E27FC236}">
                <a16:creationId xmlns:a16="http://schemas.microsoft.com/office/drawing/2014/main" id="{7DAF554D-AC18-4307-8479-37CA048E3A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6612" y="3834008"/>
            <a:ext cx="928688" cy="166688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6208" name="Rectangle 192">
            <a:extLst>
              <a:ext uri="{FF2B5EF4-FFF2-40B4-BE49-F238E27FC236}">
                <a16:creationId xmlns:a16="http://schemas.microsoft.com/office/drawing/2014/main" id="{A10699F9-677A-410F-843C-E171FD22FA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2725" y="3824483"/>
            <a:ext cx="31931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14</a:t>
            </a:r>
          </a:p>
        </p:txBody>
      </p:sp>
      <p:sp>
        <p:nvSpPr>
          <p:cNvPr id="86209" name="Rectangle 193">
            <a:extLst>
              <a:ext uri="{FF2B5EF4-FFF2-40B4-BE49-F238E27FC236}">
                <a16:creationId xmlns:a16="http://schemas.microsoft.com/office/drawing/2014/main" id="{EF6CA81E-A7BF-4ED6-8C53-9F1D68E5A0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57" y="1591982"/>
            <a:ext cx="3589734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35010" name="投影片編號版面配置區 3">
            <a:extLst>
              <a:ext uri="{FF2B5EF4-FFF2-40B4-BE49-F238E27FC236}">
                <a16:creationId xmlns:a16="http://schemas.microsoft.com/office/drawing/2014/main" id="{57DD72AD-1F42-4F59-9F69-68B9886A3E62}"/>
              </a:ext>
            </a:extLst>
          </p:cNvPr>
          <p:cNvSpPr txBox="1">
            <a:spLocks noGrp="1"/>
          </p:cNvSpPr>
          <p:nvPr/>
        </p:nvSpPr>
        <p:spPr bwMode="auto">
          <a:xfrm>
            <a:off x="1602581" y="4767263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C3E7AFA-5432-490F-9519-A2A132380DC5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2CB562C6-7BF5-4FC5-8281-B284CEF4E30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22</a:t>
            </a:fld>
            <a:endParaRPr lang="zh-TW" altLang="en-US"/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3C3C752B-8886-4805-BD5B-1DE8433116E4}"/>
              </a:ext>
            </a:extLst>
          </p:cNvPr>
          <p:cNvSpPr txBox="1">
            <a:spLocks/>
          </p:cNvSpPr>
          <p:nvPr/>
        </p:nvSpPr>
        <p:spPr>
          <a:xfrm>
            <a:off x="846944" y="114300"/>
            <a:ext cx="7839856" cy="47781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TW" sz="3200" kern="0" dirty="0"/>
              <a:t>The LL(1) Parsing Example (13)</a:t>
            </a:r>
            <a:endParaRPr lang="zh-TW" altLang="en-US" sz="3200" kern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6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6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6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6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6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6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6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6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6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6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204" grpId="0" animBg="1"/>
      <p:bldP spid="86205" grpId="0" animBg="1"/>
      <p:bldP spid="86206" grpId="0" animBg="1"/>
      <p:bldP spid="86207" grpId="0" animBg="1"/>
      <p:bldP spid="86208" grpId="0"/>
      <p:bldP spid="8620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042" name="Group 2">
            <a:extLst>
              <a:ext uri="{FF2B5EF4-FFF2-40B4-BE49-F238E27FC236}">
                <a16:creationId xmlns:a16="http://schemas.microsoft.com/office/drawing/2014/main" id="{1AC4C853-EBDA-4CF3-97BF-EFEB4796D7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247004"/>
              </p:ext>
            </p:extLst>
          </p:nvPr>
        </p:nvGraphicFramePr>
        <p:xfrm>
          <a:off x="97885" y="2230509"/>
          <a:ext cx="3057525" cy="947764"/>
        </p:xfrm>
        <a:graphic>
          <a:graphicData uri="http://schemas.openxmlformats.org/drawingml/2006/table">
            <a:tbl>
              <a:tblPr/>
              <a:tblGrid>
                <a:gridCol w="1056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47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Grammar - (4)</a:t>
                      </a: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， 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&lt;expression&gt;&lt;expr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4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&lt;expression&gt;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 &lt;primary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op&gt;&lt;primary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5864" name="Text Box 24">
            <a:extLst>
              <a:ext uri="{FF2B5EF4-FFF2-40B4-BE49-F238E27FC236}">
                <a16:creationId xmlns:a16="http://schemas.microsoft.com/office/drawing/2014/main" id="{BDE23680-5739-4644-8AFE-EF96B4E1A4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427" y="1014764"/>
            <a:ext cx="3670599" cy="78483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Predict (A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X</a:t>
            </a:r>
            <a:r>
              <a:rPr lang="en-US" altLang="zh-TW" sz="900" baseline="-250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1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…</a:t>
            </a:r>
            <a:r>
              <a:rPr lang="en-US" altLang="zh-TW" sz="900" dirty="0" err="1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X</a:t>
            </a:r>
            <a:r>
              <a:rPr lang="en-US" altLang="zh-TW" sz="900" baseline="-25000" dirty="0" err="1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m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)</a:t>
            </a:r>
            <a:r>
              <a:rPr lang="en-US" altLang="zh-TW" sz="900" dirty="0">
                <a:latin typeface="Arial Black" panose="020B0A04020102020204" pitchFamily="34" charset="0"/>
                <a:sym typeface="Wingdings" panose="05000000000000000000" pitchFamily="2" charset="2"/>
              </a:rPr>
              <a:t> 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=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 dirty="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　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If  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  ∈ First (X</a:t>
            </a:r>
            <a:r>
              <a:rPr lang="en-US" altLang="zh-TW" sz="900" baseline="-250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 ( First (X</a:t>
            </a:r>
            <a:r>
              <a:rPr lang="en-US" altLang="zh-TW" sz="900" baseline="-250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 -  ) ∪</a:t>
            </a:r>
            <a:r>
              <a:rPr lang="en-US" altLang="zh-TW" sz="900" dirty="0">
                <a:latin typeface="Arial Black" panose="020B0A04020102020204" pitchFamily="34" charset="0"/>
                <a:sym typeface="Symbol" panose="05050102010706020507" pitchFamily="18" charset="2"/>
              </a:rPr>
              <a:t> 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Follow (A)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　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else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First (X</a:t>
            </a:r>
            <a:r>
              <a:rPr lang="en-US" altLang="zh-TW" sz="900" baseline="-250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</a:p>
        </p:txBody>
      </p:sp>
      <p:graphicFrame>
        <p:nvGraphicFramePr>
          <p:cNvPr id="87065" name="Group 25">
            <a:extLst>
              <a:ext uri="{FF2B5EF4-FFF2-40B4-BE49-F238E27FC236}">
                <a16:creationId xmlns:a16="http://schemas.microsoft.com/office/drawing/2014/main" id="{26CC9B33-0A8F-4691-9768-BB75ABAFAF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858478"/>
              </p:ext>
            </p:extLst>
          </p:nvPr>
        </p:nvGraphicFramePr>
        <p:xfrm>
          <a:off x="3354127" y="3417075"/>
          <a:ext cx="5679283" cy="923692"/>
        </p:xfrm>
        <a:graphic>
          <a:graphicData uri="http://schemas.openxmlformats.org/drawingml/2006/table">
            <a:tbl>
              <a:tblPr/>
              <a:tblGrid>
                <a:gridCol w="928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45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83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5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005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3098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05670">
                <a:tc gridSpan="1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The LL(1) Table for Micro - (4)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INTLIT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:=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,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-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begin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end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read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write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$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&lt;expression&gt;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14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 tail&gt;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12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13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7149" name="Group 109">
            <a:extLst>
              <a:ext uri="{FF2B5EF4-FFF2-40B4-BE49-F238E27FC236}">
                <a16:creationId xmlns:a16="http://schemas.microsoft.com/office/drawing/2014/main" id="{92BA6E42-4F37-4E01-9733-3CBF8F34A7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2410399"/>
              </p:ext>
            </p:extLst>
          </p:nvPr>
        </p:nvGraphicFramePr>
        <p:xfrm>
          <a:off x="3826316" y="993315"/>
          <a:ext cx="2234804" cy="998934"/>
        </p:xfrm>
        <a:graphic>
          <a:graphicData uri="http://schemas.openxmlformats.org/drawingml/2006/table">
            <a:tbl>
              <a:tblPr/>
              <a:tblGrid>
                <a:gridCol w="1054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89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Sets for Micro – (4)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 tail&gt;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}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{ID,INTLIT, ( 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{+, -, 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{+, -}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7171" name="Group 131">
            <a:extLst>
              <a:ext uri="{FF2B5EF4-FFF2-40B4-BE49-F238E27FC236}">
                <a16:creationId xmlns:a16="http://schemas.microsoft.com/office/drawing/2014/main" id="{50AD0E9C-ED59-4FCF-8EFE-0E75C5D276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461817"/>
              </p:ext>
            </p:extLst>
          </p:nvPr>
        </p:nvGraphicFramePr>
        <p:xfrm>
          <a:off x="6124711" y="984628"/>
          <a:ext cx="3019289" cy="998940"/>
        </p:xfrm>
        <a:graphic>
          <a:graphicData uri="http://schemas.openxmlformats.org/drawingml/2006/table">
            <a:tbl>
              <a:tblPr/>
              <a:tblGrid>
                <a:gridCol w="10663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29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9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Sets for Micro – (4)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 tail&gt;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 )}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SEMICOLON, +, -, ) 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SEMICOLON, ) 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INTLIT, ( 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7193" name="Group 153">
            <a:extLst>
              <a:ext uri="{FF2B5EF4-FFF2-40B4-BE49-F238E27FC236}">
                <a16:creationId xmlns:a16="http://schemas.microsoft.com/office/drawing/2014/main" id="{6436280C-387A-4FDC-A17E-49E12310E1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1520"/>
              </p:ext>
            </p:extLst>
          </p:nvPr>
        </p:nvGraphicFramePr>
        <p:xfrm>
          <a:off x="3354127" y="2228831"/>
          <a:ext cx="5670948" cy="1108772"/>
        </p:xfrm>
        <a:graphic>
          <a:graphicData uri="http://schemas.openxmlformats.org/drawingml/2006/table">
            <a:tbl>
              <a:tblPr/>
              <a:tblGrid>
                <a:gridCol w="539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3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45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Prod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Predict Set – (4)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0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12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First(,&lt;expression&gt;&lt;expr tail&gt;)=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First(,)=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{,}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0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13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(λ)-λ) ∪Follow(&lt;expr tail&gt;)=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Follow(&lt;expr tail&gt;)=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{)}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0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14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First(&lt;primary&gt;&lt;primary tail&gt;)=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First(&lt;primary&gt;)=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{ID,INTLIT,(}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0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15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First(&lt;add op&gt;&lt;primary&gt;&lt;primary tail&gt;)=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First(&lt;add op&gt;)=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{+,-}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0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16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(λ)-λ) ∪Follow(&lt;primary tail&gt;)=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Follow(&lt;primary tail&gt;)=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{COMMA,;,)}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7228" name="Rectangle 188">
            <a:extLst>
              <a:ext uri="{FF2B5EF4-FFF2-40B4-BE49-F238E27FC236}">
                <a16:creationId xmlns:a16="http://schemas.microsoft.com/office/drawing/2014/main" id="{D95C8B80-703C-4B66-A40D-6B645236FD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61" y="2855587"/>
            <a:ext cx="3058715" cy="161925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7229" name="Rectangle 189">
            <a:extLst>
              <a:ext uri="{FF2B5EF4-FFF2-40B4-BE49-F238E27FC236}">
                <a16:creationId xmlns:a16="http://schemas.microsoft.com/office/drawing/2014/main" id="{930F8E1D-96E3-4D89-A129-99FCCAA8C7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6983" y="2977735"/>
            <a:ext cx="5670947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7230" name="Rectangle 190">
            <a:extLst>
              <a:ext uri="{FF2B5EF4-FFF2-40B4-BE49-F238E27FC236}">
                <a16:creationId xmlns:a16="http://schemas.microsoft.com/office/drawing/2014/main" id="{98356619-2335-4794-B953-F546706844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2472" y="1807352"/>
            <a:ext cx="5172602" cy="156360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7231" name="Rectangle 191">
            <a:extLst>
              <a:ext uri="{FF2B5EF4-FFF2-40B4-BE49-F238E27FC236}">
                <a16:creationId xmlns:a16="http://schemas.microsoft.com/office/drawing/2014/main" id="{9F606400-30DF-4E77-9087-D9500C954B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4126" y="4139784"/>
            <a:ext cx="928688" cy="166688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7232" name="Rectangle 192">
            <a:extLst>
              <a:ext uri="{FF2B5EF4-FFF2-40B4-BE49-F238E27FC236}">
                <a16:creationId xmlns:a16="http://schemas.microsoft.com/office/drawing/2014/main" id="{C29395DB-9732-4603-97E0-EDD8FB0AB7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9695" y="4118353"/>
            <a:ext cx="31931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15</a:t>
            </a:r>
          </a:p>
        </p:txBody>
      </p:sp>
      <p:sp>
        <p:nvSpPr>
          <p:cNvPr id="87233" name="Rectangle 193">
            <a:extLst>
              <a:ext uri="{FF2B5EF4-FFF2-40B4-BE49-F238E27FC236}">
                <a16:creationId xmlns:a16="http://schemas.microsoft.com/office/drawing/2014/main" id="{0FEF01A7-0DB9-4E03-BF06-8E2074C24D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62" y="1602933"/>
            <a:ext cx="3589734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36034" name="投影片編號版面配置區 3">
            <a:extLst>
              <a:ext uri="{FF2B5EF4-FFF2-40B4-BE49-F238E27FC236}">
                <a16:creationId xmlns:a16="http://schemas.microsoft.com/office/drawing/2014/main" id="{F3F8BDC4-A63F-4D3C-ABA1-9D788707615C}"/>
              </a:ext>
            </a:extLst>
          </p:cNvPr>
          <p:cNvSpPr txBox="1">
            <a:spLocks noGrp="1"/>
          </p:cNvSpPr>
          <p:nvPr/>
        </p:nvSpPr>
        <p:spPr bwMode="auto">
          <a:xfrm>
            <a:off x="1602581" y="4767263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BE4161D-FAD9-4A30-9165-0E8845FB9483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87235" name="Rectangle 195">
            <a:extLst>
              <a:ext uri="{FF2B5EF4-FFF2-40B4-BE49-F238E27FC236}">
                <a16:creationId xmlns:a16="http://schemas.microsoft.com/office/drawing/2014/main" id="{4A408BC6-E218-4B5B-B6D2-CC46A8BCA7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9967" y="4118353"/>
            <a:ext cx="31931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15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9D39D344-1931-4C7C-B52F-B26F82FEC7C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23</a:t>
            </a:fld>
            <a:endParaRPr lang="zh-TW" altLang="en-US"/>
          </a:p>
        </p:txBody>
      </p:sp>
      <p:sp>
        <p:nvSpPr>
          <p:cNvPr id="17" name="Rectangle 2">
            <a:extLst>
              <a:ext uri="{FF2B5EF4-FFF2-40B4-BE49-F238E27FC236}">
                <a16:creationId xmlns:a16="http://schemas.microsoft.com/office/drawing/2014/main" id="{57CA9113-85BE-4577-BA4F-008A237FA61E}"/>
              </a:ext>
            </a:extLst>
          </p:cNvPr>
          <p:cNvSpPr txBox="1">
            <a:spLocks/>
          </p:cNvSpPr>
          <p:nvPr/>
        </p:nvSpPr>
        <p:spPr>
          <a:xfrm>
            <a:off x="846944" y="114300"/>
            <a:ext cx="7839856" cy="47781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TW" sz="3200" kern="0" dirty="0"/>
              <a:t>The LL(1) Parsing Example (14)</a:t>
            </a:r>
            <a:endParaRPr lang="zh-TW" altLang="en-US" sz="3200" kern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7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7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7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7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7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7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7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7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7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7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7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7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228" grpId="0" animBg="1"/>
      <p:bldP spid="87229" grpId="0" animBg="1"/>
      <p:bldP spid="87230" grpId="0" animBg="1"/>
      <p:bldP spid="87231" grpId="0" animBg="1"/>
      <p:bldP spid="87232" grpId="0"/>
      <p:bldP spid="87233" grpId="0" animBg="1"/>
      <p:bldP spid="8723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8066" name="Group 2">
            <a:extLst>
              <a:ext uri="{FF2B5EF4-FFF2-40B4-BE49-F238E27FC236}">
                <a16:creationId xmlns:a16="http://schemas.microsoft.com/office/drawing/2014/main" id="{22EC5A4A-2EDF-428E-92E1-45E36B5AE6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9258025"/>
              </p:ext>
            </p:extLst>
          </p:nvPr>
        </p:nvGraphicFramePr>
        <p:xfrm>
          <a:off x="150351" y="2320450"/>
          <a:ext cx="3057525" cy="947764"/>
        </p:xfrm>
        <a:graphic>
          <a:graphicData uri="http://schemas.openxmlformats.org/drawingml/2006/table">
            <a:tbl>
              <a:tblPr/>
              <a:tblGrid>
                <a:gridCol w="1056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47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Grammar - (4)</a:t>
                      </a: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， 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&lt;expression&gt;&lt;expr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4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&lt;expression&gt;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 &lt;primary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op&gt;&lt;primary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7" marB="3425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57" marB="3425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6888" name="Text Box 24">
            <a:extLst>
              <a:ext uri="{FF2B5EF4-FFF2-40B4-BE49-F238E27FC236}">
                <a16:creationId xmlns:a16="http://schemas.microsoft.com/office/drawing/2014/main" id="{FBD6D7DD-9360-44F2-934A-35CC872703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67230"/>
            <a:ext cx="3665095" cy="78483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Predict (A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X</a:t>
            </a:r>
            <a:r>
              <a:rPr lang="en-US" altLang="zh-TW" sz="900" baseline="-250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1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…X</a:t>
            </a:r>
            <a:r>
              <a:rPr lang="en-US" altLang="zh-TW" sz="900" baseline="-250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m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)</a:t>
            </a:r>
            <a:r>
              <a:rPr lang="en-US" altLang="zh-TW" sz="900">
                <a:latin typeface="Arial Black" panose="020B0A04020102020204" pitchFamily="34" charset="0"/>
                <a:sym typeface="Wingdings" panose="05000000000000000000" pitchFamily="2" charset="2"/>
              </a:rPr>
              <a:t> 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=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　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If  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  ∈ First (X</a:t>
            </a:r>
            <a:r>
              <a:rPr lang="en-US" altLang="zh-TW" sz="900" baseline="-250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 ( First (X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 -  ) ∪</a:t>
            </a:r>
            <a:r>
              <a:rPr lang="en-US" altLang="zh-TW" sz="900">
                <a:latin typeface="Arial Black" panose="020B0A04020102020204" pitchFamily="34" charset="0"/>
                <a:sym typeface="Symbol" panose="05050102010706020507" pitchFamily="18" charset="2"/>
              </a:rPr>
              <a:t> 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Follow (A)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　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else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First (X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</a:p>
        </p:txBody>
      </p:sp>
      <p:graphicFrame>
        <p:nvGraphicFramePr>
          <p:cNvPr id="88089" name="Group 25">
            <a:extLst>
              <a:ext uri="{FF2B5EF4-FFF2-40B4-BE49-F238E27FC236}">
                <a16:creationId xmlns:a16="http://schemas.microsoft.com/office/drawing/2014/main" id="{609CF9D7-101C-41D2-8CD5-FD06F1EDE6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24875"/>
              </p:ext>
            </p:extLst>
          </p:nvPr>
        </p:nvGraphicFramePr>
        <p:xfrm>
          <a:off x="3354128" y="3499521"/>
          <a:ext cx="5679283" cy="923692"/>
        </p:xfrm>
        <a:graphic>
          <a:graphicData uri="http://schemas.openxmlformats.org/drawingml/2006/table">
            <a:tbl>
              <a:tblPr/>
              <a:tblGrid>
                <a:gridCol w="928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45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83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5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005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3098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05670">
                <a:tc gridSpan="1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The LL(1) Table for Micro - (4)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INTLIT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:=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,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-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begin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end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read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write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$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&lt;expression&gt;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14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 tail&gt;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12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13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15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15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8173" name="Group 109">
            <a:extLst>
              <a:ext uri="{FF2B5EF4-FFF2-40B4-BE49-F238E27FC236}">
                <a16:creationId xmlns:a16="http://schemas.microsoft.com/office/drawing/2014/main" id="{73C0A821-1CF7-4276-B3B0-0C70A9831C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889225"/>
              </p:ext>
            </p:extLst>
          </p:nvPr>
        </p:nvGraphicFramePr>
        <p:xfrm>
          <a:off x="3728881" y="1060770"/>
          <a:ext cx="2234804" cy="998934"/>
        </p:xfrm>
        <a:graphic>
          <a:graphicData uri="http://schemas.openxmlformats.org/drawingml/2006/table">
            <a:tbl>
              <a:tblPr/>
              <a:tblGrid>
                <a:gridCol w="1054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89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Sets for Micro – (4)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 tail&gt;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}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{ID,INTLIT, ( 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{+, -, 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{+, -}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8195" name="Group 131">
            <a:extLst>
              <a:ext uri="{FF2B5EF4-FFF2-40B4-BE49-F238E27FC236}">
                <a16:creationId xmlns:a16="http://schemas.microsoft.com/office/drawing/2014/main" id="{6C1A1E29-846E-42C1-95E9-F86AE17241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66486"/>
              </p:ext>
            </p:extLst>
          </p:nvPr>
        </p:nvGraphicFramePr>
        <p:xfrm>
          <a:off x="6124712" y="1067074"/>
          <a:ext cx="3019288" cy="998940"/>
        </p:xfrm>
        <a:graphic>
          <a:graphicData uri="http://schemas.openxmlformats.org/drawingml/2006/table">
            <a:tbl>
              <a:tblPr/>
              <a:tblGrid>
                <a:gridCol w="10663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29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9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Sets for Micro – (4)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 tail&gt;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 )}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SEMICOLON, +, -, ) 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SEMICOLON, ) 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INTLIT, ( 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8217" name="Group 153">
            <a:extLst>
              <a:ext uri="{FF2B5EF4-FFF2-40B4-BE49-F238E27FC236}">
                <a16:creationId xmlns:a16="http://schemas.microsoft.com/office/drawing/2014/main" id="{95FE6919-B3B9-4F71-A123-74E8A923F6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386748"/>
              </p:ext>
            </p:extLst>
          </p:nvPr>
        </p:nvGraphicFramePr>
        <p:xfrm>
          <a:off x="3354128" y="2311277"/>
          <a:ext cx="5670948" cy="1108772"/>
        </p:xfrm>
        <a:graphic>
          <a:graphicData uri="http://schemas.openxmlformats.org/drawingml/2006/table">
            <a:tbl>
              <a:tblPr/>
              <a:tblGrid>
                <a:gridCol w="539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3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45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Prod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Predict Set – (4)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0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12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First(,&lt;expression&gt;&lt;expr tail&gt;)=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First(,)=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{,}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0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13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(λ)-λ) ∪Follow(&lt;expr tail&gt;)=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Follow(&lt;expr tail&gt;)=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{)}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0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14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First(&lt;primary&gt;&lt;primary tail&gt;)=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First(&lt;primary&gt;)=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{ID,INTLIT,(}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0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15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First(&lt;add op&gt;&lt;primary&gt;&lt;primary tail&gt;)=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First(&lt;add op&gt;)=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{+,-}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0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16</a:t>
                      </a:r>
                    </a:p>
                  </a:txBody>
                  <a:tcPr marL="68580" marR="68580" marT="34136" marB="341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(λ)-λ) ∪Follow(&lt;primary tail&gt;)=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Follow(&lt;primary tail&gt;)=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{COMMA,;,)}</a:t>
                      </a:r>
                    </a:p>
                  </a:txBody>
                  <a:tcPr marL="68580" marR="68580" marT="34136" marB="341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8252" name="Rectangle 188">
            <a:extLst>
              <a:ext uri="{FF2B5EF4-FFF2-40B4-BE49-F238E27FC236}">
                <a16:creationId xmlns:a16="http://schemas.microsoft.com/office/drawing/2014/main" id="{88680708-F984-4F29-BD47-896EC6A88A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827" y="3099119"/>
            <a:ext cx="3058715" cy="161925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8253" name="Rectangle 189">
            <a:extLst>
              <a:ext uri="{FF2B5EF4-FFF2-40B4-BE49-F238E27FC236}">
                <a16:creationId xmlns:a16="http://schemas.microsoft.com/office/drawing/2014/main" id="{D42F5496-2F48-45E0-B9E1-78B5A912C6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6984" y="3237584"/>
            <a:ext cx="5670947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8254" name="Rectangle 190">
            <a:extLst>
              <a:ext uri="{FF2B5EF4-FFF2-40B4-BE49-F238E27FC236}">
                <a16:creationId xmlns:a16="http://schemas.microsoft.com/office/drawing/2014/main" id="{AFB60A72-B1B8-4026-9859-17B5DDE08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2551" y="1715965"/>
            <a:ext cx="5296096" cy="180291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8255" name="Rectangle 191">
            <a:extLst>
              <a:ext uri="{FF2B5EF4-FFF2-40B4-BE49-F238E27FC236}">
                <a16:creationId xmlns:a16="http://schemas.microsoft.com/office/drawing/2014/main" id="{E36D13C8-0497-475D-BBB9-90632C916E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4127" y="4222230"/>
            <a:ext cx="928688" cy="166688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8256" name="Rectangle 192">
            <a:extLst>
              <a:ext uri="{FF2B5EF4-FFF2-40B4-BE49-F238E27FC236}">
                <a16:creationId xmlns:a16="http://schemas.microsoft.com/office/drawing/2014/main" id="{E2D67461-FDAD-477A-A512-3442E1B30F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6765" y="4200799"/>
            <a:ext cx="31931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16</a:t>
            </a:r>
          </a:p>
        </p:txBody>
      </p:sp>
      <p:sp>
        <p:nvSpPr>
          <p:cNvPr id="88257" name="Rectangle 193">
            <a:extLst>
              <a:ext uri="{FF2B5EF4-FFF2-40B4-BE49-F238E27FC236}">
                <a16:creationId xmlns:a16="http://schemas.microsoft.com/office/drawing/2014/main" id="{CD8D5D16-84BB-4349-B358-96B440DDFB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5" y="1364887"/>
            <a:ext cx="3589734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37058" name="投影片編號版面配置區 3">
            <a:extLst>
              <a:ext uri="{FF2B5EF4-FFF2-40B4-BE49-F238E27FC236}">
                <a16:creationId xmlns:a16="http://schemas.microsoft.com/office/drawing/2014/main" id="{56EF2EA6-B869-4D4C-BDCB-3601A920DCF9}"/>
              </a:ext>
            </a:extLst>
          </p:cNvPr>
          <p:cNvSpPr txBox="1">
            <a:spLocks noGrp="1"/>
          </p:cNvSpPr>
          <p:nvPr/>
        </p:nvSpPr>
        <p:spPr bwMode="auto">
          <a:xfrm>
            <a:off x="1602581" y="4767263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2FCD6C6-9798-458C-A591-C030A9829F94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88259" name="Rectangle 195">
            <a:extLst>
              <a:ext uri="{FF2B5EF4-FFF2-40B4-BE49-F238E27FC236}">
                <a16:creationId xmlns:a16="http://schemas.microsoft.com/office/drawing/2014/main" id="{48FEC5F9-5FD7-4B20-84EF-F8F508AEC3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0615" y="4200799"/>
            <a:ext cx="31931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16</a:t>
            </a:r>
          </a:p>
        </p:txBody>
      </p:sp>
      <p:sp>
        <p:nvSpPr>
          <p:cNvPr id="88260" name="Rectangle 196">
            <a:extLst>
              <a:ext uri="{FF2B5EF4-FFF2-40B4-BE49-F238E27FC236}">
                <a16:creationId xmlns:a16="http://schemas.microsoft.com/office/drawing/2014/main" id="{5B6C61DE-55CA-4DDE-95D2-01C16B368A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4090" y="4200799"/>
            <a:ext cx="31931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16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1D2A6F33-491D-434B-BBE6-9684BD87F52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24</a:t>
            </a:fld>
            <a:endParaRPr lang="zh-TW" altLang="en-US"/>
          </a:p>
        </p:txBody>
      </p:sp>
      <p:sp>
        <p:nvSpPr>
          <p:cNvPr id="18" name="Rectangle 2">
            <a:extLst>
              <a:ext uri="{FF2B5EF4-FFF2-40B4-BE49-F238E27FC236}">
                <a16:creationId xmlns:a16="http://schemas.microsoft.com/office/drawing/2014/main" id="{33BBAAA7-97DA-4475-924F-B95E5C92641A}"/>
              </a:ext>
            </a:extLst>
          </p:cNvPr>
          <p:cNvSpPr txBox="1">
            <a:spLocks/>
          </p:cNvSpPr>
          <p:nvPr/>
        </p:nvSpPr>
        <p:spPr>
          <a:xfrm>
            <a:off x="846944" y="114300"/>
            <a:ext cx="7839856" cy="47781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TW" sz="3200" kern="0" dirty="0"/>
              <a:t>The LL(1) Parsing Example (15)</a:t>
            </a:r>
            <a:endParaRPr lang="zh-TW" altLang="en-US" sz="3200" kern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8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8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8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8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8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8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8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8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8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8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8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8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8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8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8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8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252" grpId="0" animBg="1"/>
      <p:bldP spid="88253" grpId="0" animBg="1"/>
      <p:bldP spid="88254" grpId="0" animBg="1"/>
      <p:bldP spid="88255" grpId="0" animBg="1"/>
      <p:bldP spid="88256" grpId="0"/>
      <p:bldP spid="88257" grpId="0" animBg="1"/>
      <p:bldP spid="88259" grpId="0"/>
      <p:bldP spid="8826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359" name="Group 271">
            <a:extLst>
              <a:ext uri="{FF2B5EF4-FFF2-40B4-BE49-F238E27FC236}">
                <a16:creationId xmlns:a16="http://schemas.microsoft.com/office/drawing/2014/main" id="{0986EC80-980C-485E-B7E5-780D37942D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030260"/>
              </p:ext>
            </p:extLst>
          </p:nvPr>
        </p:nvGraphicFramePr>
        <p:xfrm>
          <a:off x="112876" y="1998163"/>
          <a:ext cx="3057525" cy="1107282"/>
        </p:xfrm>
        <a:graphic>
          <a:graphicData uri="http://schemas.openxmlformats.org/drawingml/2006/table">
            <a:tbl>
              <a:tblPr/>
              <a:tblGrid>
                <a:gridCol w="1056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51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Grammar - (5)</a:t>
                      </a: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(&lt;experssion&gt;)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	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ID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INTLIT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┼</a:t>
                      </a: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─</a:t>
                      </a: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&lt;system goal&gt;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&lt;program&gt;$</a:t>
                      </a:r>
                      <a:endParaRPr kumimoji="0" lang="zh-TW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7915" name="Text Box 24">
            <a:extLst>
              <a:ext uri="{FF2B5EF4-FFF2-40B4-BE49-F238E27FC236}">
                <a16:creationId xmlns:a16="http://schemas.microsoft.com/office/drawing/2014/main" id="{98033AA9-2C6B-46B3-A53A-F422A8E20C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19696"/>
            <a:ext cx="3642610" cy="78483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Predict (A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X</a:t>
            </a:r>
            <a:r>
              <a:rPr lang="en-US" altLang="zh-TW" sz="900" baseline="-250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1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…</a:t>
            </a:r>
            <a:r>
              <a:rPr lang="en-US" altLang="zh-TW" sz="900" dirty="0" err="1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X</a:t>
            </a:r>
            <a:r>
              <a:rPr lang="en-US" altLang="zh-TW" sz="900" baseline="-25000" dirty="0" err="1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m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)</a:t>
            </a:r>
            <a:r>
              <a:rPr lang="en-US" altLang="zh-TW" sz="900" dirty="0">
                <a:latin typeface="Arial Black" panose="020B0A04020102020204" pitchFamily="34" charset="0"/>
                <a:sym typeface="Wingdings" panose="05000000000000000000" pitchFamily="2" charset="2"/>
              </a:rPr>
              <a:t> 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=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 dirty="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　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If  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  ∈ First (X</a:t>
            </a:r>
            <a:r>
              <a:rPr lang="en-US" altLang="zh-TW" sz="900" baseline="-250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 ( First (X</a:t>
            </a:r>
            <a:r>
              <a:rPr lang="en-US" altLang="zh-TW" sz="900" baseline="-250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 -  ) ∪</a:t>
            </a:r>
            <a:r>
              <a:rPr lang="en-US" altLang="zh-TW" sz="900" dirty="0">
                <a:latin typeface="Arial Black" panose="020B0A04020102020204" pitchFamily="34" charset="0"/>
                <a:sym typeface="Symbol" panose="05050102010706020507" pitchFamily="18" charset="2"/>
              </a:rPr>
              <a:t> 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Follow (A)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　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else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First (X</a:t>
            </a:r>
            <a:r>
              <a:rPr lang="en-US" altLang="zh-TW" sz="900" baseline="-250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</a:p>
        </p:txBody>
      </p:sp>
      <p:graphicFrame>
        <p:nvGraphicFramePr>
          <p:cNvPr id="89484" name="Group 396">
            <a:extLst>
              <a:ext uri="{FF2B5EF4-FFF2-40B4-BE49-F238E27FC236}">
                <a16:creationId xmlns:a16="http://schemas.microsoft.com/office/drawing/2014/main" id="{595310F2-77BE-423F-B0A3-068C49F81E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834383"/>
              </p:ext>
            </p:extLst>
          </p:nvPr>
        </p:nvGraphicFramePr>
        <p:xfrm>
          <a:off x="3361623" y="3385240"/>
          <a:ext cx="5679283" cy="923692"/>
        </p:xfrm>
        <a:graphic>
          <a:graphicData uri="http://schemas.openxmlformats.org/drawingml/2006/table">
            <a:tbl>
              <a:tblPr/>
              <a:tblGrid>
                <a:gridCol w="928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45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83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5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005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3098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05670">
                <a:tc gridSpan="1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The LL(1) Table for Micro - (5)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INTLIT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:=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,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-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begin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end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read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write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$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&lt;system goal&gt;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9361" name="Group 273">
            <a:extLst>
              <a:ext uri="{FF2B5EF4-FFF2-40B4-BE49-F238E27FC236}">
                <a16:creationId xmlns:a16="http://schemas.microsoft.com/office/drawing/2014/main" id="{F54AB72D-B4D3-4153-8672-77F7DD5ADD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565998"/>
              </p:ext>
            </p:extLst>
          </p:nvPr>
        </p:nvGraphicFramePr>
        <p:xfrm>
          <a:off x="3781347" y="1132089"/>
          <a:ext cx="2234804" cy="500064"/>
        </p:xfrm>
        <a:graphic>
          <a:graphicData uri="http://schemas.openxmlformats.org/drawingml/2006/table">
            <a:tbl>
              <a:tblPr/>
              <a:tblGrid>
                <a:gridCol w="1054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68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Sets for Micro – (5)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</a:p>
                  </a:txBody>
                  <a:tcPr marL="68580" marR="68580" marT="33678" marB="33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{begin}</a:t>
                      </a:r>
                    </a:p>
                  </a:txBody>
                  <a:tcPr marL="68580" marR="68580" marT="33678" marB="33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9486" name="Group 398">
            <a:extLst>
              <a:ext uri="{FF2B5EF4-FFF2-40B4-BE49-F238E27FC236}">
                <a16:creationId xmlns:a16="http://schemas.microsoft.com/office/drawing/2014/main" id="{7CC00637-58D3-42BE-BA23-6E8FEF8135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19198"/>
              </p:ext>
            </p:extLst>
          </p:nvPr>
        </p:nvGraphicFramePr>
        <p:xfrm>
          <a:off x="6132207" y="1117099"/>
          <a:ext cx="2899172" cy="500064"/>
        </p:xfrm>
        <a:graphic>
          <a:graphicData uri="http://schemas.openxmlformats.org/drawingml/2006/table">
            <a:tbl>
              <a:tblPr/>
              <a:tblGrid>
                <a:gridCol w="1023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5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68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Sets for Micro – (5)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</a:t>
                      </a:r>
                    </a:p>
                  </a:txBody>
                  <a:tcPr marL="68580" marR="68580" marT="33678" marB="33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{$}</a:t>
                      </a:r>
                    </a:p>
                  </a:txBody>
                  <a:tcPr marL="68580" marR="68580" marT="33678" marB="33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9339" name="Group 251">
            <a:extLst>
              <a:ext uri="{FF2B5EF4-FFF2-40B4-BE49-F238E27FC236}">
                <a16:creationId xmlns:a16="http://schemas.microsoft.com/office/drawing/2014/main" id="{C604CF98-75AC-43CA-A609-B1E4E6E956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196960"/>
              </p:ext>
            </p:extLst>
          </p:nvPr>
        </p:nvGraphicFramePr>
        <p:xfrm>
          <a:off x="3361623" y="1981493"/>
          <a:ext cx="5670948" cy="1284704"/>
        </p:xfrm>
        <a:graphic>
          <a:graphicData uri="http://schemas.openxmlformats.org/drawingml/2006/table">
            <a:tbl>
              <a:tblPr/>
              <a:tblGrid>
                <a:gridCol w="539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3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488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Prod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Predict Set – (5)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17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First((&lt;expression&gt;))=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First(()=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{(}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18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(ID)=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19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(INTLIT)=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{INTLIT}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20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First(+)=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{+}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21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First(-)=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{-}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22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First(&lt;program&gt;)$)=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First(&lt;program&gt;)=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{begin}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9276" name="Rectangle 188">
            <a:extLst>
              <a:ext uri="{FF2B5EF4-FFF2-40B4-BE49-F238E27FC236}">
                <a16:creationId xmlns:a16="http://schemas.microsoft.com/office/drawing/2014/main" id="{A92F75EB-1820-48E9-8BBA-62EF96F8B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52" y="2157707"/>
            <a:ext cx="3058715" cy="131952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9277" name="Rectangle 189">
            <a:extLst>
              <a:ext uri="{FF2B5EF4-FFF2-40B4-BE49-F238E27FC236}">
                <a16:creationId xmlns:a16="http://schemas.microsoft.com/office/drawing/2014/main" id="{780DE8DA-D3B3-40B5-878E-43B6C9E5E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4479" y="2189853"/>
            <a:ext cx="5670947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9279" name="Rectangle 191">
            <a:extLst>
              <a:ext uri="{FF2B5EF4-FFF2-40B4-BE49-F238E27FC236}">
                <a16:creationId xmlns:a16="http://schemas.microsoft.com/office/drawing/2014/main" id="{F0FF7229-D7E9-4BAE-93C3-097F3BBA35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1622" y="3774574"/>
            <a:ext cx="928688" cy="166688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9280" name="Rectangle 192">
            <a:extLst>
              <a:ext uri="{FF2B5EF4-FFF2-40B4-BE49-F238E27FC236}">
                <a16:creationId xmlns:a16="http://schemas.microsoft.com/office/drawing/2014/main" id="{E4C37828-9D85-4894-A8EF-F9ED3F2709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7735" y="3762668"/>
            <a:ext cx="31931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17</a:t>
            </a:r>
          </a:p>
        </p:txBody>
      </p:sp>
      <p:sp>
        <p:nvSpPr>
          <p:cNvPr id="89281" name="Rectangle 193">
            <a:extLst>
              <a:ext uri="{FF2B5EF4-FFF2-40B4-BE49-F238E27FC236}">
                <a16:creationId xmlns:a16="http://schemas.microsoft.com/office/drawing/2014/main" id="{8FDCC65E-6FDF-4799-AF72-4CE0465B2F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5" y="1707865"/>
            <a:ext cx="3589734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38071" name="投影片編號版面配置區 3">
            <a:extLst>
              <a:ext uri="{FF2B5EF4-FFF2-40B4-BE49-F238E27FC236}">
                <a16:creationId xmlns:a16="http://schemas.microsoft.com/office/drawing/2014/main" id="{88EEBBE5-BF85-4D55-9B8D-71AC78F2EAAE}"/>
              </a:ext>
            </a:extLst>
          </p:cNvPr>
          <p:cNvSpPr txBox="1">
            <a:spLocks noGrp="1"/>
          </p:cNvSpPr>
          <p:nvPr/>
        </p:nvSpPr>
        <p:spPr bwMode="auto">
          <a:xfrm>
            <a:off x="3416391" y="4392509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FCA5DE7-9730-4C8D-9D9A-E1D91FD1685C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26195CBB-B18A-49F6-8225-33C312EFD4B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25</a:t>
            </a:fld>
            <a:endParaRPr lang="zh-TW" altLang="en-US"/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DBB4111E-7DF8-4196-A66A-3387DD42358B}"/>
              </a:ext>
            </a:extLst>
          </p:cNvPr>
          <p:cNvSpPr txBox="1">
            <a:spLocks/>
          </p:cNvSpPr>
          <p:nvPr/>
        </p:nvSpPr>
        <p:spPr>
          <a:xfrm>
            <a:off x="846944" y="114300"/>
            <a:ext cx="7839856" cy="47781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TW" sz="3200" kern="0" dirty="0"/>
              <a:t>The LL(1) Parsing Example (16)</a:t>
            </a:r>
            <a:endParaRPr lang="zh-TW" altLang="en-US" sz="3200" kern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9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9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9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9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9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9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9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9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276" grpId="0" animBg="1"/>
      <p:bldP spid="89277" grpId="0" animBg="1"/>
      <p:bldP spid="89279" grpId="0" animBg="1"/>
      <p:bldP spid="89280" grpId="0"/>
      <p:bldP spid="8928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0114" name="Group 2">
            <a:extLst>
              <a:ext uri="{FF2B5EF4-FFF2-40B4-BE49-F238E27FC236}">
                <a16:creationId xmlns:a16="http://schemas.microsoft.com/office/drawing/2014/main" id="{2577FBFC-FFE9-4013-952F-6DDCF54A9D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268239"/>
              </p:ext>
            </p:extLst>
          </p:nvPr>
        </p:nvGraphicFramePr>
        <p:xfrm>
          <a:off x="142855" y="2080609"/>
          <a:ext cx="3057525" cy="1107282"/>
        </p:xfrm>
        <a:graphic>
          <a:graphicData uri="http://schemas.openxmlformats.org/drawingml/2006/table">
            <a:tbl>
              <a:tblPr/>
              <a:tblGrid>
                <a:gridCol w="1056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51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Grammar - (5)</a:t>
                      </a: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(&lt;experssion&gt;)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	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ID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INTLIT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┼</a:t>
                      </a: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─</a:t>
                      </a: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&lt;system goal&gt;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&lt;program&gt;$</a:t>
                      </a:r>
                      <a:endParaRPr kumimoji="0" lang="zh-TW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8939" name="Text Box 27">
            <a:extLst>
              <a:ext uri="{FF2B5EF4-FFF2-40B4-BE49-F238E27FC236}">
                <a16:creationId xmlns:a16="http://schemas.microsoft.com/office/drawing/2014/main" id="{83E455B5-EA12-4485-BC2B-4E115E6B7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67230"/>
            <a:ext cx="3745550" cy="78483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Predict (A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X</a:t>
            </a:r>
            <a:r>
              <a:rPr lang="en-US" altLang="zh-TW" sz="900" baseline="-250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1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…X</a:t>
            </a:r>
            <a:r>
              <a:rPr lang="en-US" altLang="zh-TW" sz="900" baseline="-250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m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)</a:t>
            </a:r>
            <a:r>
              <a:rPr lang="en-US" altLang="zh-TW" sz="900">
                <a:latin typeface="Arial Black" panose="020B0A04020102020204" pitchFamily="34" charset="0"/>
                <a:sym typeface="Wingdings" panose="05000000000000000000" pitchFamily="2" charset="2"/>
              </a:rPr>
              <a:t> 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=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　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If  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  ∈ First (X</a:t>
            </a:r>
            <a:r>
              <a:rPr lang="en-US" altLang="zh-TW" sz="900" baseline="-250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 ( First (X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 -  ) ∪</a:t>
            </a:r>
            <a:r>
              <a:rPr lang="en-US" altLang="zh-TW" sz="900">
                <a:latin typeface="Arial Black" panose="020B0A04020102020204" pitchFamily="34" charset="0"/>
                <a:sym typeface="Symbol" panose="05050102010706020507" pitchFamily="18" charset="2"/>
              </a:rPr>
              <a:t> 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Follow (A)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　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else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First (X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</a:p>
        </p:txBody>
      </p:sp>
      <p:graphicFrame>
        <p:nvGraphicFramePr>
          <p:cNvPr id="90140" name="Group 28">
            <a:extLst>
              <a:ext uri="{FF2B5EF4-FFF2-40B4-BE49-F238E27FC236}">
                <a16:creationId xmlns:a16="http://schemas.microsoft.com/office/drawing/2014/main" id="{2DCB33F3-0DA8-47AD-90B9-0484344858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807342"/>
              </p:ext>
            </p:extLst>
          </p:nvPr>
        </p:nvGraphicFramePr>
        <p:xfrm>
          <a:off x="3354128" y="3602598"/>
          <a:ext cx="5679283" cy="923692"/>
        </p:xfrm>
        <a:graphic>
          <a:graphicData uri="http://schemas.openxmlformats.org/drawingml/2006/table">
            <a:tbl>
              <a:tblPr/>
              <a:tblGrid>
                <a:gridCol w="928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45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83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5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005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3098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05670">
                <a:tc gridSpan="1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The LL(1) Table for Micro - (5)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INTLIT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:=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,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-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begin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end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read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write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$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17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&lt;system goal&gt;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0224" name="Group 112">
            <a:extLst>
              <a:ext uri="{FF2B5EF4-FFF2-40B4-BE49-F238E27FC236}">
                <a16:creationId xmlns:a16="http://schemas.microsoft.com/office/drawing/2014/main" id="{0C997350-919A-44AB-B095-21E9FDB4B7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936589"/>
              </p:ext>
            </p:extLst>
          </p:nvPr>
        </p:nvGraphicFramePr>
        <p:xfrm>
          <a:off x="3811327" y="1072129"/>
          <a:ext cx="2234804" cy="500064"/>
        </p:xfrm>
        <a:graphic>
          <a:graphicData uri="http://schemas.openxmlformats.org/drawingml/2006/table">
            <a:tbl>
              <a:tblPr/>
              <a:tblGrid>
                <a:gridCol w="1054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68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Sets for Micro – (5)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</a:p>
                  </a:txBody>
                  <a:tcPr marL="68580" marR="68580" marT="33678" marB="33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{begin}</a:t>
                      </a:r>
                    </a:p>
                  </a:txBody>
                  <a:tcPr marL="68580" marR="68580" marT="33678" marB="33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0237" name="Group 125">
            <a:extLst>
              <a:ext uri="{FF2B5EF4-FFF2-40B4-BE49-F238E27FC236}">
                <a16:creationId xmlns:a16="http://schemas.microsoft.com/office/drawing/2014/main" id="{D2C3F6BE-B694-49B1-B3F2-667E9F956C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843220"/>
              </p:ext>
            </p:extLst>
          </p:nvPr>
        </p:nvGraphicFramePr>
        <p:xfrm>
          <a:off x="6139702" y="1064634"/>
          <a:ext cx="2899172" cy="500064"/>
        </p:xfrm>
        <a:graphic>
          <a:graphicData uri="http://schemas.openxmlformats.org/drawingml/2006/table">
            <a:tbl>
              <a:tblPr/>
              <a:tblGrid>
                <a:gridCol w="1023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5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68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Sets for Micro – (5)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</a:t>
                      </a:r>
                    </a:p>
                  </a:txBody>
                  <a:tcPr marL="68580" marR="68580" marT="33678" marB="33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{$}</a:t>
                      </a:r>
                    </a:p>
                  </a:txBody>
                  <a:tcPr marL="68580" marR="68580" marT="33678" marB="33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0250" name="Group 138">
            <a:extLst>
              <a:ext uri="{FF2B5EF4-FFF2-40B4-BE49-F238E27FC236}">
                <a16:creationId xmlns:a16="http://schemas.microsoft.com/office/drawing/2014/main" id="{1CE7DAB7-C833-42EE-8B8E-288782561D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616513"/>
              </p:ext>
            </p:extLst>
          </p:nvPr>
        </p:nvGraphicFramePr>
        <p:xfrm>
          <a:off x="3376613" y="2071435"/>
          <a:ext cx="5670948" cy="1284704"/>
        </p:xfrm>
        <a:graphic>
          <a:graphicData uri="http://schemas.openxmlformats.org/drawingml/2006/table">
            <a:tbl>
              <a:tblPr/>
              <a:tblGrid>
                <a:gridCol w="9330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96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488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Prod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Predict Set – (5)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17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First((&lt;expression&gt;))=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First(()=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{(}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18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(ID)=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19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(INTLIT)=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{INTLIT}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20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First(+)=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{+}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21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First(-)=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{-}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22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First(&lt;program&gt;)$)=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First(&lt;program&gt;)=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{begin}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0290" name="Rectangle 178">
            <a:extLst>
              <a:ext uri="{FF2B5EF4-FFF2-40B4-BE49-F238E27FC236}">
                <a16:creationId xmlns:a16="http://schemas.microsoft.com/office/drawing/2014/main" id="{50336315-3EE9-4812-BD48-AE15E43A0C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321" y="2371644"/>
            <a:ext cx="3058715" cy="161925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90291" name="Rectangle 179">
            <a:extLst>
              <a:ext uri="{FF2B5EF4-FFF2-40B4-BE49-F238E27FC236}">
                <a16:creationId xmlns:a16="http://schemas.microsoft.com/office/drawing/2014/main" id="{EFED6C8F-BA18-46B3-9F4A-EC1F2909F2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2464" y="2457111"/>
            <a:ext cx="5670947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90293" name="Rectangle 181">
            <a:extLst>
              <a:ext uri="{FF2B5EF4-FFF2-40B4-BE49-F238E27FC236}">
                <a16:creationId xmlns:a16="http://schemas.microsoft.com/office/drawing/2014/main" id="{81321944-AD81-4F2A-A77A-343483466A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9117" y="4008715"/>
            <a:ext cx="928688" cy="166688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90294" name="Rectangle 182">
            <a:extLst>
              <a:ext uri="{FF2B5EF4-FFF2-40B4-BE49-F238E27FC236}">
                <a16:creationId xmlns:a16="http://schemas.microsoft.com/office/drawing/2014/main" id="{0567AC02-B9A0-426A-AA0A-6E2AEC44F1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7090" y="3969513"/>
            <a:ext cx="31931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 dirty="0">
                <a:solidFill>
                  <a:srgbClr val="000000"/>
                </a:solidFill>
              </a:rPr>
              <a:t>18</a:t>
            </a:r>
          </a:p>
        </p:txBody>
      </p:sp>
      <p:sp>
        <p:nvSpPr>
          <p:cNvPr id="90295" name="Rectangle 183">
            <a:extLst>
              <a:ext uri="{FF2B5EF4-FFF2-40B4-BE49-F238E27FC236}">
                <a16:creationId xmlns:a16="http://schemas.microsoft.com/office/drawing/2014/main" id="{9EC06C7D-B010-4943-98AC-A1599BA437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237" y="1648744"/>
            <a:ext cx="3589734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39095" name="投影片編號版面配置區 3">
            <a:extLst>
              <a:ext uri="{FF2B5EF4-FFF2-40B4-BE49-F238E27FC236}">
                <a16:creationId xmlns:a16="http://schemas.microsoft.com/office/drawing/2014/main" id="{4B5CE5AB-3E16-47EC-B988-70F73FAFC0F2}"/>
              </a:ext>
            </a:extLst>
          </p:cNvPr>
          <p:cNvSpPr txBox="1">
            <a:spLocks noGrp="1"/>
          </p:cNvSpPr>
          <p:nvPr/>
        </p:nvSpPr>
        <p:spPr bwMode="auto">
          <a:xfrm>
            <a:off x="1602581" y="4767263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19B9072-4364-4A97-A635-AFE19CC8616E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67BFCB6C-3C6A-4AFD-B8A4-EDB98F9639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26</a:t>
            </a:fld>
            <a:endParaRPr lang="zh-TW" altLang="en-US"/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BC12E379-A0D9-433D-8885-51065E3248BF}"/>
              </a:ext>
            </a:extLst>
          </p:cNvPr>
          <p:cNvSpPr txBox="1">
            <a:spLocks/>
          </p:cNvSpPr>
          <p:nvPr/>
        </p:nvSpPr>
        <p:spPr>
          <a:xfrm>
            <a:off x="846944" y="114300"/>
            <a:ext cx="7839856" cy="47781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TW" sz="3200" kern="0" dirty="0"/>
              <a:t>The LL(1) Parsing Example (17)</a:t>
            </a:r>
            <a:endParaRPr lang="zh-TW" altLang="en-US" sz="3200" kern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0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0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0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0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0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0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0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0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290" grpId="0" animBg="1"/>
      <p:bldP spid="90291" grpId="0" animBg="1"/>
      <p:bldP spid="90293" grpId="0" animBg="1"/>
      <p:bldP spid="90294" grpId="0"/>
      <p:bldP spid="9029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1138" name="Group 2">
            <a:extLst>
              <a:ext uri="{FF2B5EF4-FFF2-40B4-BE49-F238E27FC236}">
                <a16:creationId xmlns:a16="http://schemas.microsoft.com/office/drawing/2014/main" id="{891E5109-DF2D-4FA8-9625-DADB7BBB5B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1163428"/>
              </p:ext>
            </p:extLst>
          </p:nvPr>
        </p:nvGraphicFramePr>
        <p:xfrm>
          <a:off x="75400" y="2080608"/>
          <a:ext cx="3057525" cy="1107282"/>
        </p:xfrm>
        <a:graphic>
          <a:graphicData uri="http://schemas.openxmlformats.org/drawingml/2006/table">
            <a:tbl>
              <a:tblPr/>
              <a:tblGrid>
                <a:gridCol w="1056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51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Grammar - (5)</a:t>
                      </a: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(&lt;experssion&gt;)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	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ID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INTLIT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┼</a:t>
                      </a: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─</a:t>
                      </a: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&lt;system goal&gt;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&lt;program&gt;$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9963" name="Text Box 27">
            <a:extLst>
              <a:ext uri="{FF2B5EF4-FFF2-40B4-BE49-F238E27FC236}">
                <a16:creationId xmlns:a16="http://schemas.microsoft.com/office/drawing/2014/main" id="{225CAACC-FF98-4A85-8175-769265003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64666"/>
            <a:ext cx="3680085" cy="78483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Predict (A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X</a:t>
            </a:r>
            <a:r>
              <a:rPr lang="en-US" altLang="zh-TW" sz="900" baseline="-250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1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…</a:t>
            </a:r>
            <a:r>
              <a:rPr lang="en-US" altLang="zh-TW" sz="900" dirty="0" err="1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X</a:t>
            </a:r>
            <a:r>
              <a:rPr lang="en-US" altLang="zh-TW" sz="900" baseline="-25000" dirty="0" err="1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m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)</a:t>
            </a:r>
            <a:r>
              <a:rPr lang="en-US" altLang="zh-TW" sz="900" dirty="0">
                <a:latin typeface="Arial Black" panose="020B0A04020102020204" pitchFamily="34" charset="0"/>
                <a:sym typeface="Wingdings" panose="05000000000000000000" pitchFamily="2" charset="2"/>
              </a:rPr>
              <a:t> 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=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 dirty="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　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If  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  ∈ First (X</a:t>
            </a:r>
            <a:r>
              <a:rPr lang="en-US" altLang="zh-TW" sz="900" baseline="-250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 ( First (X</a:t>
            </a:r>
            <a:r>
              <a:rPr lang="en-US" altLang="zh-TW" sz="900" baseline="-250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 -  ) ∪</a:t>
            </a:r>
            <a:r>
              <a:rPr lang="en-US" altLang="zh-TW" sz="900" dirty="0">
                <a:latin typeface="Arial Black" panose="020B0A04020102020204" pitchFamily="34" charset="0"/>
                <a:sym typeface="Symbol" panose="05050102010706020507" pitchFamily="18" charset="2"/>
              </a:rPr>
              <a:t> 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Follow (A)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　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else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First (X</a:t>
            </a:r>
            <a:r>
              <a:rPr lang="en-US" altLang="zh-TW" sz="900" baseline="-250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</a:p>
        </p:txBody>
      </p:sp>
      <p:graphicFrame>
        <p:nvGraphicFramePr>
          <p:cNvPr id="91164" name="Group 28">
            <a:extLst>
              <a:ext uri="{FF2B5EF4-FFF2-40B4-BE49-F238E27FC236}">
                <a16:creationId xmlns:a16="http://schemas.microsoft.com/office/drawing/2014/main" id="{16E7FD77-3B48-4683-B6BD-7A8BD1F9CC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8987595"/>
              </p:ext>
            </p:extLst>
          </p:nvPr>
        </p:nvGraphicFramePr>
        <p:xfrm>
          <a:off x="3301663" y="3437705"/>
          <a:ext cx="5679283" cy="923692"/>
        </p:xfrm>
        <a:graphic>
          <a:graphicData uri="http://schemas.openxmlformats.org/drawingml/2006/table">
            <a:tbl>
              <a:tblPr/>
              <a:tblGrid>
                <a:gridCol w="928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45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83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5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005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3098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05670">
                <a:tc gridSpan="1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The LL(1) Table for Micro - (5)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INTLIT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:=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,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-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begin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end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read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write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$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18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17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&lt;system goal&gt;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1248" name="Group 112">
            <a:extLst>
              <a:ext uri="{FF2B5EF4-FFF2-40B4-BE49-F238E27FC236}">
                <a16:creationId xmlns:a16="http://schemas.microsoft.com/office/drawing/2014/main" id="{30221D69-A737-4768-8AED-FECD72604E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0881955"/>
              </p:ext>
            </p:extLst>
          </p:nvPr>
        </p:nvGraphicFramePr>
        <p:xfrm>
          <a:off x="3743872" y="1169564"/>
          <a:ext cx="2234804" cy="500064"/>
        </p:xfrm>
        <a:graphic>
          <a:graphicData uri="http://schemas.openxmlformats.org/drawingml/2006/table">
            <a:tbl>
              <a:tblPr/>
              <a:tblGrid>
                <a:gridCol w="1054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68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Sets for Micro – (5)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</a:p>
                  </a:txBody>
                  <a:tcPr marL="68580" marR="68580" marT="33678" marB="33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{begin}</a:t>
                      </a:r>
                    </a:p>
                  </a:txBody>
                  <a:tcPr marL="68580" marR="68580" marT="33678" marB="33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1261" name="Group 125">
            <a:extLst>
              <a:ext uri="{FF2B5EF4-FFF2-40B4-BE49-F238E27FC236}">
                <a16:creationId xmlns:a16="http://schemas.microsoft.com/office/drawing/2014/main" id="{7D501A20-7622-42CF-9F59-DD872B569F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9020583"/>
              </p:ext>
            </p:extLst>
          </p:nvPr>
        </p:nvGraphicFramePr>
        <p:xfrm>
          <a:off x="6072247" y="1169564"/>
          <a:ext cx="2899172" cy="500064"/>
        </p:xfrm>
        <a:graphic>
          <a:graphicData uri="http://schemas.openxmlformats.org/drawingml/2006/table">
            <a:tbl>
              <a:tblPr/>
              <a:tblGrid>
                <a:gridCol w="1023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5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68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Sets for Micro – (5)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</a:t>
                      </a:r>
                    </a:p>
                  </a:txBody>
                  <a:tcPr marL="68580" marR="68580" marT="33678" marB="33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{$}</a:t>
                      </a:r>
                    </a:p>
                  </a:txBody>
                  <a:tcPr marL="68580" marR="68580" marT="33678" marB="33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1274" name="Group 138">
            <a:extLst>
              <a:ext uri="{FF2B5EF4-FFF2-40B4-BE49-F238E27FC236}">
                <a16:creationId xmlns:a16="http://schemas.microsoft.com/office/drawing/2014/main" id="{4EC495AE-F8FF-4F41-87C7-43C41D88EB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676917"/>
              </p:ext>
            </p:extLst>
          </p:nvPr>
        </p:nvGraphicFramePr>
        <p:xfrm>
          <a:off x="3301663" y="2033958"/>
          <a:ext cx="5670948" cy="1284704"/>
        </p:xfrm>
        <a:graphic>
          <a:graphicData uri="http://schemas.openxmlformats.org/drawingml/2006/table">
            <a:tbl>
              <a:tblPr/>
              <a:tblGrid>
                <a:gridCol w="539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3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488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Prod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Predict Set – (5)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17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First((&lt;expression&gt;))=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First(()=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{(}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18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(ID)=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19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(INTLIT)=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{INTLIT}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20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First(+)=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{+}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21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First(-)=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{-}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22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First(&lt;program&gt;)$)=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First(&lt;program&gt;)=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{begin}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1314" name="Rectangle 178">
            <a:extLst>
              <a:ext uri="{FF2B5EF4-FFF2-40B4-BE49-F238E27FC236}">
                <a16:creationId xmlns:a16="http://schemas.microsoft.com/office/drawing/2014/main" id="{67ECFB27-FE2F-4589-86BA-17A8AD2A7A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76" y="2554476"/>
            <a:ext cx="3058715" cy="161925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91315" name="Rectangle 179">
            <a:extLst>
              <a:ext uri="{FF2B5EF4-FFF2-40B4-BE49-F238E27FC236}">
                <a16:creationId xmlns:a16="http://schemas.microsoft.com/office/drawing/2014/main" id="{C2899845-05D0-46EB-838C-32F1B6E25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4519" y="2605459"/>
            <a:ext cx="5670947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91317" name="Rectangle 181">
            <a:extLst>
              <a:ext uri="{FF2B5EF4-FFF2-40B4-BE49-F238E27FC236}">
                <a16:creationId xmlns:a16="http://schemas.microsoft.com/office/drawing/2014/main" id="{751A6D4E-8AAA-4C0E-A1F3-DFB042449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1662" y="3827039"/>
            <a:ext cx="928688" cy="166688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91318" name="Rectangle 182">
            <a:extLst>
              <a:ext uri="{FF2B5EF4-FFF2-40B4-BE49-F238E27FC236}">
                <a16:creationId xmlns:a16="http://schemas.microsoft.com/office/drawing/2014/main" id="{474B8C58-4550-451B-88A0-E573392472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1831" y="3815133"/>
            <a:ext cx="31931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19</a:t>
            </a:r>
          </a:p>
        </p:txBody>
      </p:sp>
      <p:sp>
        <p:nvSpPr>
          <p:cNvPr id="91319" name="Rectangle 183">
            <a:extLst>
              <a:ext uri="{FF2B5EF4-FFF2-40B4-BE49-F238E27FC236}">
                <a16:creationId xmlns:a16="http://schemas.microsoft.com/office/drawing/2014/main" id="{7A51879E-2235-44DA-8867-EF8676133C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5" y="1761170"/>
            <a:ext cx="3589734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40119" name="投影片編號版面配置區 3">
            <a:extLst>
              <a:ext uri="{FF2B5EF4-FFF2-40B4-BE49-F238E27FC236}">
                <a16:creationId xmlns:a16="http://schemas.microsoft.com/office/drawing/2014/main" id="{135F6605-5490-4E31-BFDD-EDD936D79E59}"/>
              </a:ext>
            </a:extLst>
          </p:cNvPr>
          <p:cNvSpPr txBox="1">
            <a:spLocks noGrp="1"/>
          </p:cNvSpPr>
          <p:nvPr/>
        </p:nvSpPr>
        <p:spPr bwMode="auto">
          <a:xfrm>
            <a:off x="3356431" y="4444974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A4F9378-9B2E-4054-83CD-D0863DB18124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9B3AB437-9D83-4E67-812B-F9EF661C16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27</a:t>
            </a:fld>
            <a:endParaRPr lang="zh-TW" altLang="en-US"/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4CB600CC-E412-45D6-962D-7FF9003A906C}"/>
              </a:ext>
            </a:extLst>
          </p:cNvPr>
          <p:cNvSpPr txBox="1">
            <a:spLocks/>
          </p:cNvSpPr>
          <p:nvPr/>
        </p:nvSpPr>
        <p:spPr>
          <a:xfrm>
            <a:off x="846944" y="114300"/>
            <a:ext cx="7839856" cy="47781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TW" sz="3200" kern="0" dirty="0"/>
              <a:t>The LL(1) Parsing Example (18)</a:t>
            </a:r>
            <a:endParaRPr lang="zh-TW" altLang="en-US" sz="3200" kern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1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1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1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1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1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1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1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1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314" grpId="0" animBg="1"/>
      <p:bldP spid="91315" grpId="0" animBg="1"/>
      <p:bldP spid="91317" grpId="0" animBg="1"/>
      <p:bldP spid="91318" grpId="0"/>
      <p:bldP spid="9131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62" name="Group 2">
            <a:extLst>
              <a:ext uri="{FF2B5EF4-FFF2-40B4-BE49-F238E27FC236}">
                <a16:creationId xmlns:a16="http://schemas.microsoft.com/office/drawing/2014/main" id="{86C5480C-4468-43DA-B0DE-19EDC607C7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0337469"/>
              </p:ext>
            </p:extLst>
          </p:nvPr>
        </p:nvGraphicFramePr>
        <p:xfrm>
          <a:off x="75400" y="2028143"/>
          <a:ext cx="3057525" cy="1107282"/>
        </p:xfrm>
        <a:graphic>
          <a:graphicData uri="http://schemas.openxmlformats.org/drawingml/2006/table">
            <a:tbl>
              <a:tblPr/>
              <a:tblGrid>
                <a:gridCol w="1056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51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Grammar - (5)</a:t>
                      </a: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(&lt;experssion&gt;)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	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ID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INTLIT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┼</a:t>
                      </a: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─</a:t>
                      </a: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&lt;system goal&gt;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&lt;program&gt;$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0987" name="Text Box 27">
            <a:extLst>
              <a:ext uri="{FF2B5EF4-FFF2-40B4-BE49-F238E27FC236}">
                <a16:creationId xmlns:a16="http://schemas.microsoft.com/office/drawing/2014/main" id="{B33D8037-7E1B-42EC-B3FB-2A83B990C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34685"/>
            <a:ext cx="3657600" cy="78483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Predict (A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X</a:t>
            </a:r>
            <a:r>
              <a:rPr lang="en-US" altLang="zh-TW" sz="900" baseline="-250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1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…</a:t>
            </a:r>
            <a:r>
              <a:rPr lang="en-US" altLang="zh-TW" sz="900" dirty="0" err="1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X</a:t>
            </a:r>
            <a:r>
              <a:rPr lang="en-US" altLang="zh-TW" sz="900" baseline="-25000" dirty="0" err="1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m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)</a:t>
            </a:r>
            <a:r>
              <a:rPr lang="en-US" altLang="zh-TW" sz="900" dirty="0">
                <a:latin typeface="Arial Black" panose="020B0A04020102020204" pitchFamily="34" charset="0"/>
                <a:sym typeface="Wingdings" panose="05000000000000000000" pitchFamily="2" charset="2"/>
              </a:rPr>
              <a:t> 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=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 dirty="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　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If  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  ∈ First (X</a:t>
            </a:r>
            <a:r>
              <a:rPr lang="en-US" altLang="zh-TW" sz="900" baseline="-250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 ( First (X</a:t>
            </a:r>
            <a:r>
              <a:rPr lang="en-US" altLang="zh-TW" sz="900" baseline="-250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 -  ) ∪</a:t>
            </a:r>
            <a:r>
              <a:rPr lang="en-US" altLang="zh-TW" sz="900" dirty="0">
                <a:latin typeface="Arial Black" panose="020B0A04020102020204" pitchFamily="34" charset="0"/>
                <a:sym typeface="Symbol" panose="05050102010706020507" pitchFamily="18" charset="2"/>
              </a:rPr>
              <a:t> 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Follow (A)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　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else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First (X</a:t>
            </a:r>
            <a:r>
              <a:rPr lang="en-US" altLang="zh-TW" sz="900" baseline="-250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</a:p>
        </p:txBody>
      </p:sp>
      <p:graphicFrame>
        <p:nvGraphicFramePr>
          <p:cNvPr id="92188" name="Group 28">
            <a:extLst>
              <a:ext uri="{FF2B5EF4-FFF2-40B4-BE49-F238E27FC236}">
                <a16:creationId xmlns:a16="http://schemas.microsoft.com/office/drawing/2014/main" id="{1323DBF1-769F-4775-BE7E-EC3B701238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134214"/>
              </p:ext>
            </p:extLst>
          </p:nvPr>
        </p:nvGraphicFramePr>
        <p:xfrm>
          <a:off x="3271682" y="3415220"/>
          <a:ext cx="5679283" cy="923692"/>
        </p:xfrm>
        <a:graphic>
          <a:graphicData uri="http://schemas.openxmlformats.org/drawingml/2006/table">
            <a:tbl>
              <a:tblPr/>
              <a:tblGrid>
                <a:gridCol w="928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45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83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5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005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3098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05670">
                <a:tc gridSpan="1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The LL(1) Table for Micro - (5)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INTLIT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:=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,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-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begin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end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read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write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$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18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19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17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&lt;system goal&gt;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2272" name="Group 112">
            <a:extLst>
              <a:ext uri="{FF2B5EF4-FFF2-40B4-BE49-F238E27FC236}">
                <a16:creationId xmlns:a16="http://schemas.microsoft.com/office/drawing/2014/main" id="{2B561A4B-38E1-4D11-9972-E99FF2FE0F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97574"/>
              </p:ext>
            </p:extLst>
          </p:nvPr>
        </p:nvGraphicFramePr>
        <p:xfrm>
          <a:off x="3736376" y="1147079"/>
          <a:ext cx="2234804" cy="500064"/>
        </p:xfrm>
        <a:graphic>
          <a:graphicData uri="http://schemas.openxmlformats.org/drawingml/2006/table">
            <a:tbl>
              <a:tblPr/>
              <a:tblGrid>
                <a:gridCol w="1054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68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Sets for Micro – (5)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</a:p>
                  </a:txBody>
                  <a:tcPr marL="68580" marR="68580" marT="33678" marB="33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{begin}</a:t>
                      </a:r>
                    </a:p>
                  </a:txBody>
                  <a:tcPr marL="68580" marR="68580" marT="33678" marB="33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2285" name="Group 125">
            <a:extLst>
              <a:ext uri="{FF2B5EF4-FFF2-40B4-BE49-F238E27FC236}">
                <a16:creationId xmlns:a16="http://schemas.microsoft.com/office/drawing/2014/main" id="{62133B88-209E-4A77-A548-6981873110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484028"/>
              </p:ext>
            </p:extLst>
          </p:nvPr>
        </p:nvGraphicFramePr>
        <p:xfrm>
          <a:off x="6042266" y="1147079"/>
          <a:ext cx="2899172" cy="500064"/>
        </p:xfrm>
        <a:graphic>
          <a:graphicData uri="http://schemas.openxmlformats.org/drawingml/2006/table">
            <a:tbl>
              <a:tblPr/>
              <a:tblGrid>
                <a:gridCol w="1023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5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68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Sets for Micro – (5)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</a:t>
                      </a:r>
                    </a:p>
                  </a:txBody>
                  <a:tcPr marL="68580" marR="68580" marT="33678" marB="33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{$}</a:t>
                      </a:r>
                    </a:p>
                  </a:txBody>
                  <a:tcPr marL="68580" marR="68580" marT="33678" marB="33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2298" name="Group 138">
            <a:extLst>
              <a:ext uri="{FF2B5EF4-FFF2-40B4-BE49-F238E27FC236}">
                <a16:creationId xmlns:a16="http://schemas.microsoft.com/office/drawing/2014/main" id="{6A63C83D-AB3E-449D-B7D8-AD164C609E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664116"/>
              </p:ext>
            </p:extLst>
          </p:nvPr>
        </p:nvGraphicFramePr>
        <p:xfrm>
          <a:off x="3271682" y="2011473"/>
          <a:ext cx="5670948" cy="1284704"/>
        </p:xfrm>
        <a:graphic>
          <a:graphicData uri="http://schemas.openxmlformats.org/drawingml/2006/table">
            <a:tbl>
              <a:tblPr/>
              <a:tblGrid>
                <a:gridCol w="539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3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488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Prod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Predict Set – (5)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17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First((&lt;expression&gt;))=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First(()=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{(}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18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(ID)=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19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(INTLIT)=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{INTLIT}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20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First(+)=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{+}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21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First(-)=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{-}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22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First(&lt;program&gt;)$)=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First(&lt;program&gt;)=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{begin}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2338" name="Rectangle 178">
            <a:extLst>
              <a:ext uri="{FF2B5EF4-FFF2-40B4-BE49-F238E27FC236}">
                <a16:creationId xmlns:a16="http://schemas.microsoft.com/office/drawing/2014/main" id="{3E748452-4F09-40D5-AF0D-6F984D6F34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76" y="2663936"/>
            <a:ext cx="3058715" cy="161925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92339" name="Rectangle 179">
            <a:extLst>
              <a:ext uri="{FF2B5EF4-FFF2-40B4-BE49-F238E27FC236}">
                <a16:creationId xmlns:a16="http://schemas.microsoft.com/office/drawing/2014/main" id="{E0BBC3DB-0EC1-484D-9793-B95BDF792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4538" y="2753233"/>
            <a:ext cx="5670947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92341" name="Rectangle 181">
            <a:extLst>
              <a:ext uri="{FF2B5EF4-FFF2-40B4-BE49-F238E27FC236}">
                <a16:creationId xmlns:a16="http://schemas.microsoft.com/office/drawing/2014/main" id="{69F6C1E1-6DA2-4D60-A076-600062CF0E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1681" y="3988802"/>
            <a:ext cx="928688" cy="166688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92342" name="Rectangle 182">
            <a:extLst>
              <a:ext uri="{FF2B5EF4-FFF2-40B4-BE49-F238E27FC236}">
                <a16:creationId xmlns:a16="http://schemas.microsoft.com/office/drawing/2014/main" id="{694FD4CD-07AB-4D81-8064-AD064DCD28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7250" y="3955764"/>
            <a:ext cx="31931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20</a:t>
            </a:r>
          </a:p>
        </p:txBody>
      </p:sp>
      <p:sp>
        <p:nvSpPr>
          <p:cNvPr id="92343" name="Rectangle 183">
            <a:extLst>
              <a:ext uri="{FF2B5EF4-FFF2-40B4-BE49-F238E27FC236}">
                <a16:creationId xmlns:a16="http://schemas.microsoft.com/office/drawing/2014/main" id="{4E8C2101-7DBB-4C2F-B0C0-8DC16CCBC0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5" y="1731189"/>
            <a:ext cx="3589734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41143" name="投影片編號版面配置區 3">
            <a:extLst>
              <a:ext uri="{FF2B5EF4-FFF2-40B4-BE49-F238E27FC236}">
                <a16:creationId xmlns:a16="http://schemas.microsoft.com/office/drawing/2014/main" id="{C445E3B9-98FA-479C-BFE3-C214D4958D3A}"/>
              </a:ext>
            </a:extLst>
          </p:cNvPr>
          <p:cNvSpPr txBox="1">
            <a:spLocks noGrp="1"/>
          </p:cNvSpPr>
          <p:nvPr/>
        </p:nvSpPr>
        <p:spPr bwMode="auto">
          <a:xfrm>
            <a:off x="1602581" y="4767263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07F1F2A-BA79-438D-85CB-258EDBD267EB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9ED144D8-3A2C-4F9F-ACAD-31714C11B7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28</a:t>
            </a:fld>
            <a:endParaRPr lang="zh-TW" altLang="en-US"/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4A59D7B7-C85C-43AA-960D-01F6C227993C}"/>
              </a:ext>
            </a:extLst>
          </p:cNvPr>
          <p:cNvSpPr txBox="1">
            <a:spLocks/>
          </p:cNvSpPr>
          <p:nvPr/>
        </p:nvSpPr>
        <p:spPr>
          <a:xfrm>
            <a:off x="846944" y="114300"/>
            <a:ext cx="7839856" cy="47781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TW" sz="3200" kern="0" dirty="0"/>
              <a:t>The LL(1) Parsing Example (19)</a:t>
            </a:r>
            <a:endParaRPr lang="zh-TW" altLang="en-US" sz="3200" kern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38" grpId="0" animBg="1"/>
      <p:bldP spid="92339" grpId="0" animBg="1"/>
      <p:bldP spid="92341" grpId="0" animBg="1"/>
      <p:bldP spid="92342" grpId="0"/>
      <p:bldP spid="9234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3186" name="Group 2">
            <a:extLst>
              <a:ext uri="{FF2B5EF4-FFF2-40B4-BE49-F238E27FC236}">
                <a16:creationId xmlns:a16="http://schemas.microsoft.com/office/drawing/2014/main" id="{DD286DD5-AD7C-440C-B606-1ED4C1AE71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04737"/>
              </p:ext>
            </p:extLst>
          </p:nvPr>
        </p:nvGraphicFramePr>
        <p:xfrm>
          <a:off x="150351" y="1923212"/>
          <a:ext cx="3057525" cy="1107282"/>
        </p:xfrm>
        <a:graphic>
          <a:graphicData uri="http://schemas.openxmlformats.org/drawingml/2006/table">
            <a:tbl>
              <a:tblPr/>
              <a:tblGrid>
                <a:gridCol w="1056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51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Grammar - (5)</a:t>
                      </a: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(&lt;experssion&gt;)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	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ID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INTLIT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┼</a:t>
                      </a: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─</a:t>
                      </a: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&lt;system goal&gt;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&lt;program&gt;$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2011" name="Text Box 27">
            <a:extLst>
              <a:ext uri="{FF2B5EF4-FFF2-40B4-BE49-F238E27FC236}">
                <a16:creationId xmlns:a16="http://schemas.microsoft.com/office/drawing/2014/main" id="{60FAE45B-C2ED-4AB8-A79A-5A0935E129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932" y="969793"/>
            <a:ext cx="3640619" cy="78483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Predict (A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X</a:t>
            </a:r>
            <a:r>
              <a:rPr lang="en-US" altLang="zh-TW" sz="900" baseline="-250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1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…X</a:t>
            </a:r>
            <a:r>
              <a:rPr lang="en-US" altLang="zh-TW" sz="900" baseline="-250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m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)</a:t>
            </a:r>
            <a:r>
              <a:rPr lang="en-US" altLang="zh-TW" sz="900">
                <a:latin typeface="Arial Black" panose="020B0A04020102020204" pitchFamily="34" charset="0"/>
                <a:sym typeface="Wingdings" panose="05000000000000000000" pitchFamily="2" charset="2"/>
              </a:rPr>
              <a:t> 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=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　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If  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  ∈ First (X</a:t>
            </a:r>
            <a:r>
              <a:rPr lang="en-US" altLang="zh-TW" sz="900" baseline="-250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 ( First (X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 -  ) ∪</a:t>
            </a:r>
            <a:r>
              <a:rPr lang="en-US" altLang="zh-TW" sz="900">
                <a:latin typeface="Arial Black" panose="020B0A04020102020204" pitchFamily="34" charset="0"/>
                <a:sym typeface="Symbol" panose="05050102010706020507" pitchFamily="18" charset="2"/>
              </a:rPr>
              <a:t> 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Follow (A)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　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else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First (X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</a:p>
        </p:txBody>
      </p:sp>
      <p:graphicFrame>
        <p:nvGraphicFramePr>
          <p:cNvPr id="93212" name="Group 28">
            <a:extLst>
              <a:ext uri="{FF2B5EF4-FFF2-40B4-BE49-F238E27FC236}">
                <a16:creationId xmlns:a16="http://schemas.microsoft.com/office/drawing/2014/main" id="{7FAE3614-F143-4CAB-90EE-8EEA798866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091325"/>
              </p:ext>
            </p:extLst>
          </p:nvPr>
        </p:nvGraphicFramePr>
        <p:xfrm>
          <a:off x="3369118" y="3325279"/>
          <a:ext cx="5679283" cy="923692"/>
        </p:xfrm>
        <a:graphic>
          <a:graphicData uri="http://schemas.openxmlformats.org/drawingml/2006/table">
            <a:tbl>
              <a:tblPr/>
              <a:tblGrid>
                <a:gridCol w="928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45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83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5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005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3098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05670">
                <a:tc gridSpan="1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The LL(1) Table for Micro - (5)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INTLIT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:=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,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-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begin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end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read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write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$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18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19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17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20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&lt;system goal&gt;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3296" name="Group 112">
            <a:extLst>
              <a:ext uri="{FF2B5EF4-FFF2-40B4-BE49-F238E27FC236}">
                <a16:creationId xmlns:a16="http://schemas.microsoft.com/office/drawing/2014/main" id="{F18F1D2D-B758-40A1-A363-BD8D2B79C5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7842946"/>
              </p:ext>
            </p:extLst>
          </p:nvPr>
        </p:nvGraphicFramePr>
        <p:xfrm>
          <a:off x="3796337" y="1072128"/>
          <a:ext cx="2234804" cy="500064"/>
        </p:xfrm>
        <a:graphic>
          <a:graphicData uri="http://schemas.openxmlformats.org/drawingml/2006/table">
            <a:tbl>
              <a:tblPr/>
              <a:tblGrid>
                <a:gridCol w="1054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68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Sets for Micro – (5)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</a:p>
                  </a:txBody>
                  <a:tcPr marL="68580" marR="68580" marT="33678" marB="33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{begin}</a:t>
                      </a:r>
                    </a:p>
                  </a:txBody>
                  <a:tcPr marL="68580" marR="68580" marT="33678" marB="33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3309" name="Group 125">
            <a:extLst>
              <a:ext uri="{FF2B5EF4-FFF2-40B4-BE49-F238E27FC236}">
                <a16:creationId xmlns:a16="http://schemas.microsoft.com/office/drawing/2014/main" id="{9B146644-C5FB-4A8E-A02D-6FE410AF5C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4163589"/>
              </p:ext>
            </p:extLst>
          </p:nvPr>
        </p:nvGraphicFramePr>
        <p:xfrm>
          <a:off x="6139702" y="1057138"/>
          <a:ext cx="2899172" cy="500064"/>
        </p:xfrm>
        <a:graphic>
          <a:graphicData uri="http://schemas.openxmlformats.org/drawingml/2006/table">
            <a:tbl>
              <a:tblPr/>
              <a:tblGrid>
                <a:gridCol w="1023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5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68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Sets for Micro – (5)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</a:t>
                      </a:r>
                    </a:p>
                  </a:txBody>
                  <a:tcPr marL="68580" marR="68580" marT="33678" marB="33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{$}</a:t>
                      </a:r>
                    </a:p>
                  </a:txBody>
                  <a:tcPr marL="68580" marR="68580" marT="33678" marB="33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3322" name="Group 138">
            <a:extLst>
              <a:ext uri="{FF2B5EF4-FFF2-40B4-BE49-F238E27FC236}">
                <a16:creationId xmlns:a16="http://schemas.microsoft.com/office/drawing/2014/main" id="{D8FB814B-F5DA-4359-BADC-6AAD3D372F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081687"/>
              </p:ext>
            </p:extLst>
          </p:nvPr>
        </p:nvGraphicFramePr>
        <p:xfrm>
          <a:off x="3369118" y="1921532"/>
          <a:ext cx="5670948" cy="1284704"/>
        </p:xfrm>
        <a:graphic>
          <a:graphicData uri="http://schemas.openxmlformats.org/drawingml/2006/table">
            <a:tbl>
              <a:tblPr/>
              <a:tblGrid>
                <a:gridCol w="539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3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488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Prod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Predict Set – (5)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17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First((&lt;expression&gt;))=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First(()=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{(}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18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(ID)=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19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(INTLIT)=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{INTLIT}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20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First(+)=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{+}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21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First(-)=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{-}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22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First(&lt;program&gt;)$)=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First(&lt;program&gt;)=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{begin}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3362" name="Rectangle 178">
            <a:extLst>
              <a:ext uri="{FF2B5EF4-FFF2-40B4-BE49-F238E27FC236}">
                <a16:creationId xmlns:a16="http://schemas.microsoft.com/office/drawing/2014/main" id="{036EB5FE-972F-4A3E-A4F6-3D9EAB31A2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827" y="2704261"/>
            <a:ext cx="3058715" cy="161925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93363" name="Rectangle 179">
            <a:extLst>
              <a:ext uri="{FF2B5EF4-FFF2-40B4-BE49-F238E27FC236}">
                <a16:creationId xmlns:a16="http://schemas.microsoft.com/office/drawing/2014/main" id="{C7817C27-E893-4000-8D24-68D7535E9F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1974" y="2847839"/>
            <a:ext cx="5670947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93365" name="Rectangle 181">
            <a:extLst>
              <a:ext uri="{FF2B5EF4-FFF2-40B4-BE49-F238E27FC236}">
                <a16:creationId xmlns:a16="http://schemas.microsoft.com/office/drawing/2014/main" id="{5A3C6455-B343-459C-A98F-989CAF17E9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9117" y="3905685"/>
            <a:ext cx="928688" cy="166688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93366" name="Rectangle 182">
            <a:extLst>
              <a:ext uri="{FF2B5EF4-FFF2-40B4-BE49-F238E27FC236}">
                <a16:creationId xmlns:a16="http://schemas.microsoft.com/office/drawing/2014/main" id="{54FEE5FA-E3EF-4BC8-B40C-8AD2563181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4958" y="3865823"/>
            <a:ext cx="31931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21</a:t>
            </a:r>
          </a:p>
        </p:txBody>
      </p:sp>
      <p:sp>
        <p:nvSpPr>
          <p:cNvPr id="93367" name="Rectangle 183">
            <a:extLst>
              <a:ext uri="{FF2B5EF4-FFF2-40B4-BE49-F238E27FC236}">
                <a16:creationId xmlns:a16="http://schemas.microsoft.com/office/drawing/2014/main" id="{61A70953-6963-4CCF-AFF3-D48FE24E09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267" y="1566297"/>
            <a:ext cx="3534848" cy="187552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42167" name="投影片編號版面配置區 3">
            <a:extLst>
              <a:ext uri="{FF2B5EF4-FFF2-40B4-BE49-F238E27FC236}">
                <a16:creationId xmlns:a16="http://schemas.microsoft.com/office/drawing/2014/main" id="{34E6D86B-F647-4A6F-9B22-18D5E9808F8C}"/>
              </a:ext>
            </a:extLst>
          </p:cNvPr>
          <p:cNvSpPr txBox="1">
            <a:spLocks noGrp="1"/>
          </p:cNvSpPr>
          <p:nvPr/>
        </p:nvSpPr>
        <p:spPr bwMode="auto">
          <a:xfrm>
            <a:off x="1602581" y="4767263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CD9F4AC-D815-4C0A-B060-30E45F05E91A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8D6725E4-EBEC-4048-9E2D-5F40269F89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29</a:t>
            </a:fld>
            <a:endParaRPr lang="zh-TW" altLang="en-US"/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2418E672-78CD-4703-87D9-A456BE17498F}"/>
              </a:ext>
            </a:extLst>
          </p:cNvPr>
          <p:cNvSpPr txBox="1">
            <a:spLocks/>
          </p:cNvSpPr>
          <p:nvPr/>
        </p:nvSpPr>
        <p:spPr>
          <a:xfrm>
            <a:off x="846944" y="114300"/>
            <a:ext cx="7839856" cy="47781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TW" sz="3200" kern="0" dirty="0"/>
              <a:t>The LL(1) Parsing Example (20)</a:t>
            </a:r>
            <a:endParaRPr lang="zh-TW" altLang="en-US" sz="3200" kern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3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3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3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3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3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3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3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3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362" grpId="0" animBg="1"/>
      <p:bldP spid="93363" grpId="0" animBg="1"/>
      <p:bldP spid="93365" grpId="0" animBg="1"/>
      <p:bldP spid="93366" grpId="0"/>
      <p:bldP spid="9336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標題 1">
            <a:extLst>
              <a:ext uri="{FF2B5EF4-FFF2-40B4-BE49-F238E27FC236}">
                <a16:creationId xmlns:a16="http://schemas.microsoft.com/office/drawing/2014/main" id="{1C6BE3DA-94D5-4FB3-B293-CD899941E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925" y="108349"/>
            <a:ext cx="7798765" cy="519113"/>
          </a:xfrm>
        </p:spPr>
        <p:txBody>
          <a:bodyPr/>
          <a:lstStyle/>
          <a:p>
            <a:pPr eaLnBrk="1" hangingPunct="1"/>
            <a:r>
              <a:rPr lang="en-US" altLang="zh-TW" sz="3200" dirty="0"/>
              <a:t>The LL(1) Predict Function</a:t>
            </a:r>
            <a:endParaRPr lang="zh-TW" altLang="en-US" sz="3200" dirty="0"/>
          </a:p>
        </p:txBody>
      </p:sp>
      <p:sp>
        <p:nvSpPr>
          <p:cNvPr id="15363" name="內容版面配置區 2">
            <a:extLst>
              <a:ext uri="{FF2B5EF4-FFF2-40B4-BE49-F238E27FC236}">
                <a16:creationId xmlns:a16="http://schemas.microsoft.com/office/drawing/2014/main" id="{72D881EE-961E-408C-A7A6-9791E342060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21204" y="786983"/>
            <a:ext cx="6172200" cy="3702844"/>
          </a:xfrm>
        </p:spPr>
        <p:txBody>
          <a:bodyPr/>
          <a:lstStyle/>
          <a:p>
            <a:r>
              <a:rPr lang="en-US" altLang="zh-TW" sz="2100" b="1" dirty="0">
                <a:solidFill>
                  <a:srgbClr val="C00000"/>
                </a:solidFill>
              </a:rPr>
              <a:t>Given the productions</a:t>
            </a:r>
          </a:p>
          <a:p>
            <a:pPr lvl="1"/>
            <a:r>
              <a:rPr lang="en-US" altLang="zh-TW" sz="1600" b="1" dirty="0"/>
              <a:t>A</a:t>
            </a:r>
            <a:r>
              <a:rPr lang="en-US" altLang="zh-TW" sz="1600" b="1" dirty="0">
                <a:latin typeface="Symbol" panose="05050102010706020507" pitchFamily="18" charset="2"/>
                <a:sym typeface="Symbol" panose="05050102010706020507" pitchFamily="18" charset="2"/>
              </a:rPr>
              <a:t> </a:t>
            </a:r>
            <a:r>
              <a:rPr lang="en-US" altLang="zh-TW" sz="1600" b="1" dirty="0">
                <a:sym typeface="Symbol" panose="05050102010706020507" pitchFamily="18" charset="2"/>
              </a:rPr>
              <a:t></a:t>
            </a:r>
            <a:r>
              <a:rPr lang="en-US" altLang="zh-TW" sz="1600" b="1" baseline="-25000" dirty="0">
                <a:sym typeface="Symbol" panose="05050102010706020507" pitchFamily="18" charset="2"/>
              </a:rPr>
              <a:t>1</a:t>
            </a:r>
          </a:p>
          <a:p>
            <a:pPr lvl="1"/>
            <a:r>
              <a:rPr lang="en-US" altLang="zh-TW" sz="1600" b="1" dirty="0"/>
              <a:t>A</a:t>
            </a:r>
            <a:r>
              <a:rPr lang="en-US" altLang="zh-TW" sz="1600" b="1" dirty="0">
                <a:latin typeface="Symbol" panose="05050102010706020507" pitchFamily="18" charset="2"/>
                <a:sym typeface="Symbol" panose="05050102010706020507" pitchFamily="18" charset="2"/>
              </a:rPr>
              <a:t> </a:t>
            </a:r>
            <a:r>
              <a:rPr lang="en-US" altLang="zh-TW" sz="1600" b="1" dirty="0">
                <a:sym typeface="Symbol" panose="05050102010706020507" pitchFamily="18" charset="2"/>
              </a:rPr>
              <a:t></a:t>
            </a:r>
            <a:r>
              <a:rPr lang="en-US" altLang="zh-TW" sz="1600" b="1" baseline="-25000" dirty="0">
                <a:sym typeface="Symbol" panose="05050102010706020507" pitchFamily="18" charset="2"/>
              </a:rPr>
              <a:t>2</a:t>
            </a:r>
          </a:p>
          <a:p>
            <a:pPr lvl="1"/>
            <a:r>
              <a:rPr lang="en-US" altLang="zh-TW" sz="1600" b="1" dirty="0">
                <a:cs typeface="Times New Roman" panose="02020603050405020304" pitchFamily="18" charset="0"/>
              </a:rPr>
              <a:t>…</a:t>
            </a:r>
          </a:p>
          <a:p>
            <a:pPr lvl="1"/>
            <a:r>
              <a:rPr lang="en-US" altLang="zh-TW" sz="1600" b="1" dirty="0"/>
              <a:t>A</a:t>
            </a:r>
            <a:r>
              <a:rPr lang="en-US" altLang="zh-TW" sz="1600" b="1" dirty="0">
                <a:latin typeface="Symbol" panose="05050102010706020507" pitchFamily="18" charset="2"/>
                <a:sym typeface="Symbol" panose="05050102010706020507" pitchFamily="18" charset="2"/>
              </a:rPr>
              <a:t> </a:t>
            </a:r>
            <a:r>
              <a:rPr lang="en-US" altLang="zh-TW" sz="1600" b="1" dirty="0">
                <a:sym typeface="Symbol" panose="05050102010706020507" pitchFamily="18" charset="2"/>
              </a:rPr>
              <a:t></a:t>
            </a:r>
            <a:r>
              <a:rPr lang="en-US" altLang="zh-TW" sz="1600" b="1" baseline="-25000" dirty="0">
                <a:sym typeface="Symbol" panose="05050102010706020507" pitchFamily="18" charset="2"/>
              </a:rPr>
              <a:t>n</a:t>
            </a:r>
            <a:endParaRPr lang="en-US" altLang="zh-TW" sz="1200" b="1" baseline="-25000" dirty="0">
              <a:sym typeface="Symbol" panose="05050102010706020507" pitchFamily="18" charset="2"/>
            </a:endParaRPr>
          </a:p>
          <a:p>
            <a:r>
              <a:rPr lang="en-US" altLang="zh-TW" sz="2100" b="1" dirty="0">
                <a:solidFill>
                  <a:srgbClr val="C00000"/>
                </a:solidFill>
              </a:rPr>
              <a:t>During a (leftmost) derivation</a:t>
            </a:r>
          </a:p>
          <a:p>
            <a:pPr lvl="1"/>
            <a:r>
              <a:rPr lang="en-US" altLang="zh-TW" sz="1600" b="1" dirty="0"/>
              <a:t>… A … </a:t>
            </a:r>
            <a:r>
              <a:rPr lang="en-US" altLang="zh-TW" sz="1600" b="1" dirty="0">
                <a:sym typeface="Symbol" panose="05050102010706020507" pitchFamily="18" charset="2"/>
              </a:rPr>
              <a:t> </a:t>
            </a:r>
            <a:r>
              <a:rPr lang="en-US" altLang="zh-TW" sz="1600" b="1" dirty="0"/>
              <a:t>… </a:t>
            </a:r>
            <a:r>
              <a:rPr lang="en-US" altLang="zh-TW" sz="1600" b="1" dirty="0">
                <a:sym typeface="Symbol" panose="05050102010706020507" pitchFamily="18" charset="2"/>
              </a:rPr>
              <a:t></a:t>
            </a:r>
            <a:r>
              <a:rPr lang="en-US" altLang="zh-TW" sz="1600" b="1" baseline="-25000" dirty="0">
                <a:sym typeface="Symbol" panose="05050102010706020507" pitchFamily="18" charset="2"/>
              </a:rPr>
              <a:t>1</a:t>
            </a:r>
            <a:r>
              <a:rPr lang="en-US" altLang="zh-TW" sz="1600" b="1" dirty="0"/>
              <a:t> …	</a:t>
            </a:r>
            <a:r>
              <a:rPr lang="en-US" altLang="zh-TW" sz="1600" b="1" i="1" dirty="0">
                <a:solidFill>
                  <a:srgbClr val="FF0000"/>
                </a:solidFill>
              </a:rPr>
              <a:t>or</a:t>
            </a:r>
          </a:p>
          <a:p>
            <a:pPr lvl="1"/>
            <a:r>
              <a:rPr lang="en-US" altLang="zh-TW" sz="1600" b="1" dirty="0"/>
              <a:t>                 … </a:t>
            </a:r>
            <a:r>
              <a:rPr lang="en-US" altLang="zh-TW" sz="1600" b="1" dirty="0">
                <a:sym typeface="Symbol" panose="05050102010706020507" pitchFamily="18" charset="2"/>
              </a:rPr>
              <a:t></a:t>
            </a:r>
            <a:r>
              <a:rPr lang="en-US" altLang="zh-TW" sz="1600" b="1" baseline="-25000" dirty="0">
                <a:sym typeface="Symbol" panose="05050102010706020507" pitchFamily="18" charset="2"/>
              </a:rPr>
              <a:t>2</a:t>
            </a:r>
            <a:r>
              <a:rPr lang="en-US" altLang="zh-TW" sz="1600" b="1" dirty="0"/>
              <a:t> … 	</a:t>
            </a:r>
            <a:r>
              <a:rPr lang="en-US" altLang="zh-TW" sz="1600" b="1" i="1" dirty="0">
                <a:solidFill>
                  <a:srgbClr val="FF0000"/>
                </a:solidFill>
              </a:rPr>
              <a:t>or</a:t>
            </a:r>
          </a:p>
          <a:p>
            <a:pPr lvl="1"/>
            <a:r>
              <a:rPr lang="en-US" altLang="zh-TW" sz="1600" b="1" dirty="0"/>
              <a:t>                 … </a:t>
            </a:r>
            <a:r>
              <a:rPr lang="en-US" altLang="zh-TW" sz="1600" b="1" dirty="0">
                <a:sym typeface="Symbol" panose="05050102010706020507" pitchFamily="18" charset="2"/>
              </a:rPr>
              <a:t></a:t>
            </a:r>
            <a:r>
              <a:rPr lang="en-US" altLang="zh-TW" sz="1600" b="1" baseline="-25000" dirty="0">
                <a:sym typeface="Symbol" panose="05050102010706020507" pitchFamily="18" charset="2"/>
              </a:rPr>
              <a:t>n</a:t>
            </a:r>
            <a:r>
              <a:rPr lang="en-US" altLang="zh-TW" sz="1600" b="1" dirty="0"/>
              <a:t> …</a:t>
            </a:r>
            <a:endParaRPr lang="en-US" altLang="zh-TW" sz="1200" b="1" dirty="0"/>
          </a:p>
          <a:p>
            <a:r>
              <a:rPr lang="en-US" altLang="zh-TW" sz="2100" b="1" dirty="0">
                <a:solidFill>
                  <a:srgbClr val="C00000"/>
                </a:solidFill>
              </a:rPr>
              <a:t>Deciding which production to match</a:t>
            </a:r>
          </a:p>
          <a:p>
            <a:pPr lvl="1"/>
            <a:r>
              <a:rPr lang="en-US" altLang="zh-TW" sz="1600" dirty="0"/>
              <a:t>Using </a:t>
            </a:r>
            <a:r>
              <a:rPr lang="en-US" altLang="zh-TW" sz="1600" b="1" u="sng" dirty="0">
                <a:solidFill>
                  <a:srgbClr val="0070C0"/>
                </a:solidFill>
              </a:rPr>
              <a:t>lookahead symbols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2C08B718-C8E8-4E26-B3AB-0B9522D2E57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4210" name="Group 2">
            <a:extLst>
              <a:ext uri="{FF2B5EF4-FFF2-40B4-BE49-F238E27FC236}">
                <a16:creationId xmlns:a16="http://schemas.microsoft.com/office/drawing/2014/main" id="{BE976370-A1D7-44AF-979A-1B9CA95DEC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060869"/>
              </p:ext>
            </p:extLst>
          </p:nvPr>
        </p:nvGraphicFramePr>
        <p:xfrm>
          <a:off x="97885" y="2185540"/>
          <a:ext cx="3057525" cy="1107282"/>
        </p:xfrm>
        <a:graphic>
          <a:graphicData uri="http://schemas.openxmlformats.org/drawingml/2006/table">
            <a:tbl>
              <a:tblPr/>
              <a:tblGrid>
                <a:gridCol w="1056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51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Grammar - (5)</a:t>
                      </a: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(&lt;experssion&gt;)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	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ID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INTLIT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┼</a:t>
                      </a: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─</a:t>
                      </a: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82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&lt;system goal&gt;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7" marB="3427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&lt;program&gt;$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77" marB="34277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3035" name="Text Box 27">
            <a:extLst>
              <a:ext uri="{FF2B5EF4-FFF2-40B4-BE49-F238E27FC236}">
                <a16:creationId xmlns:a16="http://schemas.microsoft.com/office/drawing/2014/main" id="{B8EE4E08-283F-4B55-8AC1-7C15320F63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89715"/>
            <a:ext cx="3635115" cy="78483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Predict (A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X</a:t>
            </a:r>
            <a:r>
              <a:rPr lang="en-US" altLang="zh-TW" sz="900" baseline="-250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1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…</a:t>
            </a:r>
            <a:r>
              <a:rPr lang="en-US" altLang="zh-TW" sz="900" dirty="0" err="1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X</a:t>
            </a:r>
            <a:r>
              <a:rPr lang="en-US" altLang="zh-TW" sz="900" baseline="-25000" dirty="0" err="1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m</a:t>
            </a:r>
            <a:r>
              <a:rPr lang="en-US" altLang="zh-TW" sz="9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)</a:t>
            </a:r>
            <a:r>
              <a:rPr lang="en-US" altLang="zh-TW" sz="900" dirty="0">
                <a:latin typeface="Arial Black" panose="020B0A04020102020204" pitchFamily="34" charset="0"/>
                <a:sym typeface="Wingdings" panose="05000000000000000000" pitchFamily="2" charset="2"/>
              </a:rPr>
              <a:t> 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=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 dirty="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　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If  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  ∈ First (X</a:t>
            </a:r>
            <a:r>
              <a:rPr lang="en-US" altLang="zh-TW" sz="900" baseline="-250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 ( First (X</a:t>
            </a:r>
            <a:r>
              <a:rPr lang="en-US" altLang="zh-TW" sz="900" baseline="-250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 -  ) ∪</a:t>
            </a:r>
            <a:r>
              <a:rPr lang="en-US" altLang="zh-TW" sz="900" dirty="0">
                <a:latin typeface="Arial Black" panose="020B0A04020102020204" pitchFamily="34" charset="0"/>
                <a:sym typeface="Symbol" panose="05050102010706020507" pitchFamily="18" charset="2"/>
              </a:rPr>
              <a:t> 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Follow (A)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　</a:t>
            </a:r>
            <a:r>
              <a:rPr lang="en-US" altLang="zh-TW" sz="9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else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First (X</a:t>
            </a:r>
            <a:r>
              <a:rPr lang="en-US" altLang="zh-TW" sz="900" baseline="-250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9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900" baseline="-250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</a:p>
        </p:txBody>
      </p:sp>
      <p:graphicFrame>
        <p:nvGraphicFramePr>
          <p:cNvPr id="94236" name="Group 28">
            <a:extLst>
              <a:ext uri="{FF2B5EF4-FFF2-40B4-BE49-F238E27FC236}">
                <a16:creationId xmlns:a16="http://schemas.microsoft.com/office/drawing/2014/main" id="{C5A1FDAD-417E-453B-842F-65A8BD01C2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810288"/>
              </p:ext>
            </p:extLst>
          </p:nvPr>
        </p:nvGraphicFramePr>
        <p:xfrm>
          <a:off x="3264187" y="3587607"/>
          <a:ext cx="5679283" cy="923692"/>
        </p:xfrm>
        <a:graphic>
          <a:graphicData uri="http://schemas.openxmlformats.org/drawingml/2006/table">
            <a:tbl>
              <a:tblPr/>
              <a:tblGrid>
                <a:gridCol w="928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45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83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5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005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3098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05670">
                <a:tc gridSpan="1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The LL(1) Table for Micro - (5)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INTLIT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:=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,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-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begin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end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read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write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$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55" marB="342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18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19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17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20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21</a:t>
                      </a: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&lt;system goal&gt;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6972" marB="269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4320" name="Group 112">
            <a:extLst>
              <a:ext uri="{FF2B5EF4-FFF2-40B4-BE49-F238E27FC236}">
                <a16:creationId xmlns:a16="http://schemas.microsoft.com/office/drawing/2014/main" id="{1E4B10C7-02AF-4648-83B4-953BC07379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033955"/>
              </p:ext>
            </p:extLst>
          </p:nvPr>
        </p:nvGraphicFramePr>
        <p:xfrm>
          <a:off x="3713890" y="1326961"/>
          <a:ext cx="2234804" cy="500064"/>
        </p:xfrm>
        <a:graphic>
          <a:graphicData uri="http://schemas.openxmlformats.org/drawingml/2006/table">
            <a:tbl>
              <a:tblPr/>
              <a:tblGrid>
                <a:gridCol w="1054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68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Sets for Micro – (5)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</a:p>
                  </a:txBody>
                  <a:tcPr marL="68580" marR="68580" marT="33678" marB="33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{begin}</a:t>
                      </a:r>
                    </a:p>
                  </a:txBody>
                  <a:tcPr marL="68580" marR="68580" marT="33678" marB="33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4333" name="Group 125">
            <a:extLst>
              <a:ext uri="{FF2B5EF4-FFF2-40B4-BE49-F238E27FC236}">
                <a16:creationId xmlns:a16="http://schemas.microsoft.com/office/drawing/2014/main" id="{E5F6A59F-B2C6-4F72-8A35-F1E2C9A57D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150650"/>
              </p:ext>
            </p:extLst>
          </p:nvPr>
        </p:nvGraphicFramePr>
        <p:xfrm>
          <a:off x="6034771" y="1319466"/>
          <a:ext cx="2899172" cy="500064"/>
        </p:xfrm>
        <a:graphic>
          <a:graphicData uri="http://schemas.openxmlformats.org/drawingml/2006/table">
            <a:tbl>
              <a:tblPr/>
              <a:tblGrid>
                <a:gridCol w="1023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5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68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Sets for Micro – (5)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</a:t>
                      </a:r>
                    </a:p>
                  </a:txBody>
                  <a:tcPr marL="68580" marR="68580" marT="33678" marB="33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</a:p>
                  </a:txBody>
                  <a:tcPr marL="68580" marR="68580" marT="33678" marB="33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{$}</a:t>
                      </a:r>
                    </a:p>
                  </a:txBody>
                  <a:tcPr marL="68580" marR="68580" marT="33678" marB="33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4346" name="Group 138">
            <a:extLst>
              <a:ext uri="{FF2B5EF4-FFF2-40B4-BE49-F238E27FC236}">
                <a16:creationId xmlns:a16="http://schemas.microsoft.com/office/drawing/2014/main" id="{DA59963D-42F9-4660-8A8B-6368D10090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687236"/>
              </p:ext>
            </p:extLst>
          </p:nvPr>
        </p:nvGraphicFramePr>
        <p:xfrm>
          <a:off x="3264187" y="2183860"/>
          <a:ext cx="5670948" cy="1431008"/>
        </p:xfrm>
        <a:graphic>
          <a:graphicData uri="http://schemas.openxmlformats.org/drawingml/2006/table">
            <a:tbl>
              <a:tblPr/>
              <a:tblGrid>
                <a:gridCol w="460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1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488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Prod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Predict Set – (5)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17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First((&lt;expression&gt;))=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First(()=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{(}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18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(ID)=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19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(INTLIT)=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{INTLIT}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20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First(+)=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{+}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21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First(-)=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{-}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83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22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First(&lt;program&gt;)$)=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First(&lt;program&gt;)=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{begin}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4386" name="Rectangle 178">
            <a:extLst>
              <a:ext uri="{FF2B5EF4-FFF2-40B4-BE49-F238E27FC236}">
                <a16:creationId xmlns:a16="http://schemas.microsoft.com/office/drawing/2014/main" id="{99D63E94-07AD-4DA5-9FDC-59697D6EA4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61" y="3127323"/>
            <a:ext cx="3058715" cy="161925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94387" name="Rectangle 179">
            <a:extLst>
              <a:ext uri="{FF2B5EF4-FFF2-40B4-BE49-F238E27FC236}">
                <a16:creationId xmlns:a16="http://schemas.microsoft.com/office/drawing/2014/main" id="{D3E4864F-924A-4DD8-9417-6B8F065514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7043" y="3428910"/>
            <a:ext cx="5670947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94388" name="Rectangle 180">
            <a:extLst>
              <a:ext uri="{FF2B5EF4-FFF2-40B4-BE49-F238E27FC236}">
                <a16:creationId xmlns:a16="http://schemas.microsoft.com/office/drawing/2014/main" id="{89643A9B-47B0-4078-84D7-1FAE65D807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2570" y="1634982"/>
            <a:ext cx="5232564" cy="186323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94389" name="Rectangle 181">
            <a:extLst>
              <a:ext uri="{FF2B5EF4-FFF2-40B4-BE49-F238E27FC236}">
                <a16:creationId xmlns:a16="http://schemas.microsoft.com/office/drawing/2014/main" id="{499D6E0F-889F-4252-8335-B40CF7797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4186" y="4338611"/>
            <a:ext cx="928688" cy="166688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94390" name="Rectangle 182">
            <a:extLst>
              <a:ext uri="{FF2B5EF4-FFF2-40B4-BE49-F238E27FC236}">
                <a16:creationId xmlns:a16="http://schemas.microsoft.com/office/drawing/2014/main" id="{F2461951-C191-45DC-9145-EC0373C978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7999" y="4290076"/>
            <a:ext cx="31931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22</a:t>
            </a:r>
          </a:p>
        </p:txBody>
      </p:sp>
      <p:sp>
        <p:nvSpPr>
          <p:cNvPr id="94391" name="Rectangle 183">
            <a:extLst>
              <a:ext uri="{FF2B5EF4-FFF2-40B4-BE49-F238E27FC236}">
                <a16:creationId xmlns:a16="http://schemas.microsoft.com/office/drawing/2014/main" id="{746988D3-8781-4E94-9A99-324A893ED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86219"/>
            <a:ext cx="3589734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AEC7AE71-4087-445B-883B-80A76061A3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30</a:t>
            </a:fld>
            <a:endParaRPr lang="zh-TW" altLang="en-US"/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B20990F9-4AD9-480F-BBB1-59EE2CC89E97}"/>
              </a:ext>
            </a:extLst>
          </p:cNvPr>
          <p:cNvSpPr txBox="1">
            <a:spLocks/>
          </p:cNvSpPr>
          <p:nvPr/>
        </p:nvSpPr>
        <p:spPr>
          <a:xfrm>
            <a:off x="846944" y="114300"/>
            <a:ext cx="7839856" cy="47781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 b="1">
                <a:solidFill>
                  <a:schemeClr val="tx2"/>
                </a:solidFill>
                <a:latin typeface="Calibri" pitchFamily="34" charset="0"/>
                <a:ea typeface="標楷體" pitchFamily="65" charset="-120"/>
                <a:cs typeface="MS Sans Serif"/>
              </a:defRPr>
            </a:lvl5pPr>
            <a:lvl6pPr marL="34289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6pPr>
            <a:lvl7pPr marL="68578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7pPr>
            <a:lvl8pPr marL="102867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8pPr>
            <a:lvl9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251" b="1">
                <a:solidFill>
                  <a:schemeClr val="tx2"/>
                </a:solidFill>
                <a:latin typeface="MS Sans Serif"/>
                <a:ea typeface="MS Sans Serif"/>
                <a:cs typeface="MS Sans Serif"/>
              </a:defRPr>
            </a:lvl9pPr>
          </a:lstStyle>
          <a:p>
            <a:r>
              <a:rPr lang="en-US" altLang="zh-TW" sz="3200" kern="0" dirty="0"/>
              <a:t>The LL(1) Parsing Example (21)</a:t>
            </a:r>
            <a:endParaRPr lang="zh-TW" altLang="en-US" sz="3200" kern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4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4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4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4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4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4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4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4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4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4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386" grpId="0" animBg="1"/>
      <p:bldP spid="94387" grpId="0" animBg="1"/>
      <p:bldP spid="94388" grpId="0" animBg="1"/>
      <p:bldP spid="94389" grpId="0" animBg="1"/>
      <p:bldP spid="94390" grpId="0"/>
      <p:bldP spid="94391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C8C34290-1E26-4991-9BCD-0BA3AE28C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6944" y="89940"/>
            <a:ext cx="8229600" cy="539647"/>
          </a:xfrm>
        </p:spPr>
        <p:txBody>
          <a:bodyPr/>
          <a:lstStyle/>
          <a:p>
            <a:r>
              <a:rPr lang="en-US" altLang="zh-TW" sz="3200" dirty="0"/>
              <a:t>The LL(1) Parse Table (3)</a:t>
            </a:r>
            <a:endParaRPr lang="zh-TW" altLang="en-US" sz="3200" dirty="0"/>
          </a:p>
        </p:txBody>
      </p:sp>
      <p:graphicFrame>
        <p:nvGraphicFramePr>
          <p:cNvPr id="105475" name="Group 3">
            <a:extLst>
              <a:ext uri="{FF2B5EF4-FFF2-40B4-BE49-F238E27FC236}">
                <a16:creationId xmlns:a16="http://schemas.microsoft.com/office/drawing/2014/main" id="{0F299CAF-067A-4286-8F0B-9F869F0768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1945210"/>
              </p:ext>
            </p:extLst>
          </p:nvPr>
        </p:nvGraphicFramePr>
        <p:xfrm>
          <a:off x="1405590" y="883625"/>
          <a:ext cx="6370843" cy="3658704"/>
        </p:xfrm>
        <a:graphic>
          <a:graphicData uri="http://schemas.openxmlformats.org/drawingml/2006/table">
            <a:tbl>
              <a:tblPr/>
              <a:tblGrid>
                <a:gridCol w="1107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2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30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62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54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54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42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154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1665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1421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1030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0556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549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0055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6977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05770">
                <a:tc gridSpan="1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The LL(1) Table for Micro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ID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INTLIT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:=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,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;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-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begin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end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read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write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$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list&gt;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&lt;statement&gt;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5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6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7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tail&gt;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4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&lt;expression&gt;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14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14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14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list&gt;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8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 list&gt;</a:t>
                      </a: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11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11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11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tail&gt;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9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10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 tail&gt;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12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13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18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19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17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16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16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15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15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16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20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21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&lt;system goal&gt;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22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0F4AE412-26E7-4C49-9B60-297FF2CAB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0868AE-74CF-43A4-80BA-5CA9DB73B482}" type="slidenum">
              <a:rPr lang="zh-TW" altLang="en-US" smtClean="0"/>
              <a:pPr>
                <a:defRPr/>
              </a:pPr>
              <a:t>31</a:t>
            </a:fld>
            <a:endParaRPr lang="zh-TW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標題 1">
            <a:extLst>
              <a:ext uri="{FF2B5EF4-FFF2-40B4-BE49-F238E27FC236}">
                <a16:creationId xmlns:a16="http://schemas.microsoft.com/office/drawing/2014/main" id="{5DF78DF9-608F-41BB-BF61-F1DD020B6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955" y="108349"/>
            <a:ext cx="8356599" cy="519113"/>
          </a:xfrm>
        </p:spPr>
        <p:txBody>
          <a:bodyPr/>
          <a:lstStyle/>
          <a:p>
            <a:r>
              <a:rPr lang="en-US" altLang="zh-TW" sz="2800" dirty="0"/>
              <a:t>Building Recursive Descent Parsers from LL(1) Tables (1)</a:t>
            </a:r>
            <a:endParaRPr lang="zh-TW" altLang="en-US" sz="2800" dirty="0"/>
          </a:p>
        </p:txBody>
      </p:sp>
      <p:sp>
        <p:nvSpPr>
          <p:cNvPr id="45059" name="內容版面配置區 2">
            <a:extLst>
              <a:ext uri="{FF2B5EF4-FFF2-40B4-BE49-F238E27FC236}">
                <a16:creationId xmlns:a16="http://schemas.microsoft.com/office/drawing/2014/main" id="{21CE6D34-C15A-44EB-A194-084FE0E5064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178600" y="839449"/>
            <a:ext cx="7021019" cy="2900597"/>
          </a:xfrm>
        </p:spPr>
        <p:txBody>
          <a:bodyPr/>
          <a:lstStyle/>
          <a:p>
            <a:r>
              <a:rPr lang="en-US" altLang="zh-TW" sz="2400" b="1" dirty="0">
                <a:solidFill>
                  <a:srgbClr val="C00000"/>
                </a:solidFill>
              </a:rPr>
              <a:t>Similar the implementation of a scanner</a:t>
            </a:r>
          </a:p>
          <a:p>
            <a:pPr lvl="1"/>
            <a:r>
              <a:rPr lang="en-US" altLang="zh-TW" sz="2000" b="1" dirty="0">
                <a:solidFill>
                  <a:srgbClr val="F78507"/>
                </a:solidFill>
              </a:rPr>
              <a:t>Build in </a:t>
            </a:r>
          </a:p>
          <a:p>
            <a:pPr lvl="2"/>
            <a:r>
              <a:rPr lang="en-US" altLang="zh-TW" sz="1800" dirty="0"/>
              <a:t>The parsing decisions recorded in LL(1) tables </a:t>
            </a:r>
            <a:br>
              <a:rPr lang="en-US" altLang="zh-TW" sz="1800" dirty="0"/>
            </a:br>
            <a:r>
              <a:rPr lang="en-US" altLang="zh-TW" sz="1800" dirty="0"/>
              <a:t>can be </a:t>
            </a:r>
            <a:r>
              <a:rPr lang="en-US" altLang="zh-TW" sz="1800" b="1" u="sng" dirty="0"/>
              <a:t>hardwired</a:t>
            </a:r>
            <a:r>
              <a:rPr lang="en-US" altLang="zh-TW" sz="1800" dirty="0"/>
              <a:t> into the parsing procedures </a:t>
            </a:r>
            <a:br>
              <a:rPr lang="en-US" altLang="zh-TW" sz="1800" dirty="0"/>
            </a:br>
            <a:r>
              <a:rPr lang="en-US" altLang="zh-TW" sz="1800" dirty="0"/>
              <a:t>used by </a:t>
            </a:r>
            <a:r>
              <a:rPr lang="en-US" altLang="zh-TW" sz="1800" b="1" u="sng" dirty="0">
                <a:solidFill>
                  <a:srgbClr val="3366FF"/>
                </a:solidFill>
              </a:rPr>
              <a:t>recursive descent parsers</a:t>
            </a:r>
          </a:p>
          <a:p>
            <a:pPr lvl="2"/>
            <a:endParaRPr lang="en-US" altLang="zh-TW" b="1" dirty="0">
              <a:solidFill>
                <a:srgbClr val="3366FF"/>
              </a:solidFill>
            </a:endParaRPr>
          </a:p>
          <a:p>
            <a:pPr lvl="1"/>
            <a:r>
              <a:rPr lang="en-US" altLang="zh-TW" sz="2000" b="1" dirty="0">
                <a:solidFill>
                  <a:srgbClr val="F78507"/>
                </a:solidFill>
              </a:rPr>
              <a:t>Table-driven</a:t>
            </a:r>
          </a:p>
          <a:p>
            <a:endParaRPr lang="zh-TW" altLang="en-US" dirty="0"/>
          </a:p>
        </p:txBody>
      </p:sp>
      <p:sp>
        <p:nvSpPr>
          <p:cNvPr id="6" name="灯片编号占位符 1">
            <a:extLst>
              <a:ext uri="{FF2B5EF4-FFF2-40B4-BE49-F238E27FC236}">
                <a16:creationId xmlns:a16="http://schemas.microsoft.com/office/drawing/2014/main" id="{AEC7AE71-4087-445B-883B-80A76061A3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32</a:t>
            </a:fld>
            <a:endParaRPr lang="zh-TW" alt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內容版面配置區 2">
            <a:extLst>
              <a:ext uri="{FF2B5EF4-FFF2-40B4-BE49-F238E27FC236}">
                <a16:creationId xmlns:a16="http://schemas.microsoft.com/office/drawing/2014/main" id="{136FD6FC-9E26-4907-BC37-6970845F54A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83729" y="801974"/>
            <a:ext cx="8250211" cy="3357796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altLang="zh-TW" sz="2000" b="1" dirty="0">
                <a:solidFill>
                  <a:srgbClr val="C00000"/>
                </a:solidFill>
              </a:rPr>
              <a:t>The form of parsing procedure:</a:t>
            </a:r>
          </a:p>
          <a:p>
            <a:pPr marL="557213" lvl="1" indent="-214313">
              <a:spcBef>
                <a:spcPts val="0"/>
              </a:spcBef>
            </a:pPr>
            <a:r>
              <a:rPr lang="en-US" altLang="zh-TW" sz="1800" b="1" dirty="0" err="1">
                <a:solidFill>
                  <a:srgbClr val="F78507"/>
                </a:solidFill>
              </a:rPr>
              <a:t>non_term</a:t>
            </a:r>
            <a:r>
              <a:rPr lang="en-US" altLang="zh-TW" sz="1800" b="1" dirty="0">
                <a:solidFill>
                  <a:srgbClr val="F78507"/>
                </a:solidFill>
              </a:rPr>
              <a:t>() </a:t>
            </a:r>
            <a:r>
              <a:rPr lang="en-US" altLang="zh-TW" sz="1800" b="1" dirty="0">
                <a:solidFill>
                  <a:srgbClr val="F78507"/>
                </a:solidFill>
                <a:hlinkClick r:id="rId2" action="ppaction://hlinksldjump"/>
              </a:rPr>
              <a:t>[Function Code]</a:t>
            </a:r>
            <a:endParaRPr lang="en-US" altLang="zh-TW" sz="1800" b="1" dirty="0">
              <a:solidFill>
                <a:srgbClr val="F78507"/>
              </a:solidFill>
            </a:endParaRPr>
          </a:p>
          <a:p>
            <a:pPr marL="857250" lvl="2">
              <a:spcBef>
                <a:spcPts val="0"/>
              </a:spcBef>
            </a:pPr>
            <a:r>
              <a:rPr lang="en-US" altLang="zh-TW" sz="1600" dirty="0"/>
              <a:t>It is the name of the nonterminal the parsing procedure handles.</a:t>
            </a:r>
            <a:endParaRPr lang="en-US" altLang="zh-TW" sz="1600" b="1" dirty="0">
              <a:solidFill>
                <a:srgbClr val="F78507"/>
              </a:solidFill>
            </a:endParaRPr>
          </a:p>
          <a:p>
            <a:pPr marL="1200150" lvl="3">
              <a:spcBef>
                <a:spcPts val="0"/>
              </a:spcBef>
            </a:pPr>
            <a:r>
              <a:rPr lang="en-US" altLang="zh-TW" sz="1600" b="1" dirty="0">
                <a:solidFill>
                  <a:srgbClr val="3366FF"/>
                </a:solidFill>
              </a:rPr>
              <a:t>case TERMINAL_LIST</a:t>
            </a:r>
          </a:p>
          <a:p>
            <a:pPr marL="1200150" lvl="3">
              <a:spcBef>
                <a:spcPts val="0"/>
              </a:spcBef>
            </a:pPr>
            <a:r>
              <a:rPr lang="en-US" altLang="zh-TW" sz="1600" b="1" dirty="0">
                <a:solidFill>
                  <a:srgbClr val="3366FF"/>
                </a:solidFill>
              </a:rPr>
              <a:t>……</a:t>
            </a:r>
          </a:p>
          <a:p>
            <a:pPr marL="1200150" lvl="3">
              <a:spcBef>
                <a:spcPts val="0"/>
              </a:spcBef>
            </a:pPr>
            <a:r>
              <a:rPr lang="en-US" altLang="zh-TW" sz="1600" b="1" dirty="0">
                <a:solidFill>
                  <a:srgbClr val="3366FF"/>
                </a:solidFill>
              </a:rPr>
              <a:t>default</a:t>
            </a:r>
            <a:endParaRPr lang="zh-TW" altLang="en-US" sz="1600" b="1" dirty="0">
              <a:solidFill>
                <a:srgbClr val="3366FF"/>
              </a:solidFill>
            </a:endParaRPr>
          </a:p>
          <a:p>
            <a:pPr marL="857250" lvl="2">
              <a:spcBef>
                <a:spcPts val="0"/>
              </a:spcBef>
              <a:buNone/>
            </a:pPr>
            <a:endParaRPr lang="en-US" altLang="zh-TW" b="1" dirty="0">
              <a:solidFill>
                <a:srgbClr val="F78507"/>
              </a:solidFill>
            </a:endParaRPr>
          </a:p>
          <a:p>
            <a:pPr marL="557213" lvl="1" indent="-214313">
              <a:spcBef>
                <a:spcPts val="0"/>
              </a:spcBef>
            </a:pPr>
            <a:r>
              <a:rPr lang="en-US" altLang="zh-TW" sz="1800" b="1" dirty="0">
                <a:solidFill>
                  <a:srgbClr val="F78507"/>
                </a:solidFill>
              </a:rPr>
              <a:t>statement () </a:t>
            </a:r>
            <a:r>
              <a:rPr lang="en-US" altLang="zh-TW" sz="1800" b="1" dirty="0">
                <a:solidFill>
                  <a:srgbClr val="F78507"/>
                </a:solidFill>
                <a:hlinkClick r:id="rId3" action="ppaction://hlinksldjump"/>
              </a:rPr>
              <a:t>[Function Code]</a:t>
            </a:r>
            <a:endParaRPr lang="en-US" altLang="zh-TW" sz="1800" b="1" dirty="0">
              <a:solidFill>
                <a:srgbClr val="F78507"/>
              </a:solidFill>
            </a:endParaRPr>
          </a:p>
          <a:p>
            <a:pPr marL="857250" lvl="2">
              <a:spcBef>
                <a:spcPts val="0"/>
              </a:spcBef>
            </a:pPr>
            <a:r>
              <a:rPr lang="en-US" altLang="zh-TW" sz="1600" dirty="0"/>
              <a:t>An algorithm that automatically creates parsing procedures</a:t>
            </a:r>
            <a:endParaRPr lang="en-US" altLang="zh-TW" sz="1600" b="1" dirty="0">
              <a:solidFill>
                <a:srgbClr val="F78507"/>
              </a:solidFill>
            </a:endParaRPr>
          </a:p>
          <a:p>
            <a:pPr marL="1200150" lvl="3">
              <a:spcBef>
                <a:spcPts val="0"/>
              </a:spcBef>
            </a:pPr>
            <a:r>
              <a:rPr lang="en-US" altLang="zh-TW" sz="1600" b="1" dirty="0">
                <a:solidFill>
                  <a:srgbClr val="3366FF"/>
                </a:solidFill>
              </a:rPr>
              <a:t>case ID</a:t>
            </a:r>
          </a:p>
          <a:p>
            <a:pPr marL="1200150" lvl="3">
              <a:spcBef>
                <a:spcPts val="0"/>
              </a:spcBef>
            </a:pPr>
            <a:r>
              <a:rPr lang="en-US" altLang="zh-TW" sz="1600" b="1" dirty="0">
                <a:solidFill>
                  <a:srgbClr val="3366FF"/>
                </a:solidFill>
              </a:rPr>
              <a:t>case READ</a:t>
            </a:r>
          </a:p>
          <a:p>
            <a:pPr marL="1200150" lvl="3">
              <a:spcBef>
                <a:spcPts val="0"/>
              </a:spcBef>
            </a:pPr>
            <a:r>
              <a:rPr lang="en-US" altLang="zh-TW" sz="1600" b="1" dirty="0">
                <a:solidFill>
                  <a:srgbClr val="3366FF"/>
                </a:solidFill>
              </a:rPr>
              <a:t>case WRITE</a:t>
            </a:r>
          </a:p>
          <a:p>
            <a:pPr marL="1200150" lvl="3">
              <a:spcBef>
                <a:spcPts val="0"/>
              </a:spcBef>
            </a:pPr>
            <a:r>
              <a:rPr lang="en-US" altLang="zh-TW" sz="1600" b="1" dirty="0">
                <a:solidFill>
                  <a:srgbClr val="3366FF"/>
                </a:solidFill>
              </a:rPr>
              <a:t>default</a:t>
            </a:r>
            <a:endParaRPr lang="zh-TW" altLang="en-US" sz="1600" b="1" dirty="0">
              <a:solidFill>
                <a:srgbClr val="3366FF"/>
              </a:solidFill>
            </a:endParaRP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FAE42DC3-5561-48AF-A9F6-FB7BF690B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955" y="108349"/>
            <a:ext cx="8356599" cy="519113"/>
          </a:xfrm>
        </p:spPr>
        <p:txBody>
          <a:bodyPr/>
          <a:lstStyle/>
          <a:p>
            <a:r>
              <a:rPr lang="en-US" altLang="zh-TW" sz="2800" dirty="0"/>
              <a:t>Building Recursive Descent Parsers from LL(1) Tables (2)</a:t>
            </a:r>
            <a:endParaRPr lang="zh-TW" altLang="en-US" sz="2800" dirty="0"/>
          </a:p>
        </p:txBody>
      </p:sp>
      <p:sp>
        <p:nvSpPr>
          <p:cNvPr id="4" name="灯片编号占位符 1">
            <a:extLst>
              <a:ext uri="{FF2B5EF4-FFF2-40B4-BE49-F238E27FC236}">
                <a16:creationId xmlns:a16="http://schemas.microsoft.com/office/drawing/2014/main" id="{AEC7AE71-4087-445B-883B-80A76061A3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33</a:t>
            </a:fld>
            <a:endParaRPr lang="zh-TW" alt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內容版面配置區 2">
            <a:extLst>
              <a:ext uri="{FF2B5EF4-FFF2-40B4-BE49-F238E27FC236}">
                <a16:creationId xmlns:a16="http://schemas.microsoft.com/office/drawing/2014/main" id="{24AE943B-BAD9-40BF-AAFA-5849D1C877C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148621" y="809469"/>
            <a:ext cx="7620624" cy="3206576"/>
          </a:xfrm>
        </p:spPr>
        <p:txBody>
          <a:bodyPr/>
          <a:lstStyle/>
          <a:p>
            <a:pPr marL="257182" indent="-214313">
              <a:lnSpc>
                <a:spcPct val="90000"/>
              </a:lnSpc>
            </a:pPr>
            <a:r>
              <a:rPr lang="en-US" altLang="zh-TW" sz="2000" b="1" dirty="0">
                <a:solidFill>
                  <a:srgbClr val="C00000"/>
                </a:solidFill>
              </a:rPr>
              <a:t>Describing grammars</a:t>
            </a:r>
          </a:p>
          <a:p>
            <a:pPr marL="557213" lvl="1" indent="-214313">
              <a:lnSpc>
                <a:spcPct val="90000"/>
              </a:lnSpc>
            </a:pPr>
            <a:r>
              <a:rPr lang="en-US" altLang="zh-TW" sz="1800" b="1" dirty="0" err="1">
                <a:solidFill>
                  <a:srgbClr val="F78507"/>
                </a:solidFill>
              </a:rPr>
              <a:t>ata</a:t>
            </a:r>
            <a:r>
              <a:rPr lang="en-US" altLang="zh-TW" sz="1800" b="1" dirty="0">
                <a:solidFill>
                  <a:srgbClr val="F78507"/>
                </a:solidFill>
              </a:rPr>
              <a:t> Structure </a:t>
            </a:r>
            <a:r>
              <a:rPr lang="en-US" altLang="zh-TW" sz="1800" b="1" dirty="0">
                <a:solidFill>
                  <a:srgbClr val="F78507"/>
                </a:solidFill>
                <a:hlinkClick r:id="rId2" action="ppaction://hlinksldjump"/>
              </a:rPr>
              <a:t>[Function Code]</a:t>
            </a:r>
            <a:endParaRPr lang="en-US" altLang="zh-TW" sz="1800" b="1" dirty="0">
              <a:solidFill>
                <a:srgbClr val="F78507"/>
              </a:solidFill>
            </a:endParaRPr>
          </a:p>
          <a:p>
            <a:pPr marL="857250" lvl="2">
              <a:lnSpc>
                <a:spcPct val="90000"/>
              </a:lnSpc>
            </a:pPr>
            <a:r>
              <a:rPr lang="en-US" altLang="zh-TW" sz="1600" dirty="0"/>
              <a:t>Setup describing grammars data structure.</a:t>
            </a:r>
          </a:p>
          <a:p>
            <a:pPr marL="557213" lvl="1" indent="-214313">
              <a:lnSpc>
                <a:spcPct val="90000"/>
              </a:lnSpc>
            </a:pPr>
            <a:r>
              <a:rPr lang="en-US" altLang="zh-TW" sz="1800" b="1" dirty="0" err="1">
                <a:solidFill>
                  <a:srgbClr val="F78507"/>
                </a:solidFill>
              </a:rPr>
              <a:t>gen_actions</a:t>
            </a:r>
            <a:r>
              <a:rPr lang="en-US" altLang="zh-TW" sz="1800" b="1" dirty="0">
                <a:solidFill>
                  <a:srgbClr val="F78507"/>
                </a:solidFill>
              </a:rPr>
              <a:t>() </a:t>
            </a:r>
            <a:r>
              <a:rPr lang="en-US" altLang="zh-TW" sz="1800" b="1" dirty="0">
                <a:solidFill>
                  <a:srgbClr val="F78507"/>
                </a:solidFill>
                <a:hlinkClick r:id="rId3" action="ppaction://hlinksldjump"/>
              </a:rPr>
              <a:t>[Function Code]</a:t>
            </a:r>
            <a:r>
              <a:rPr lang="en-US" altLang="zh-TW" sz="1800" b="1" dirty="0">
                <a:solidFill>
                  <a:srgbClr val="F78507"/>
                </a:solidFill>
              </a:rPr>
              <a:t> </a:t>
            </a:r>
            <a:r>
              <a:rPr lang="en-US" altLang="zh-TW" sz="1800" b="1" dirty="0">
                <a:solidFill>
                  <a:srgbClr val="F78507"/>
                </a:solidFill>
                <a:hlinkClick r:id="rId4" action="ppaction://hlinksldjump"/>
              </a:rPr>
              <a:t>[Example]</a:t>
            </a:r>
            <a:endParaRPr lang="en-US" altLang="zh-TW" sz="1800" b="1" dirty="0">
              <a:solidFill>
                <a:srgbClr val="F78507"/>
              </a:solidFill>
            </a:endParaRPr>
          </a:p>
          <a:p>
            <a:pPr marL="857250" lvl="2"/>
            <a:r>
              <a:rPr lang="en-US" altLang="zh-TW" sz="1600" dirty="0"/>
              <a:t>Takes the </a:t>
            </a:r>
            <a:r>
              <a:rPr lang="en-US" altLang="zh-TW" sz="1600" u="sng" dirty="0"/>
              <a:t>grammar symbols</a:t>
            </a:r>
            <a:r>
              <a:rPr lang="en-US" altLang="zh-TW" sz="1600" dirty="0"/>
              <a:t> and </a:t>
            </a:r>
            <a:r>
              <a:rPr lang="en-US" altLang="zh-TW" sz="1600" u="sng" dirty="0"/>
              <a:t>generates the actions necessary to match</a:t>
            </a:r>
            <a:r>
              <a:rPr lang="en-US" altLang="zh-TW" sz="1600" dirty="0"/>
              <a:t> them in a </a:t>
            </a:r>
            <a:r>
              <a:rPr lang="en-US" altLang="zh-TW" sz="1600" u="sng" dirty="0"/>
              <a:t>recursive descent parse</a:t>
            </a:r>
            <a:endParaRPr lang="en-US" altLang="zh-TW" sz="1600" b="1" dirty="0">
              <a:solidFill>
                <a:srgbClr val="F78507"/>
              </a:solidFill>
            </a:endParaRPr>
          </a:p>
          <a:p>
            <a:pPr marL="557213" lvl="1" indent="-214313">
              <a:lnSpc>
                <a:spcPct val="90000"/>
              </a:lnSpc>
            </a:pPr>
            <a:r>
              <a:rPr lang="en-US" altLang="zh-TW" sz="1800" b="1" dirty="0" err="1">
                <a:solidFill>
                  <a:srgbClr val="F78507"/>
                </a:solidFill>
              </a:rPr>
              <a:t>make_parsing_proc</a:t>
            </a:r>
            <a:r>
              <a:rPr lang="en-US" altLang="zh-TW" sz="1800" b="1" dirty="0">
                <a:solidFill>
                  <a:srgbClr val="F78507"/>
                </a:solidFill>
              </a:rPr>
              <a:t>() </a:t>
            </a:r>
            <a:r>
              <a:rPr lang="en-US" altLang="zh-TW" sz="1800" b="1" dirty="0">
                <a:solidFill>
                  <a:srgbClr val="F78507"/>
                </a:solidFill>
                <a:hlinkClick r:id="rId5" action="ppaction://hlinksldjump"/>
              </a:rPr>
              <a:t>[Function Code]</a:t>
            </a:r>
            <a:endParaRPr lang="en-US" altLang="zh-TW" sz="1800" b="1" dirty="0">
              <a:solidFill>
                <a:srgbClr val="F78507"/>
              </a:solidFill>
            </a:endParaRPr>
          </a:p>
          <a:p>
            <a:pPr marL="857250" lvl="2">
              <a:lnSpc>
                <a:spcPct val="90000"/>
              </a:lnSpc>
            </a:pPr>
            <a:r>
              <a:rPr lang="en-US" altLang="zh-TW" sz="1600" dirty="0" err="1"/>
              <a:t>Generae</a:t>
            </a:r>
            <a:r>
              <a:rPr lang="en-US" altLang="zh-TW" sz="1600" dirty="0"/>
              <a:t> recursive descent parsing procedure for A.</a:t>
            </a:r>
          </a:p>
          <a:p>
            <a:pPr marL="857250" lvl="2"/>
            <a:r>
              <a:rPr lang="en-US" altLang="zh-TW" sz="1600" dirty="0"/>
              <a:t>for each production where A is the LHS  </a:t>
            </a:r>
          </a:p>
          <a:p>
            <a:pPr marL="857250" lvl="2"/>
            <a:r>
              <a:rPr lang="en-US" altLang="zh-TW" sz="1600" dirty="0"/>
              <a:t>for each terminal in the grammar </a:t>
            </a:r>
            <a:endParaRPr lang="en-US" altLang="zh-TW" sz="1600" b="1" dirty="0">
              <a:solidFill>
                <a:srgbClr val="F78507"/>
              </a:solidFill>
            </a:endParaRP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DA88C2C0-C642-44FB-8CD2-FCDF8CBB8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955" y="108349"/>
            <a:ext cx="8356599" cy="519113"/>
          </a:xfrm>
        </p:spPr>
        <p:txBody>
          <a:bodyPr/>
          <a:lstStyle/>
          <a:p>
            <a:r>
              <a:rPr lang="en-US" altLang="zh-TW" sz="2800" dirty="0"/>
              <a:t>Building Recursive Descent Parsers from LL(1) Tables (3)</a:t>
            </a:r>
            <a:endParaRPr lang="zh-TW" altLang="en-US" sz="2800" dirty="0"/>
          </a:p>
        </p:txBody>
      </p:sp>
      <p:sp>
        <p:nvSpPr>
          <p:cNvPr id="4" name="灯片编号占位符 1">
            <a:extLst>
              <a:ext uri="{FF2B5EF4-FFF2-40B4-BE49-F238E27FC236}">
                <a16:creationId xmlns:a16="http://schemas.microsoft.com/office/drawing/2014/main" id="{AEC7AE71-4087-445B-883B-80A76061A3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34</a:t>
            </a:fld>
            <a:endParaRPr lang="zh-TW" alt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標題 1">
            <a:extLst>
              <a:ext uri="{FF2B5EF4-FFF2-40B4-BE49-F238E27FC236}">
                <a16:creationId xmlns:a16="http://schemas.microsoft.com/office/drawing/2014/main" id="{A31CAAD6-070F-4976-AB92-35C6CE03F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885" y="108349"/>
            <a:ext cx="7738805" cy="519113"/>
          </a:xfrm>
        </p:spPr>
        <p:txBody>
          <a:bodyPr/>
          <a:lstStyle/>
          <a:p>
            <a:r>
              <a:rPr lang="en-US" altLang="zh-TW" sz="3200" dirty="0"/>
              <a:t>An LL(1) Parser Driver (1)</a:t>
            </a:r>
          </a:p>
        </p:txBody>
      </p:sp>
      <p:sp>
        <p:nvSpPr>
          <p:cNvPr id="48131" name="內容版面配置區 2">
            <a:extLst>
              <a:ext uri="{FF2B5EF4-FFF2-40B4-BE49-F238E27FC236}">
                <a16:creationId xmlns:a16="http://schemas.microsoft.com/office/drawing/2014/main" id="{C03356A2-2F0F-41C2-9A6F-53D519EA5F6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11835" y="914400"/>
            <a:ext cx="7112833" cy="33727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000" b="1" dirty="0">
                <a:solidFill>
                  <a:srgbClr val="C00000"/>
                </a:solidFill>
              </a:rPr>
              <a:t>Rather than using the LL(1) table to build parsing procedures</a:t>
            </a:r>
          </a:p>
          <a:p>
            <a:pPr lvl="1">
              <a:lnSpc>
                <a:spcPct val="90000"/>
              </a:lnSpc>
            </a:pPr>
            <a:r>
              <a:rPr lang="en-US" altLang="zh-TW" sz="1800" dirty="0"/>
              <a:t>It is possible to use the table in conjunction with </a:t>
            </a:r>
            <a:r>
              <a:rPr lang="en-US" altLang="zh-TW" sz="1800" u="sng" dirty="0">
                <a:solidFill>
                  <a:srgbClr val="3366FF"/>
                </a:solidFill>
              </a:rPr>
              <a:t>a driver program</a:t>
            </a:r>
            <a:r>
              <a:rPr lang="en-US" altLang="zh-TW" sz="1800" dirty="0"/>
              <a:t> to form an LL(1) parser</a:t>
            </a:r>
          </a:p>
          <a:p>
            <a:pPr>
              <a:lnSpc>
                <a:spcPct val="90000"/>
              </a:lnSpc>
            </a:pPr>
            <a:endParaRPr lang="en-US" altLang="zh-TW" sz="2100" dirty="0"/>
          </a:p>
          <a:p>
            <a:pPr>
              <a:lnSpc>
                <a:spcPct val="90000"/>
              </a:lnSpc>
            </a:pPr>
            <a:r>
              <a:rPr lang="en-US" altLang="zh-TW" sz="2000" b="1" dirty="0">
                <a:solidFill>
                  <a:srgbClr val="C00000"/>
                </a:solidFill>
              </a:rPr>
              <a:t>Smaller and faster</a:t>
            </a:r>
            <a:r>
              <a:rPr lang="en-US" altLang="zh-TW" sz="2000" dirty="0"/>
              <a:t> than </a:t>
            </a:r>
            <a:r>
              <a:rPr lang="en-US" altLang="zh-TW" sz="2000" u="sng" dirty="0">
                <a:solidFill>
                  <a:srgbClr val="3366FF"/>
                </a:solidFill>
              </a:rPr>
              <a:t>a corresponding recursive descent parser</a:t>
            </a:r>
          </a:p>
          <a:p>
            <a:pPr>
              <a:lnSpc>
                <a:spcPct val="90000"/>
              </a:lnSpc>
            </a:pPr>
            <a:endParaRPr lang="en-US" altLang="zh-TW" sz="2100" dirty="0"/>
          </a:p>
          <a:p>
            <a:pPr>
              <a:lnSpc>
                <a:spcPct val="90000"/>
              </a:lnSpc>
            </a:pPr>
            <a:r>
              <a:rPr lang="en-US" altLang="zh-TW" sz="2000" b="1" dirty="0">
                <a:solidFill>
                  <a:srgbClr val="C00000"/>
                </a:solidFill>
              </a:rPr>
              <a:t>Changing a grammar and building a new parser is easy</a:t>
            </a:r>
          </a:p>
          <a:p>
            <a:pPr lvl="1">
              <a:lnSpc>
                <a:spcPct val="90000"/>
              </a:lnSpc>
            </a:pPr>
            <a:r>
              <a:rPr lang="en-US" altLang="zh-TW" sz="1800" b="1" dirty="0">
                <a:solidFill>
                  <a:srgbClr val="F78507"/>
                </a:solidFill>
              </a:rPr>
              <a:t>LL(1) driver </a:t>
            </a:r>
            <a:r>
              <a:rPr lang="en-US" altLang="zh-TW" sz="1800" b="1" dirty="0">
                <a:solidFill>
                  <a:srgbClr val="F78507"/>
                </a:solidFill>
                <a:hlinkClick r:id="rId2" action="ppaction://hlinksldjump"/>
              </a:rPr>
              <a:t>[Function Code]</a:t>
            </a:r>
            <a:endParaRPr lang="en-US" altLang="zh-TW" sz="1800" dirty="0"/>
          </a:p>
          <a:p>
            <a:pPr lvl="2">
              <a:lnSpc>
                <a:spcPct val="90000"/>
              </a:lnSpc>
            </a:pPr>
            <a:r>
              <a:rPr lang="en-US" altLang="zh-TW" sz="1800" u="sng" dirty="0">
                <a:solidFill>
                  <a:srgbClr val="3366FF"/>
                </a:solidFill>
              </a:rPr>
              <a:t>Computed</a:t>
            </a:r>
            <a:r>
              <a:rPr lang="en-US" altLang="zh-TW" sz="1800" dirty="0"/>
              <a:t> and </a:t>
            </a:r>
            <a:r>
              <a:rPr lang="en-US" altLang="zh-TW" sz="1800" u="sng" dirty="0">
                <a:solidFill>
                  <a:srgbClr val="3366FF"/>
                </a:solidFill>
              </a:rPr>
              <a:t>substituted</a:t>
            </a:r>
            <a:r>
              <a:rPr lang="en-US" altLang="zh-TW" sz="1800" u="sng" dirty="0"/>
              <a:t> </a:t>
            </a:r>
            <a:r>
              <a:rPr lang="en-US" altLang="zh-TW" sz="1800" dirty="0"/>
              <a:t>for the old tables </a:t>
            </a:r>
          </a:p>
        </p:txBody>
      </p:sp>
      <p:sp>
        <p:nvSpPr>
          <p:cNvPr id="4" name="灯片编号占位符 1">
            <a:extLst>
              <a:ext uri="{FF2B5EF4-FFF2-40B4-BE49-F238E27FC236}">
                <a16:creationId xmlns:a16="http://schemas.microsoft.com/office/drawing/2014/main" id="{AEC7AE71-4087-445B-883B-80A76061A3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35</a:t>
            </a:fld>
            <a:endParaRPr lang="zh-TW" alt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標題 1">
            <a:extLst>
              <a:ext uri="{FF2B5EF4-FFF2-40B4-BE49-F238E27FC236}">
                <a16:creationId xmlns:a16="http://schemas.microsoft.com/office/drawing/2014/main" id="{469D700C-563D-4A3D-811A-39D423A5B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08349"/>
            <a:ext cx="7761290" cy="519113"/>
          </a:xfrm>
        </p:spPr>
        <p:txBody>
          <a:bodyPr/>
          <a:lstStyle/>
          <a:p>
            <a:r>
              <a:rPr lang="en-US" altLang="zh-TW" sz="3200" dirty="0"/>
              <a:t>LL(1) Action Symbols (1)</a:t>
            </a:r>
            <a:endParaRPr lang="zh-TW" altLang="en-US" sz="3200" dirty="0"/>
          </a:p>
        </p:txBody>
      </p:sp>
      <p:sp>
        <p:nvSpPr>
          <p:cNvPr id="49155" name="內容版面配置區 2">
            <a:extLst>
              <a:ext uri="{FF2B5EF4-FFF2-40B4-BE49-F238E27FC236}">
                <a16:creationId xmlns:a16="http://schemas.microsoft.com/office/drawing/2014/main" id="{354260B0-5D51-4038-96EE-DF1B880343D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89350" y="816963"/>
            <a:ext cx="7352675" cy="389744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000" dirty="0"/>
              <a:t>During parsing, the appearance of </a:t>
            </a:r>
            <a:r>
              <a:rPr lang="en-US" altLang="zh-TW" sz="2000" u="sng" dirty="0"/>
              <a:t>an action symbol</a:t>
            </a:r>
            <a:r>
              <a:rPr lang="en-US" altLang="zh-TW" sz="2000" dirty="0"/>
              <a:t> in a production will serve to initiate the corresponding semantic action </a:t>
            </a:r>
            <a:br>
              <a:rPr lang="en-US" altLang="zh-TW" sz="1800" dirty="0"/>
            </a:br>
            <a:r>
              <a:rPr lang="en-US" altLang="zh-TW" sz="1800" dirty="0"/>
              <a:t>– </a:t>
            </a:r>
            <a:r>
              <a:rPr lang="en-US" altLang="zh-TW" sz="1800" b="1" dirty="0">
                <a:solidFill>
                  <a:srgbClr val="3366FF"/>
                </a:solidFill>
              </a:rPr>
              <a:t>A call to the corresponding semantic routine.</a:t>
            </a:r>
          </a:p>
          <a:p>
            <a:pPr>
              <a:lnSpc>
                <a:spcPct val="90000"/>
              </a:lnSpc>
            </a:pPr>
            <a:endParaRPr lang="en-US" altLang="zh-TW" sz="2100" b="1" dirty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zh-TW" sz="2000" b="1" dirty="0">
                <a:solidFill>
                  <a:srgbClr val="C00000"/>
                </a:solidFill>
              </a:rPr>
              <a:t>The semantic routine calls pass no explicit parameters</a:t>
            </a:r>
          </a:p>
          <a:p>
            <a:pPr lvl="1">
              <a:lnSpc>
                <a:spcPct val="90000"/>
              </a:lnSpc>
            </a:pPr>
            <a:r>
              <a:rPr lang="en-US" altLang="zh-TW" sz="1800" b="1" dirty="0">
                <a:solidFill>
                  <a:srgbClr val="F78507"/>
                </a:solidFill>
              </a:rPr>
              <a:t>LL(1) driver Action Symbols </a:t>
            </a:r>
            <a:r>
              <a:rPr lang="en-US" altLang="zh-TW" sz="1800" b="1" dirty="0">
                <a:solidFill>
                  <a:srgbClr val="F78507"/>
                </a:solidFill>
                <a:hlinkClick r:id="rId2" action="ppaction://hlinksldjump"/>
              </a:rPr>
              <a:t>[Function Code]</a:t>
            </a:r>
            <a:endParaRPr lang="en-US" altLang="zh-TW" sz="1800" b="1" dirty="0">
              <a:solidFill>
                <a:srgbClr val="C00000"/>
              </a:solidFill>
            </a:endParaRPr>
          </a:p>
          <a:p>
            <a:pPr lvl="1"/>
            <a:r>
              <a:rPr lang="en-US" altLang="zh-TW" sz="1800" dirty="0"/>
              <a:t>Necessary parameters are transmitted </a:t>
            </a:r>
            <a:br>
              <a:rPr lang="en-US" altLang="zh-TW" sz="1800" dirty="0"/>
            </a:br>
            <a:r>
              <a:rPr lang="en-US" altLang="zh-TW" sz="1800" u="sng" dirty="0"/>
              <a:t>through</a:t>
            </a:r>
            <a:r>
              <a:rPr lang="en-US" altLang="zh-TW" sz="1800" dirty="0"/>
              <a:t> a </a:t>
            </a:r>
            <a:r>
              <a:rPr lang="en-US" altLang="zh-TW" sz="1800" b="1" u="sng" dirty="0">
                <a:solidFill>
                  <a:srgbClr val="3333CC"/>
                </a:solidFill>
              </a:rPr>
              <a:t>semantic stack</a:t>
            </a:r>
          </a:p>
          <a:p>
            <a:pPr lvl="1"/>
            <a:r>
              <a:rPr lang="en-US" altLang="zh-TW" sz="1800" b="1" u="sng" dirty="0">
                <a:solidFill>
                  <a:srgbClr val="3333CC"/>
                </a:solidFill>
              </a:rPr>
              <a:t>Semantic stack</a:t>
            </a:r>
            <a:r>
              <a:rPr lang="en-US" altLang="zh-TW" sz="1800" i="1" dirty="0"/>
              <a:t> </a:t>
            </a:r>
            <a:r>
              <a:rPr lang="en-US" altLang="zh-TW" sz="1800" b="1" dirty="0">
                <a:solidFill>
                  <a:srgbClr val="F78507"/>
                </a:solidFill>
                <a:sym typeface="Symbol" panose="05050102010706020507" pitchFamily="18" charset="2"/>
              </a:rPr>
              <a:t></a:t>
            </a:r>
            <a:r>
              <a:rPr lang="en-US" altLang="zh-TW" sz="1800" b="1" i="1" dirty="0">
                <a:sym typeface="Symbol" panose="05050102010706020507" pitchFamily="18" charset="2"/>
              </a:rPr>
              <a:t> </a:t>
            </a:r>
            <a:r>
              <a:rPr lang="en-US" altLang="zh-TW" sz="1800" b="1" u="sng" dirty="0">
                <a:solidFill>
                  <a:srgbClr val="3333CC"/>
                </a:solidFill>
              </a:rPr>
              <a:t>parse stack</a:t>
            </a:r>
            <a:r>
              <a:rPr lang="en-US" altLang="zh-TW" sz="1800" i="1" dirty="0"/>
              <a:t> </a:t>
            </a:r>
            <a:r>
              <a:rPr lang="en-US" altLang="zh-TW" sz="1800" b="1" dirty="0">
                <a:solidFill>
                  <a:srgbClr val="F78507"/>
                </a:solidFill>
              </a:rPr>
              <a:t>[Compare. @ Next page]</a:t>
            </a:r>
          </a:p>
          <a:p>
            <a:pPr lvl="1"/>
            <a:endParaRPr lang="en-US" altLang="zh-TW" sz="1500" i="1" dirty="0"/>
          </a:p>
          <a:p>
            <a:r>
              <a:rPr lang="en-US" altLang="zh-TW" sz="2000" dirty="0"/>
              <a:t>Semantic stack is a stack of semantic records</a:t>
            </a:r>
          </a:p>
          <a:p>
            <a:r>
              <a:rPr lang="en-US" altLang="zh-TW" sz="2000" dirty="0"/>
              <a:t>Action symbols are pushed to the parse stack</a:t>
            </a:r>
          </a:p>
          <a:p>
            <a:endParaRPr lang="zh-TW" altLang="en-US" dirty="0"/>
          </a:p>
        </p:txBody>
      </p:sp>
      <p:sp>
        <p:nvSpPr>
          <p:cNvPr id="4" name="灯片编号占位符 1">
            <a:extLst>
              <a:ext uri="{FF2B5EF4-FFF2-40B4-BE49-F238E27FC236}">
                <a16:creationId xmlns:a16="http://schemas.microsoft.com/office/drawing/2014/main" id="{AEC7AE71-4087-445B-883B-80A76061A3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36</a:t>
            </a:fld>
            <a:endParaRPr lang="zh-TW" alt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1C37EB78-A9D8-4EC9-9E32-81AB2B0D3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LL(1) Action Symbols (2)</a:t>
            </a:r>
            <a:endParaRPr lang="zh-TW" altLang="en-US" sz="3200" dirty="0"/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B73C79D1-439F-4BA2-9584-EDF0020CBF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6233" y="854439"/>
            <a:ext cx="7140939" cy="2930578"/>
          </a:xfrm>
        </p:spPr>
        <p:txBody>
          <a:bodyPr/>
          <a:lstStyle/>
          <a:p>
            <a:r>
              <a:rPr lang="en-US" altLang="zh-TW" sz="2400" b="1" dirty="0">
                <a:solidFill>
                  <a:srgbClr val="C00000"/>
                </a:solidFill>
              </a:rPr>
              <a:t>Compare</a:t>
            </a:r>
          </a:p>
          <a:p>
            <a:pPr lvl="1"/>
            <a:r>
              <a:rPr lang="en-US" altLang="zh-TW" sz="2000" b="1" dirty="0">
                <a:solidFill>
                  <a:srgbClr val="F78507"/>
                </a:solidFill>
              </a:rPr>
              <a:t>Parse Stack</a:t>
            </a:r>
          </a:p>
          <a:p>
            <a:pPr lvl="2"/>
            <a:r>
              <a:rPr lang="en-US" altLang="zh-TW" sz="1800" dirty="0"/>
              <a:t>In recursive descent parsers, the parse stack is </a:t>
            </a:r>
            <a:r>
              <a:rPr lang="en-US" altLang="zh-TW" sz="1800" u="sng" dirty="0">
                <a:solidFill>
                  <a:srgbClr val="3333CC"/>
                </a:solidFill>
              </a:rPr>
              <a:t>“hidden”</a:t>
            </a:r>
            <a:r>
              <a:rPr lang="en-US" altLang="zh-TW" sz="1800" dirty="0"/>
              <a:t> in the procedure call </a:t>
            </a:r>
            <a:r>
              <a:rPr lang="en-US" altLang="zh-TW" sz="1800" b="1" dirty="0">
                <a:solidFill>
                  <a:srgbClr val="3333CC"/>
                </a:solidFill>
              </a:rPr>
              <a:t>stack of the running compiler.</a:t>
            </a:r>
            <a:endParaRPr lang="en-US" altLang="zh-TW" b="1" dirty="0">
              <a:solidFill>
                <a:srgbClr val="3333CC"/>
              </a:solidFill>
            </a:endParaRPr>
          </a:p>
          <a:p>
            <a:pPr lvl="1"/>
            <a:r>
              <a:rPr lang="en-US" altLang="zh-TW" sz="2000" b="1" dirty="0">
                <a:solidFill>
                  <a:srgbClr val="F78507"/>
                </a:solidFill>
              </a:rPr>
              <a:t>Semantic Stack	</a:t>
            </a:r>
          </a:p>
          <a:p>
            <a:pPr lvl="2"/>
            <a:r>
              <a:rPr lang="en-US" altLang="zh-TW" sz="1800" u="sng" dirty="0">
                <a:solidFill>
                  <a:srgbClr val="3333CC"/>
                </a:solidFill>
              </a:rPr>
              <a:t>“Parse Stack” extended.</a:t>
            </a:r>
            <a:endParaRPr lang="en-US" altLang="zh-TW" sz="1800" dirty="0"/>
          </a:p>
          <a:p>
            <a:pPr lvl="2"/>
            <a:r>
              <a:rPr lang="en-US" altLang="zh-TW" sz="1800" dirty="0"/>
              <a:t>The semantic stack </a:t>
            </a:r>
            <a:r>
              <a:rPr lang="en-US" altLang="zh-TW" sz="1800" u="sng" dirty="0"/>
              <a:t>can be hidden</a:t>
            </a:r>
            <a:r>
              <a:rPr lang="en-US" altLang="zh-TW" sz="1800" dirty="0"/>
              <a:t> that way as well, </a:t>
            </a:r>
            <a:br>
              <a:rPr lang="en-US" altLang="zh-TW" sz="1800" dirty="0"/>
            </a:br>
            <a:r>
              <a:rPr lang="en-US" altLang="zh-TW" sz="1800" dirty="0"/>
              <a:t>by having each parsing routine </a:t>
            </a:r>
            <a:r>
              <a:rPr lang="en-US" altLang="zh-TW" sz="1800" b="1" u="sng" dirty="0">
                <a:solidFill>
                  <a:srgbClr val="3333CC"/>
                </a:solidFill>
              </a:rPr>
              <a:t>return a semantic record</a:t>
            </a:r>
            <a:r>
              <a:rPr lang="en-US" altLang="zh-TW" sz="1800" dirty="0"/>
              <a:t>.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F1EA40CA-1C19-4E1E-991B-E4012AFC39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37</a:t>
            </a:fld>
            <a:endParaRPr lang="zh-TW" alt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標題 1">
            <a:extLst>
              <a:ext uri="{FF2B5EF4-FFF2-40B4-BE49-F238E27FC236}">
                <a16:creationId xmlns:a16="http://schemas.microsoft.com/office/drawing/2014/main" id="{ACD19EC3-C801-4DE3-9468-9A22F073B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628" y="171666"/>
            <a:ext cx="6172200" cy="442931"/>
          </a:xfrm>
        </p:spPr>
        <p:txBody>
          <a:bodyPr/>
          <a:lstStyle/>
          <a:p>
            <a:r>
              <a:rPr lang="en-US" altLang="zh-TW" sz="3200" dirty="0"/>
              <a:t>Making Grammars LL(1)-1</a:t>
            </a:r>
            <a:endParaRPr lang="zh-TW" altLang="en-US" sz="3200" dirty="0"/>
          </a:p>
        </p:txBody>
      </p:sp>
      <p:sp>
        <p:nvSpPr>
          <p:cNvPr id="26627" name="內容版面配置區 2">
            <a:extLst>
              <a:ext uri="{FF2B5EF4-FFF2-40B4-BE49-F238E27FC236}">
                <a16:creationId xmlns:a16="http://schemas.microsoft.com/office/drawing/2014/main" id="{6D8BFFE6-C334-487B-B152-FAF1BADD28B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44379" y="771993"/>
            <a:ext cx="6698730" cy="3650378"/>
          </a:xfrm>
        </p:spPr>
        <p:txBody>
          <a:bodyPr/>
          <a:lstStyle/>
          <a:p>
            <a:r>
              <a:rPr lang="en-US" altLang="zh-TW" sz="2000" b="1" dirty="0">
                <a:solidFill>
                  <a:srgbClr val="C00000"/>
                </a:solidFill>
              </a:rPr>
              <a:t>Not all grammars are LL(1).</a:t>
            </a:r>
            <a:r>
              <a:rPr lang="en-US" altLang="zh-TW" sz="2000" dirty="0"/>
              <a:t>  </a:t>
            </a:r>
          </a:p>
          <a:p>
            <a:pPr lvl="1"/>
            <a:r>
              <a:rPr lang="en-US" altLang="zh-TW" sz="1800" dirty="0"/>
              <a:t>LR</a:t>
            </a:r>
          </a:p>
          <a:p>
            <a:pPr lvl="1"/>
            <a:r>
              <a:rPr lang="en-US" altLang="zh-TW" sz="1800" dirty="0"/>
              <a:t>LR(1)</a:t>
            </a:r>
          </a:p>
          <a:p>
            <a:pPr lvl="1"/>
            <a:r>
              <a:rPr lang="en-US" altLang="zh-TW" sz="1800" dirty="0"/>
              <a:t>SLR(1)</a:t>
            </a:r>
          </a:p>
          <a:p>
            <a:endParaRPr lang="en-US" altLang="zh-TW" sz="2100" dirty="0"/>
          </a:p>
          <a:p>
            <a:r>
              <a:rPr lang="en-US" altLang="zh-TW" sz="2000" b="1" dirty="0">
                <a:solidFill>
                  <a:srgbClr val="C00000"/>
                </a:solidFill>
              </a:rPr>
              <a:t>Some non-LL(1) grammars can be made LL(1) by </a:t>
            </a:r>
            <a:r>
              <a:rPr lang="en-US" altLang="zh-TW" sz="2000" b="1" u="sng" dirty="0">
                <a:solidFill>
                  <a:srgbClr val="F78507"/>
                </a:solidFill>
              </a:rPr>
              <a:t>simple modifications.</a:t>
            </a:r>
            <a:r>
              <a:rPr lang="en-US" altLang="zh-TW" sz="2000" b="1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4" name="灯片编号占位符 1">
            <a:extLst>
              <a:ext uri="{FF2B5EF4-FFF2-40B4-BE49-F238E27FC236}">
                <a16:creationId xmlns:a16="http://schemas.microsoft.com/office/drawing/2014/main" id="{AEC7AE71-4087-445B-883B-80A76061A3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38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標題 1">
            <a:extLst>
              <a:ext uri="{FF2B5EF4-FFF2-40B4-BE49-F238E27FC236}">
                <a16:creationId xmlns:a16="http://schemas.microsoft.com/office/drawing/2014/main" id="{021D4A18-A158-49FC-916D-915034246CE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44380" y="108349"/>
            <a:ext cx="7731310" cy="519113"/>
          </a:xfrm>
        </p:spPr>
        <p:txBody>
          <a:bodyPr/>
          <a:lstStyle/>
          <a:p>
            <a:r>
              <a:rPr lang="en-US" altLang="zh-TW" sz="3200" dirty="0"/>
              <a:t>Making Grammars LL(1)-2</a:t>
            </a:r>
            <a:endParaRPr lang="zh-TW" altLang="en-US" sz="3200" dirty="0"/>
          </a:p>
        </p:txBody>
      </p:sp>
      <p:sp>
        <p:nvSpPr>
          <p:cNvPr id="52227" name="內容版面配置區 2">
            <a:extLst>
              <a:ext uri="{FF2B5EF4-FFF2-40B4-BE49-F238E27FC236}">
                <a16:creationId xmlns:a16="http://schemas.microsoft.com/office/drawing/2014/main" id="{C38F38D9-79A4-4BBD-8C33-D42843D09097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1039673" y="826618"/>
            <a:ext cx="6172200" cy="3379622"/>
          </a:xfrm>
        </p:spPr>
        <p:txBody>
          <a:bodyPr/>
          <a:lstStyle/>
          <a:p>
            <a:r>
              <a:rPr lang="en-US" altLang="zh-TW" sz="2100" b="1" dirty="0">
                <a:solidFill>
                  <a:srgbClr val="C00000"/>
                </a:solidFill>
              </a:rPr>
              <a:t>When a grammar is not LL(1) ?</a:t>
            </a:r>
          </a:p>
          <a:p>
            <a:endParaRPr lang="en-US" altLang="zh-TW" sz="2100" b="1" dirty="0">
              <a:solidFill>
                <a:srgbClr val="C00000"/>
              </a:solidFill>
            </a:endParaRPr>
          </a:p>
          <a:p>
            <a:endParaRPr lang="en-US" altLang="zh-TW" sz="2100" dirty="0"/>
          </a:p>
          <a:p>
            <a:endParaRPr lang="en-US" altLang="zh-TW" sz="2100" dirty="0"/>
          </a:p>
          <a:p>
            <a:endParaRPr lang="en-US" altLang="zh-TW" sz="2100" dirty="0"/>
          </a:p>
          <a:p>
            <a:endParaRPr lang="en-US" altLang="zh-TW" sz="2100" dirty="0"/>
          </a:p>
          <a:p>
            <a:r>
              <a:rPr lang="en-US" altLang="zh-TW" sz="1800" dirty="0"/>
              <a:t>This is called a </a:t>
            </a:r>
            <a:r>
              <a:rPr lang="en-US" altLang="zh-TW" sz="2100" b="1" u="sng" dirty="0">
                <a:solidFill>
                  <a:srgbClr val="CC3300"/>
                </a:solidFill>
              </a:rPr>
              <a:t>Conflict</a:t>
            </a:r>
            <a:r>
              <a:rPr lang="en-US" altLang="zh-TW" sz="1800" dirty="0"/>
              <a:t>, which means we </a:t>
            </a:r>
            <a:r>
              <a:rPr lang="en-US" altLang="zh-TW" sz="1800" u="sng" dirty="0"/>
              <a:t>do not know</a:t>
            </a:r>
            <a:r>
              <a:rPr lang="en-US" altLang="zh-TW" sz="1800" dirty="0"/>
              <a:t> which production to use when &lt;</a:t>
            </a:r>
            <a:r>
              <a:rPr lang="en-US" altLang="zh-TW" sz="1800" dirty="0" err="1"/>
              <a:t>stmt</a:t>
            </a:r>
            <a:r>
              <a:rPr lang="en-US" altLang="zh-TW" sz="1800" dirty="0"/>
              <a:t>&gt; is on </a:t>
            </a:r>
            <a:r>
              <a:rPr lang="en-US" altLang="zh-TW" sz="1800" b="1" u="sng" dirty="0"/>
              <a:t>stack top</a:t>
            </a:r>
            <a:r>
              <a:rPr lang="en-US" altLang="zh-TW" sz="1800" dirty="0"/>
              <a:t> and </a:t>
            </a:r>
            <a:r>
              <a:rPr lang="en-US" altLang="zh-TW" sz="1800" b="1" u="sng" dirty="0"/>
              <a:t>ID</a:t>
            </a:r>
            <a:r>
              <a:rPr lang="en-US" altLang="zh-TW" sz="1800" dirty="0"/>
              <a:t> is the </a:t>
            </a:r>
            <a:r>
              <a:rPr lang="en-US" altLang="zh-TW" sz="1800" u="sng" dirty="0"/>
              <a:t>next input token.</a:t>
            </a:r>
            <a:endParaRPr lang="zh-TW" altLang="en-US" sz="1800" u="sng" dirty="0"/>
          </a:p>
        </p:txBody>
      </p:sp>
      <p:sp>
        <p:nvSpPr>
          <p:cNvPr id="52228" name="投影片編號版面配置區 3">
            <a:extLst>
              <a:ext uri="{FF2B5EF4-FFF2-40B4-BE49-F238E27FC236}">
                <a16:creationId xmlns:a16="http://schemas.microsoft.com/office/drawing/2014/main" id="{EF1F7700-7674-4F2F-A49C-0EBACE2143A0}"/>
              </a:ext>
            </a:extLst>
          </p:cNvPr>
          <p:cNvSpPr txBox="1">
            <a:spLocks noGrp="1"/>
          </p:cNvSpPr>
          <p:nvPr/>
        </p:nvSpPr>
        <p:spPr bwMode="auto">
          <a:xfrm>
            <a:off x="1602581" y="4767263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0A95C47-DD02-409C-A1F9-AFAABE7FB5D0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" name="Group 12">
            <a:extLst>
              <a:ext uri="{FF2B5EF4-FFF2-40B4-BE49-F238E27FC236}">
                <a16:creationId xmlns:a16="http://schemas.microsoft.com/office/drawing/2014/main" id="{6D1ED16A-0F3B-4E49-8FE5-EA7EEB219F48}"/>
              </a:ext>
            </a:extLst>
          </p:cNvPr>
          <p:cNvGrpSpPr>
            <a:grpSpLocks/>
          </p:cNvGrpSpPr>
          <p:nvPr/>
        </p:nvGrpSpPr>
        <p:grpSpPr bwMode="auto">
          <a:xfrm>
            <a:off x="2214097" y="1534818"/>
            <a:ext cx="2804131" cy="1225648"/>
            <a:chOff x="703" y="1298"/>
            <a:chExt cx="2903" cy="1316"/>
          </a:xfrm>
        </p:grpSpPr>
        <p:grpSp>
          <p:nvGrpSpPr>
            <p:cNvPr id="52230" name="Group 9">
              <a:extLst>
                <a:ext uri="{FF2B5EF4-FFF2-40B4-BE49-F238E27FC236}">
                  <a16:creationId xmlns:a16="http://schemas.microsoft.com/office/drawing/2014/main" id="{72FCB7C3-C7B6-483A-A8F9-CB4576E2EBF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8" y="1344"/>
              <a:ext cx="2602" cy="1104"/>
              <a:chOff x="902" y="2064"/>
              <a:chExt cx="2602" cy="1104"/>
            </a:xfrm>
          </p:grpSpPr>
          <p:sp>
            <p:nvSpPr>
              <p:cNvPr id="52232" name="Line 4">
                <a:extLst>
                  <a:ext uri="{FF2B5EF4-FFF2-40B4-BE49-F238E27FC236}">
                    <a16:creationId xmlns:a16="http://schemas.microsoft.com/office/drawing/2014/main" id="{F2AA1062-4FE4-494C-87F6-D5E19334DF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96" y="2352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400"/>
              </a:p>
            </p:txBody>
          </p:sp>
          <p:sp>
            <p:nvSpPr>
              <p:cNvPr id="52233" name="Line 5">
                <a:extLst>
                  <a:ext uri="{FF2B5EF4-FFF2-40B4-BE49-F238E27FC236}">
                    <a16:creationId xmlns:a16="http://schemas.microsoft.com/office/drawing/2014/main" id="{87533E29-75EF-4371-ACCC-30E7EB58A9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0" y="2112"/>
                <a:ext cx="0" cy="105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400"/>
              </a:p>
            </p:txBody>
          </p:sp>
          <p:sp>
            <p:nvSpPr>
              <p:cNvPr id="52234" name="Text Box 6">
                <a:extLst>
                  <a:ext uri="{FF2B5EF4-FFF2-40B4-BE49-F238E27FC236}">
                    <a16:creationId xmlns:a16="http://schemas.microsoft.com/office/drawing/2014/main" id="{4E226F05-AD72-4864-8C78-B6CB9940054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02" y="2618"/>
                <a:ext cx="721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zh-TW" altLang="en-US" sz="1400">
                    <a:latin typeface="Times New Roman" panose="02020603050405020304" pitchFamily="18" charset="0"/>
                  </a:rPr>
                  <a:t>&lt;</a:t>
                </a:r>
                <a:r>
                  <a:rPr lang="en-US" altLang="zh-TW" sz="1400">
                    <a:latin typeface="Times New Roman" panose="02020603050405020304" pitchFamily="18" charset="0"/>
                  </a:rPr>
                  <a:t>stmt&gt;</a:t>
                </a:r>
              </a:p>
            </p:txBody>
          </p:sp>
          <p:sp>
            <p:nvSpPr>
              <p:cNvPr id="52235" name="Text Box 7">
                <a:extLst>
                  <a:ext uri="{FF2B5EF4-FFF2-40B4-BE49-F238E27FC236}">
                    <a16:creationId xmlns:a16="http://schemas.microsoft.com/office/drawing/2014/main" id="{DF5173B1-F9A3-4C19-9B70-CF40522482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56" y="2064"/>
                <a:ext cx="387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400">
                    <a:latin typeface="Times New Roman" panose="02020603050405020304" pitchFamily="18" charset="0"/>
                  </a:rPr>
                  <a:t>ID</a:t>
                </a:r>
              </a:p>
            </p:txBody>
          </p:sp>
          <p:sp>
            <p:nvSpPr>
              <p:cNvPr id="52236" name="Text Box 8">
                <a:extLst>
                  <a:ext uri="{FF2B5EF4-FFF2-40B4-BE49-F238E27FC236}">
                    <a16:creationId xmlns:a16="http://schemas.microsoft.com/office/drawing/2014/main" id="{AF8CDEC1-DB34-4490-A579-A363ACB62D8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56" y="2592"/>
                <a:ext cx="424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zh-TW" altLang="en-US" sz="1400">
                    <a:latin typeface="Times New Roman" panose="02020603050405020304" pitchFamily="18" charset="0"/>
                  </a:rPr>
                  <a:t>2,5</a:t>
                </a:r>
              </a:p>
            </p:txBody>
          </p:sp>
        </p:grpSp>
        <p:sp>
          <p:nvSpPr>
            <p:cNvPr id="52231" name="AutoShape 11">
              <a:extLst>
                <a:ext uri="{FF2B5EF4-FFF2-40B4-BE49-F238E27FC236}">
                  <a16:creationId xmlns:a16="http://schemas.microsoft.com/office/drawing/2014/main" id="{64B0FF11-B467-4E0D-B74B-61ADB1AB9E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1298"/>
              <a:ext cx="2903" cy="1316"/>
            </a:xfrm>
            <a:prstGeom prst="flowChartProcess">
              <a:avLst/>
            </a:prstGeom>
            <a:noFill/>
            <a:ln w="19050">
              <a:solidFill>
                <a:srgbClr val="800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400">
                <a:latin typeface="Times New Roman" panose="02020603050405020304" pitchFamily="18" charset="0"/>
              </a:endParaRPr>
            </a:p>
          </p:txBody>
        </p:sp>
      </p:grp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2BD68F3F-6236-40AB-B2DD-321AD19A290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39</a:t>
            </a:fld>
            <a:endParaRPr lang="zh-TW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標題 1">
            <a:extLst>
              <a:ext uri="{FF2B5EF4-FFF2-40B4-BE49-F238E27FC236}">
                <a16:creationId xmlns:a16="http://schemas.microsoft.com/office/drawing/2014/main" id="{B07C90CF-2CF7-4351-BB74-CF5FCB534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1895" y="108349"/>
            <a:ext cx="7753795" cy="519113"/>
          </a:xfrm>
        </p:spPr>
        <p:txBody>
          <a:bodyPr/>
          <a:lstStyle/>
          <a:p>
            <a:r>
              <a:rPr lang="en-US" altLang="zh-TW" sz="3200" dirty="0"/>
              <a:t>The LL(1) Predict Function (1)</a:t>
            </a:r>
            <a:endParaRPr lang="zh-TW" altLang="en-US" sz="3200" dirty="0"/>
          </a:p>
        </p:txBody>
      </p:sp>
      <p:sp>
        <p:nvSpPr>
          <p:cNvPr id="16387" name="內容版面配置區 2">
            <a:extLst>
              <a:ext uri="{FF2B5EF4-FFF2-40B4-BE49-F238E27FC236}">
                <a16:creationId xmlns:a16="http://schemas.microsoft.com/office/drawing/2014/main" id="{9BEC4CEC-2168-47F3-93E8-24F07B47E90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04341" y="816964"/>
            <a:ext cx="6646264" cy="141657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400" dirty="0">
                <a:solidFill>
                  <a:srgbClr val="FF0000"/>
                </a:solidFill>
              </a:rPr>
              <a:t>The limitation of LL(1)</a:t>
            </a:r>
          </a:p>
          <a:p>
            <a:pPr lvl="1">
              <a:lnSpc>
                <a:spcPct val="90000"/>
              </a:lnSpc>
            </a:pPr>
            <a:r>
              <a:rPr lang="en-US" altLang="zh-TW" sz="2000" dirty="0">
                <a:solidFill>
                  <a:schemeClr val="tx1"/>
                </a:solidFill>
              </a:rPr>
              <a:t>LL(1) contains </a:t>
            </a:r>
            <a:r>
              <a:rPr lang="en-US" altLang="zh-TW" sz="2000" dirty="0">
                <a:solidFill>
                  <a:srgbClr val="FF0000"/>
                </a:solidFill>
              </a:rPr>
              <a:t>exactly those grammars </a:t>
            </a:r>
            <a:r>
              <a:rPr lang="en-US" altLang="zh-TW" sz="2000" dirty="0">
                <a:solidFill>
                  <a:schemeClr val="tx1"/>
                </a:solidFill>
              </a:rPr>
              <a:t>that have disjoint predict sets for productions that share a common </a:t>
            </a:r>
            <a:r>
              <a:rPr lang="en-US" altLang="zh-TW" sz="2000" dirty="0">
                <a:solidFill>
                  <a:srgbClr val="FF0000"/>
                </a:solidFill>
              </a:rPr>
              <a:t>left-hand side</a:t>
            </a:r>
            <a:endParaRPr lang="en-US" altLang="zh-TW" u="sng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</a:pPr>
            <a:endParaRPr lang="en-US" altLang="zh-TW" b="1" u="sng" dirty="0">
              <a:solidFill>
                <a:schemeClr val="tx1"/>
              </a:solidFill>
            </a:endParaRPr>
          </a:p>
        </p:txBody>
      </p:sp>
      <p:sp>
        <p:nvSpPr>
          <p:cNvPr id="12294" name="AutoShape 7">
            <a:extLst>
              <a:ext uri="{FF2B5EF4-FFF2-40B4-BE49-F238E27FC236}">
                <a16:creationId xmlns:a16="http://schemas.microsoft.com/office/drawing/2014/main" id="{2E95267F-C107-47DA-9732-A4307BB7D8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9952" y="2211049"/>
            <a:ext cx="2627201" cy="422224"/>
          </a:xfrm>
          <a:prstGeom prst="wedgeRectCallout">
            <a:avLst>
              <a:gd name="adj1" fmla="val -55514"/>
              <a:gd name="adj2" fmla="val 13063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 dirty="0">
                <a:latin typeface="Times New Roman" panose="02020603050405020304" pitchFamily="18" charset="0"/>
              </a:rPr>
              <a:t>Single Symbol Lookahead</a:t>
            </a:r>
          </a:p>
        </p:txBody>
      </p:sp>
      <p:sp>
        <p:nvSpPr>
          <p:cNvPr id="12297" name="Text Box 9">
            <a:extLst>
              <a:ext uri="{FF2B5EF4-FFF2-40B4-BE49-F238E27FC236}">
                <a16:creationId xmlns:a16="http://schemas.microsoft.com/office/drawing/2014/main" id="{18AD3921-0135-4E16-BF91-978AA7B11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4321" y="2996901"/>
            <a:ext cx="7172793" cy="1323439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n-US" altLang="zh-TW" sz="16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Predict (A</a:t>
            </a:r>
            <a:r>
              <a:rPr lang="en-US" altLang="zh-TW" sz="16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X</a:t>
            </a:r>
            <a:r>
              <a:rPr lang="en-US" altLang="zh-TW" sz="1600" baseline="-250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1</a:t>
            </a:r>
            <a:r>
              <a:rPr lang="en-US" altLang="zh-TW" sz="16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…</a:t>
            </a:r>
            <a:r>
              <a:rPr lang="en-US" altLang="zh-TW" sz="1600" dirty="0" err="1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X</a:t>
            </a:r>
            <a:r>
              <a:rPr lang="en-US" altLang="zh-TW" sz="1600" baseline="-25000" dirty="0" err="1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m</a:t>
            </a:r>
            <a:r>
              <a:rPr lang="en-US" altLang="zh-TW" sz="1600" dirty="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)</a:t>
            </a:r>
            <a:r>
              <a:rPr lang="en-US" altLang="zh-TW" sz="1600" dirty="0">
                <a:latin typeface="Arial Black" panose="020B0A04020102020204" pitchFamily="34" charset="0"/>
                <a:sym typeface="Wingdings" panose="05000000000000000000" pitchFamily="2" charset="2"/>
              </a:rPr>
              <a:t> </a:t>
            </a:r>
            <a:r>
              <a:rPr lang="en-US" altLang="zh-TW" sz="1600" dirty="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=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1600" dirty="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　</a:t>
            </a:r>
            <a:r>
              <a:rPr lang="en-US" altLang="zh-TW" sz="16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If  </a:t>
            </a:r>
            <a:r>
              <a:rPr lang="en-US" altLang="zh-TW" sz="16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  ∈ First (X</a:t>
            </a:r>
            <a:r>
              <a:rPr lang="en-US" altLang="zh-TW" sz="1600" baseline="-250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16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1600" dirty="0" err="1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1600" baseline="-25000" dirty="0" err="1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16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en-US" altLang="zh-TW" sz="16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 ( First (X</a:t>
            </a:r>
            <a:r>
              <a:rPr lang="en-US" altLang="zh-TW" sz="1600" baseline="-250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16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16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1600" baseline="-250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16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 -  ) ∪</a:t>
            </a:r>
            <a:r>
              <a:rPr lang="en-US" altLang="zh-TW" sz="1600" dirty="0">
                <a:latin typeface="Arial Black" panose="020B0A04020102020204" pitchFamily="34" charset="0"/>
                <a:sym typeface="Symbol" panose="05050102010706020507" pitchFamily="18" charset="2"/>
              </a:rPr>
              <a:t> </a:t>
            </a:r>
            <a:r>
              <a:rPr lang="en-US" altLang="zh-TW" sz="16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Follow (A)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16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　</a:t>
            </a:r>
            <a:r>
              <a:rPr lang="en-US" altLang="zh-TW" sz="1600" dirty="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else</a:t>
            </a:r>
            <a:r>
              <a:rPr lang="en-US" altLang="zh-TW" sz="16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First (X</a:t>
            </a:r>
            <a:r>
              <a:rPr lang="en-US" altLang="zh-TW" sz="1600" baseline="-250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16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</a:t>
            </a:r>
            <a:r>
              <a:rPr lang="en-US" altLang="zh-TW" sz="16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X</a:t>
            </a:r>
            <a:r>
              <a:rPr lang="en-US" altLang="zh-TW" sz="1600" baseline="-25000" dirty="0" err="1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1600" dirty="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7E099826-4C43-499F-AD3B-2DAAB0DA10B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 animBg="1"/>
      <p:bldP spid="12297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標題 1">
            <a:extLst>
              <a:ext uri="{FF2B5EF4-FFF2-40B4-BE49-F238E27FC236}">
                <a16:creationId xmlns:a16="http://schemas.microsoft.com/office/drawing/2014/main" id="{44F144F7-2132-4B21-826A-1B338732D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Making Grammars LL(1)-3</a:t>
            </a:r>
            <a:endParaRPr lang="zh-TW" altLang="en-US" sz="3200" dirty="0"/>
          </a:p>
        </p:txBody>
      </p:sp>
      <p:sp>
        <p:nvSpPr>
          <p:cNvPr id="27651" name="內容版面配置區 2">
            <a:extLst>
              <a:ext uri="{FF2B5EF4-FFF2-40B4-BE49-F238E27FC236}">
                <a16:creationId xmlns:a16="http://schemas.microsoft.com/office/drawing/2014/main" id="{7AD713C6-89DC-41A7-AF33-5CD7B1A374E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06215" y="779488"/>
            <a:ext cx="7133444" cy="3702844"/>
          </a:xfrm>
        </p:spPr>
        <p:txBody>
          <a:bodyPr/>
          <a:lstStyle/>
          <a:p>
            <a:r>
              <a:rPr lang="en-US" altLang="zh-TW" sz="2000" b="1" dirty="0">
                <a:solidFill>
                  <a:srgbClr val="C00000"/>
                </a:solidFill>
              </a:rPr>
              <a:t>Major LL(1) prediction conflicts</a:t>
            </a:r>
          </a:p>
          <a:p>
            <a:pPr lvl="1"/>
            <a:r>
              <a:rPr lang="en-US" altLang="zh-TW" sz="1800" dirty="0"/>
              <a:t>Common prefixes</a:t>
            </a:r>
          </a:p>
          <a:p>
            <a:pPr lvl="1"/>
            <a:r>
              <a:rPr lang="en-US" altLang="zh-TW" sz="1800" dirty="0"/>
              <a:t>Left recursion</a:t>
            </a:r>
          </a:p>
          <a:p>
            <a:pPr lvl="1"/>
            <a:endParaRPr lang="en-US" altLang="zh-TW" sz="1800" dirty="0"/>
          </a:p>
          <a:p>
            <a:r>
              <a:rPr lang="en-US" altLang="zh-TW" sz="2000" b="1" dirty="0">
                <a:solidFill>
                  <a:srgbClr val="C00000"/>
                </a:solidFill>
              </a:rPr>
              <a:t>Common prefixes</a:t>
            </a:r>
          </a:p>
          <a:p>
            <a:pPr lvl="1"/>
            <a:r>
              <a:rPr lang="en-US" altLang="zh-TW" sz="1800" dirty="0"/>
              <a:t>&lt;</a:t>
            </a:r>
            <a:r>
              <a:rPr lang="en-US" altLang="zh-TW" sz="1800" dirty="0" err="1"/>
              <a:t>stmt</a:t>
            </a:r>
            <a:r>
              <a:rPr lang="en-US" altLang="zh-TW" sz="1800" dirty="0"/>
              <a:t>&gt; </a:t>
            </a:r>
            <a:r>
              <a:rPr lang="en-US" altLang="zh-TW" sz="1800" dirty="0">
                <a:sym typeface="Symbol" panose="05050102010706020507" pitchFamily="18" charset="2"/>
              </a:rPr>
              <a:t></a:t>
            </a:r>
            <a:r>
              <a:rPr lang="en-US" altLang="zh-TW" sz="1800" dirty="0"/>
              <a:t> if &lt;exp&gt; then &lt;</a:t>
            </a:r>
            <a:r>
              <a:rPr lang="en-US" altLang="zh-TW" sz="1800" dirty="0" err="1"/>
              <a:t>stmt</a:t>
            </a:r>
            <a:r>
              <a:rPr lang="en-US" altLang="zh-TW" sz="1800" dirty="0"/>
              <a:t>&gt; end if</a:t>
            </a:r>
          </a:p>
          <a:p>
            <a:pPr lvl="1"/>
            <a:r>
              <a:rPr lang="en-US" altLang="zh-TW" sz="1800" dirty="0"/>
              <a:t>&lt;</a:t>
            </a:r>
            <a:r>
              <a:rPr lang="en-US" altLang="zh-TW" sz="1800" dirty="0" err="1"/>
              <a:t>stmt</a:t>
            </a:r>
            <a:r>
              <a:rPr lang="en-US" altLang="zh-TW" sz="1800" dirty="0"/>
              <a:t>&gt; </a:t>
            </a:r>
            <a:r>
              <a:rPr lang="en-US" altLang="zh-TW" sz="1800" dirty="0">
                <a:sym typeface="Symbol" panose="05050102010706020507" pitchFamily="18" charset="2"/>
              </a:rPr>
              <a:t></a:t>
            </a:r>
            <a:r>
              <a:rPr lang="en-US" altLang="zh-TW" sz="1800" dirty="0"/>
              <a:t> if &lt;exp&gt; then &lt;</a:t>
            </a:r>
            <a:r>
              <a:rPr lang="en-US" altLang="zh-TW" sz="1800" dirty="0" err="1"/>
              <a:t>stmt</a:t>
            </a:r>
            <a:r>
              <a:rPr lang="en-US" altLang="zh-TW" sz="1800" dirty="0"/>
              <a:t>&gt; else &lt;</a:t>
            </a:r>
            <a:r>
              <a:rPr lang="en-US" altLang="zh-TW" sz="1800" dirty="0" err="1"/>
              <a:t>stmt</a:t>
            </a:r>
            <a:r>
              <a:rPr lang="en-US" altLang="zh-TW" sz="1800" dirty="0"/>
              <a:t>&gt; end if</a:t>
            </a:r>
          </a:p>
          <a:p>
            <a:pPr>
              <a:buFontTx/>
              <a:buNone/>
            </a:pPr>
            <a:endParaRPr lang="en-US" altLang="zh-TW" sz="1800" dirty="0">
              <a:solidFill>
                <a:schemeClr val="tx2"/>
              </a:solidFill>
            </a:endParaRPr>
          </a:p>
          <a:p>
            <a:r>
              <a:rPr lang="en-US" altLang="zh-TW" sz="2000" b="1" dirty="0">
                <a:solidFill>
                  <a:srgbClr val="C00000"/>
                </a:solidFill>
              </a:rPr>
              <a:t>Solution: factoring transform</a:t>
            </a:r>
          </a:p>
          <a:p>
            <a:pPr lvl="1"/>
            <a:r>
              <a:rPr lang="en-US" altLang="zh-TW" sz="1800" dirty="0"/>
              <a:t>See Next Page.</a:t>
            </a:r>
          </a:p>
          <a:p>
            <a:endParaRPr lang="zh-TW" altLang="en-US" sz="1800" dirty="0"/>
          </a:p>
        </p:txBody>
      </p:sp>
      <p:sp>
        <p:nvSpPr>
          <p:cNvPr id="4" name="灯片编号占位符 1">
            <a:extLst>
              <a:ext uri="{FF2B5EF4-FFF2-40B4-BE49-F238E27FC236}">
                <a16:creationId xmlns:a16="http://schemas.microsoft.com/office/drawing/2014/main" id="{AEC7AE71-4087-445B-883B-80A76061A3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標題 1">
            <a:extLst>
              <a:ext uri="{FF2B5EF4-FFF2-40B4-BE49-F238E27FC236}">
                <a16:creationId xmlns:a16="http://schemas.microsoft.com/office/drawing/2014/main" id="{72922EC5-9483-4DA9-97C3-F5982C357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410" y="108349"/>
            <a:ext cx="7776280" cy="519113"/>
          </a:xfrm>
        </p:spPr>
        <p:txBody>
          <a:bodyPr/>
          <a:lstStyle/>
          <a:p>
            <a:r>
              <a:rPr lang="en-US" altLang="zh-TW" sz="3200" dirty="0"/>
              <a:t>Making Grammars LL(1)-4</a:t>
            </a:r>
            <a:endParaRPr lang="zh-TW" altLang="en-US" sz="3200" dirty="0"/>
          </a:p>
        </p:txBody>
      </p:sp>
      <p:sp>
        <p:nvSpPr>
          <p:cNvPr id="54275" name="內容版面配置區 2">
            <a:extLst>
              <a:ext uri="{FF2B5EF4-FFF2-40B4-BE49-F238E27FC236}">
                <a16:creationId xmlns:a16="http://schemas.microsoft.com/office/drawing/2014/main" id="{7769E464-2D57-4712-B767-7386E2C89AE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06214" y="809469"/>
            <a:ext cx="7575653" cy="2672566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TW" sz="1600" b="1" dirty="0"/>
              <a:t>void  factor (grammar *G)</a:t>
            </a:r>
          </a:p>
          <a:p>
            <a:pPr>
              <a:buFontTx/>
              <a:buNone/>
            </a:pPr>
            <a:r>
              <a:rPr lang="en-US" altLang="zh-TW" sz="1600" b="1" dirty="0"/>
              <a:t>{</a:t>
            </a:r>
          </a:p>
          <a:p>
            <a:pPr>
              <a:buFontTx/>
              <a:buNone/>
            </a:pPr>
            <a:r>
              <a:rPr lang="zh-TW" altLang="en-US" sz="1600" b="1" dirty="0"/>
              <a:t>　　</a:t>
            </a:r>
            <a:r>
              <a:rPr lang="en-US" altLang="zh-TW" sz="1600" b="1" dirty="0">
                <a:solidFill>
                  <a:srgbClr val="008000"/>
                </a:solidFill>
              </a:rPr>
              <a:t>while (G has 2 or more productions with the same LHS and a common prefix)</a:t>
            </a:r>
            <a:r>
              <a:rPr lang="en-US" altLang="zh-TW" sz="1600" b="1" dirty="0"/>
              <a:t> {</a:t>
            </a:r>
          </a:p>
          <a:p>
            <a:pPr>
              <a:buFontTx/>
              <a:buNone/>
            </a:pPr>
            <a:r>
              <a:rPr lang="zh-TW" altLang="en-US" sz="1600" b="1" dirty="0"/>
              <a:t>　　　　</a:t>
            </a:r>
            <a:r>
              <a:rPr lang="en-US" altLang="zh-TW" sz="1600" b="1" dirty="0"/>
              <a:t>Let S = { A</a:t>
            </a:r>
            <a:r>
              <a:rPr lang="en-US" altLang="zh-TW" sz="1600" b="1" dirty="0">
                <a:sym typeface="Wingdings" panose="05000000000000000000" pitchFamily="2" charset="2"/>
              </a:rPr>
              <a:t></a:t>
            </a:r>
            <a:r>
              <a:rPr lang="el-GR" altLang="zh-TW" sz="1600" b="1" dirty="0">
                <a:sym typeface="Wingdings" panose="05000000000000000000" pitchFamily="2" charset="2"/>
              </a:rPr>
              <a:t>αβ</a:t>
            </a:r>
            <a:r>
              <a:rPr lang="en-US" altLang="zh-TW" sz="1600" b="1" dirty="0">
                <a:sym typeface="Wingdings" panose="05000000000000000000" pitchFamily="2" charset="2"/>
              </a:rPr>
              <a:t>, …, A</a:t>
            </a:r>
            <a:r>
              <a:rPr lang="el-GR" altLang="zh-TW" sz="1600" b="1" dirty="0">
                <a:sym typeface="Wingdings" panose="05000000000000000000" pitchFamily="2" charset="2"/>
              </a:rPr>
              <a:t>αξ</a:t>
            </a:r>
            <a:r>
              <a:rPr lang="en-US" altLang="zh-TW" sz="1600" b="1" dirty="0">
                <a:sym typeface="Wingdings" panose="05000000000000000000" pitchFamily="2" charset="2"/>
              </a:rPr>
              <a:t> } be the set of productions </a:t>
            </a:r>
            <a:br>
              <a:rPr lang="en-US" altLang="zh-TW" sz="1600" b="1" dirty="0">
                <a:sym typeface="Wingdings" panose="05000000000000000000" pitchFamily="2" charset="2"/>
              </a:rPr>
            </a:br>
            <a:r>
              <a:rPr lang="en-US" altLang="zh-TW" sz="1600" b="1" dirty="0">
                <a:sym typeface="Wingdings" panose="05000000000000000000" pitchFamily="2" charset="2"/>
              </a:rPr>
              <a:t>		with the same left-hand side, A, and a common prefix, </a:t>
            </a:r>
            <a:r>
              <a:rPr lang="el-GR" altLang="zh-TW" sz="1600" b="1" dirty="0">
                <a:sym typeface="Wingdings" panose="05000000000000000000" pitchFamily="2" charset="2"/>
              </a:rPr>
              <a:t>α</a:t>
            </a:r>
            <a:r>
              <a:rPr lang="en-US" altLang="zh-TW" sz="1600" b="1" dirty="0">
                <a:sym typeface="Wingdings" panose="05000000000000000000" pitchFamily="2" charset="2"/>
              </a:rPr>
              <a:t>;</a:t>
            </a:r>
          </a:p>
          <a:p>
            <a:pPr>
              <a:buFontTx/>
              <a:buNone/>
            </a:pPr>
            <a:r>
              <a:rPr lang="zh-TW" altLang="en-US" sz="1600" b="1" dirty="0">
                <a:sym typeface="Wingdings" panose="05000000000000000000" pitchFamily="2" charset="2"/>
              </a:rPr>
              <a:t>　　　　</a:t>
            </a:r>
            <a:r>
              <a:rPr lang="en-US" altLang="zh-TW" sz="1600" b="1" dirty="0">
                <a:sym typeface="Wingdings" panose="05000000000000000000" pitchFamily="2" charset="2"/>
              </a:rPr>
              <a:t>Create a new nonterminal, N;</a:t>
            </a:r>
          </a:p>
          <a:p>
            <a:pPr>
              <a:buFontTx/>
              <a:buNone/>
            </a:pPr>
            <a:r>
              <a:rPr lang="en-US" altLang="zh-TW" sz="1600" b="1" dirty="0"/>
              <a:t>	</a:t>
            </a:r>
            <a:r>
              <a:rPr lang="zh-TW" altLang="en-US" sz="1600" b="1" dirty="0"/>
              <a:t>　　   </a:t>
            </a:r>
            <a:r>
              <a:rPr lang="en-US" altLang="zh-TW" sz="1600" b="1" dirty="0"/>
              <a:t>Replace S with the production set SET_OF (A</a:t>
            </a:r>
            <a:r>
              <a:rPr lang="en-US" altLang="zh-TW" sz="1600" b="1" dirty="0">
                <a:sym typeface="Wingdings" panose="05000000000000000000" pitchFamily="2" charset="2"/>
              </a:rPr>
              <a:t></a:t>
            </a:r>
            <a:r>
              <a:rPr lang="el-GR" altLang="zh-TW" sz="1600" b="1" dirty="0">
                <a:sym typeface="Wingdings" panose="05000000000000000000" pitchFamily="2" charset="2"/>
              </a:rPr>
              <a:t>α</a:t>
            </a:r>
            <a:r>
              <a:rPr lang="en-US" altLang="zh-TW" sz="1600" b="1" dirty="0">
                <a:sym typeface="Wingdings" panose="05000000000000000000" pitchFamily="2" charset="2"/>
              </a:rPr>
              <a:t>N, N</a:t>
            </a:r>
            <a:r>
              <a:rPr lang="el-GR" altLang="zh-TW" sz="1600" b="1" dirty="0">
                <a:sym typeface="Wingdings" panose="05000000000000000000" pitchFamily="2" charset="2"/>
              </a:rPr>
              <a:t>β</a:t>
            </a:r>
            <a:r>
              <a:rPr lang="en-US" altLang="zh-TW" sz="1600" b="1" dirty="0">
                <a:sym typeface="Wingdings" panose="05000000000000000000" pitchFamily="2" charset="2"/>
              </a:rPr>
              <a:t>, …, N</a:t>
            </a:r>
            <a:r>
              <a:rPr lang="el-GR" altLang="zh-TW" sz="1600" b="1" dirty="0">
                <a:sym typeface="Wingdings" panose="05000000000000000000" pitchFamily="2" charset="2"/>
              </a:rPr>
              <a:t>ξ</a:t>
            </a:r>
            <a:r>
              <a:rPr lang="en-US" altLang="zh-TW" sz="1600" b="1" dirty="0"/>
              <a:t>);</a:t>
            </a:r>
          </a:p>
          <a:p>
            <a:pPr>
              <a:buFontTx/>
              <a:buNone/>
            </a:pPr>
            <a:r>
              <a:rPr lang="zh-TW" altLang="en-US" sz="1600" b="1" dirty="0"/>
              <a:t>　　</a:t>
            </a:r>
            <a:r>
              <a:rPr lang="en-US" altLang="zh-TW" sz="1600" b="1" dirty="0"/>
              <a:t>}</a:t>
            </a:r>
          </a:p>
          <a:p>
            <a:pPr>
              <a:buFontTx/>
              <a:buNone/>
            </a:pPr>
            <a:r>
              <a:rPr lang="en-US" altLang="zh-TW" sz="1600" b="1" dirty="0"/>
              <a:t>}</a:t>
            </a:r>
          </a:p>
        </p:txBody>
      </p:sp>
      <p:sp>
        <p:nvSpPr>
          <p:cNvPr id="4" name="灯片编号占位符 1">
            <a:extLst>
              <a:ext uri="{FF2B5EF4-FFF2-40B4-BE49-F238E27FC236}">
                <a16:creationId xmlns:a16="http://schemas.microsoft.com/office/drawing/2014/main" id="{AEC7AE71-4087-445B-883B-80A76061A3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41</a:t>
            </a:fld>
            <a:endParaRPr lang="zh-TW" altLang="en-US"/>
          </a:p>
        </p:txBody>
      </p:sp>
      <p:sp>
        <p:nvSpPr>
          <p:cNvPr id="2" name="Rectangle 1"/>
          <p:cNvSpPr/>
          <p:nvPr/>
        </p:nvSpPr>
        <p:spPr>
          <a:xfrm>
            <a:off x="341154" y="3671356"/>
            <a:ext cx="38297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ts val="24"/>
              </a:spcBef>
            </a:pPr>
            <a:r>
              <a:rPr lang="en-US" altLang="zh-TW" sz="1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en-US" altLang="zh-TW" sz="16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stmt</a:t>
            </a:r>
            <a:r>
              <a:rPr lang="en-US" altLang="zh-TW" sz="1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 </a:t>
            </a:r>
            <a:r>
              <a:rPr lang="en-US" altLang="zh-TW" sz="1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</a:t>
            </a:r>
            <a:r>
              <a:rPr lang="en-US" altLang="zh-TW" sz="1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if &lt;</a:t>
            </a:r>
            <a:r>
              <a:rPr lang="en-US" altLang="zh-TW" sz="16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</a:t>
            </a:r>
            <a:r>
              <a:rPr lang="en-US" altLang="zh-TW" sz="1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 then &lt;</a:t>
            </a:r>
            <a:r>
              <a:rPr lang="en-US" altLang="zh-TW" sz="16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stmt</a:t>
            </a:r>
            <a:r>
              <a:rPr lang="en-US" altLang="zh-TW" sz="1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 </a:t>
            </a:r>
          </a:p>
          <a:p>
            <a:pPr marL="0" lvl="1">
              <a:spcBef>
                <a:spcPts val="24"/>
              </a:spcBef>
            </a:pPr>
            <a:r>
              <a:rPr lang="en-US" altLang="zh-TW" sz="1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en-US" altLang="zh-TW" sz="16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stmt</a:t>
            </a:r>
            <a:r>
              <a:rPr lang="en-US" altLang="zh-TW" sz="1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 </a:t>
            </a:r>
            <a:r>
              <a:rPr lang="en-US" altLang="zh-TW" sz="1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</a:t>
            </a:r>
            <a:r>
              <a:rPr lang="en-US" altLang="zh-TW" sz="1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if &lt;</a:t>
            </a:r>
            <a:r>
              <a:rPr lang="en-US" altLang="zh-TW" sz="16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</a:t>
            </a:r>
            <a:r>
              <a:rPr lang="en-US" altLang="zh-TW" sz="1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 then &lt;</a:t>
            </a:r>
            <a:r>
              <a:rPr lang="en-US" altLang="zh-TW" sz="16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stmt</a:t>
            </a:r>
            <a:r>
              <a:rPr lang="en-US" altLang="zh-TW" sz="1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 else &lt;</a:t>
            </a:r>
            <a:r>
              <a:rPr lang="en-US" altLang="zh-TW" sz="16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stmt</a:t>
            </a:r>
            <a:r>
              <a:rPr lang="en-US" altLang="zh-TW" sz="1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7769E464-2D57-4712-B767-7386E2C89AEB}"/>
              </a:ext>
            </a:extLst>
          </p:cNvPr>
          <p:cNvSpPr txBox="1">
            <a:spLocks/>
          </p:cNvSpPr>
          <p:nvPr/>
        </p:nvSpPr>
        <p:spPr bwMode="auto">
          <a:xfrm>
            <a:off x="4691454" y="3487802"/>
            <a:ext cx="3984236" cy="937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68" indent="-25716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80000"/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+mn-cs"/>
              </a:defRPr>
            </a:lvl1pPr>
            <a:lvl2pPr marL="557199" indent="-21430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Arial" charset="0"/>
              <a:buChar char="–"/>
              <a:defRPr kumimoji="1" sz="2400">
                <a:solidFill>
                  <a:schemeClr val="tx1"/>
                </a:solidFill>
                <a:latin typeface="Calibri" pitchFamily="34" charset="0"/>
                <a:ea typeface="標楷體" pitchFamily="65" charset="-120"/>
              </a:defRPr>
            </a:lvl2pPr>
            <a:lvl3pPr marL="857229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3pPr>
            <a:lvl4pPr marL="1200121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18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4pPr>
            <a:lvl5pPr marL="1543012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5pPr>
            <a:lvl6pPr marL="1885904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6pPr>
            <a:lvl7pPr marL="2228795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7pPr>
            <a:lvl8pPr marL="2571686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8pPr>
            <a:lvl9pPr marL="2914578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altLang="zh-TW" sz="1600" b="1" kern="0" dirty="0">
                <a:solidFill>
                  <a:srgbClr val="0000FF"/>
                </a:solidFill>
              </a:rPr>
              <a:t>&lt;</a:t>
            </a:r>
            <a:r>
              <a:rPr lang="en-US" altLang="zh-TW" sz="1600" b="1" kern="0" dirty="0" err="1">
                <a:solidFill>
                  <a:srgbClr val="0000FF"/>
                </a:solidFill>
              </a:rPr>
              <a:t>stmt</a:t>
            </a:r>
            <a:r>
              <a:rPr lang="en-US" altLang="zh-TW" sz="1600" b="1" kern="0" dirty="0">
                <a:solidFill>
                  <a:srgbClr val="0000FF"/>
                </a:solidFill>
              </a:rPr>
              <a:t>&gt; </a:t>
            </a:r>
            <a:r>
              <a:rPr lang="en-US" altLang="zh-TW" sz="1600" b="1" kern="0" dirty="0">
                <a:solidFill>
                  <a:srgbClr val="0000FF"/>
                </a:solidFill>
                <a:sym typeface="Symbol" panose="05050102010706020507" pitchFamily="18" charset="2"/>
              </a:rPr>
              <a:t></a:t>
            </a:r>
            <a:r>
              <a:rPr lang="en-US" altLang="zh-TW" sz="1600" b="1" kern="0" dirty="0">
                <a:solidFill>
                  <a:srgbClr val="0000FF"/>
                </a:solidFill>
              </a:rPr>
              <a:t> if &lt;</a:t>
            </a:r>
            <a:r>
              <a:rPr lang="en-US" altLang="zh-TW" sz="1600" b="1" kern="0" dirty="0" err="1">
                <a:solidFill>
                  <a:srgbClr val="0000FF"/>
                </a:solidFill>
              </a:rPr>
              <a:t>exp</a:t>
            </a:r>
            <a:r>
              <a:rPr lang="en-US" altLang="zh-TW" sz="1600" b="1" kern="0" dirty="0">
                <a:solidFill>
                  <a:srgbClr val="0000FF"/>
                </a:solidFill>
              </a:rPr>
              <a:t>&gt; then &lt;</a:t>
            </a:r>
            <a:r>
              <a:rPr lang="en-US" altLang="zh-TW" sz="1600" b="1" kern="0" dirty="0" err="1">
                <a:solidFill>
                  <a:srgbClr val="0000FF"/>
                </a:solidFill>
              </a:rPr>
              <a:t>stmt</a:t>
            </a:r>
            <a:r>
              <a:rPr lang="en-US" altLang="zh-TW" sz="1600" b="1" kern="0" dirty="0">
                <a:solidFill>
                  <a:srgbClr val="0000FF"/>
                </a:solidFill>
              </a:rPr>
              <a:t> list&gt; &lt;if suffix&gt;</a:t>
            </a:r>
          </a:p>
          <a:p>
            <a:pPr>
              <a:buFontTx/>
              <a:buNone/>
            </a:pPr>
            <a:r>
              <a:rPr lang="en-US" altLang="zh-TW" sz="1600" b="1" kern="0" dirty="0">
                <a:solidFill>
                  <a:srgbClr val="0000FF"/>
                </a:solidFill>
              </a:rPr>
              <a:t>&lt;if suffix&gt; </a:t>
            </a:r>
            <a:r>
              <a:rPr lang="en-US" altLang="zh-TW" sz="1600" b="1" kern="0" dirty="0">
                <a:solidFill>
                  <a:srgbClr val="0000FF"/>
                </a:solidFill>
                <a:sym typeface="Symbol" panose="05050102010706020507" pitchFamily="18" charset="2"/>
              </a:rPr>
              <a:t> </a:t>
            </a:r>
            <a:r>
              <a:rPr lang="el-GR" altLang="zh-TW" sz="1600" b="1" kern="0" dirty="0">
                <a:solidFill>
                  <a:srgbClr val="0000FF"/>
                </a:solidFill>
                <a:ea typeface="隶书" panose="02010509060101010101" pitchFamily="49" charset="-122"/>
                <a:sym typeface="Symbol" panose="05050102010706020507" pitchFamily="18" charset="2"/>
              </a:rPr>
              <a:t>λ</a:t>
            </a:r>
            <a:r>
              <a:rPr lang="en-US" altLang="zh-TW" sz="1600" b="1" kern="0" dirty="0">
                <a:solidFill>
                  <a:srgbClr val="0000FF"/>
                </a:solidFill>
              </a:rPr>
              <a:t>;</a:t>
            </a:r>
          </a:p>
          <a:p>
            <a:pPr>
              <a:buFontTx/>
              <a:buNone/>
            </a:pPr>
            <a:r>
              <a:rPr lang="en-US" altLang="zh-TW" sz="1600" b="1" kern="0" dirty="0">
                <a:solidFill>
                  <a:srgbClr val="0000FF"/>
                </a:solidFill>
              </a:rPr>
              <a:t>&lt;if suffix&gt; </a:t>
            </a:r>
            <a:r>
              <a:rPr lang="en-US" altLang="zh-TW" sz="1600" b="1" kern="0" dirty="0">
                <a:solidFill>
                  <a:srgbClr val="0000FF"/>
                </a:solidFill>
                <a:sym typeface="Symbol" panose="05050102010706020507" pitchFamily="18" charset="2"/>
              </a:rPr>
              <a:t></a:t>
            </a:r>
            <a:r>
              <a:rPr lang="en-US" altLang="zh-TW" sz="1600" b="1" kern="0" dirty="0">
                <a:solidFill>
                  <a:srgbClr val="0000FF"/>
                </a:solidFill>
              </a:rPr>
              <a:t> else &lt;</a:t>
            </a:r>
            <a:r>
              <a:rPr lang="en-US" altLang="zh-TW" sz="1600" b="1" kern="0" dirty="0" err="1">
                <a:solidFill>
                  <a:srgbClr val="0000FF"/>
                </a:solidFill>
              </a:rPr>
              <a:t>stmt</a:t>
            </a:r>
            <a:r>
              <a:rPr lang="en-US" altLang="zh-TW" sz="1600" b="1" kern="0" dirty="0">
                <a:solidFill>
                  <a:srgbClr val="0000FF"/>
                </a:solidFill>
              </a:rPr>
              <a:t> list&gt; end if;</a:t>
            </a:r>
          </a:p>
          <a:p>
            <a:endParaRPr lang="zh-TW" altLang="en-US" sz="1600" b="1" kern="0" dirty="0">
              <a:solidFill>
                <a:srgbClr val="0000FF"/>
              </a:solidFill>
            </a:endParaRPr>
          </a:p>
        </p:txBody>
      </p:sp>
      <p:sp>
        <p:nvSpPr>
          <p:cNvPr id="8" name="AutoShape 12">
            <a:extLst>
              <a:ext uri="{FF2B5EF4-FFF2-40B4-BE49-F238E27FC236}">
                <a16:creationId xmlns:a16="http://schemas.microsoft.com/office/drawing/2014/main" id="{37C09F66-A1D9-47D5-A67C-1F32DC2724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0910" y="3850359"/>
            <a:ext cx="483781" cy="212140"/>
          </a:xfrm>
          <a:prstGeom prst="rightArrow">
            <a:avLst>
              <a:gd name="adj1" fmla="val 50000"/>
              <a:gd name="adj2" fmla="val 12045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9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標題 1">
            <a:extLst>
              <a:ext uri="{FF2B5EF4-FFF2-40B4-BE49-F238E27FC236}">
                <a16:creationId xmlns:a16="http://schemas.microsoft.com/office/drawing/2014/main" id="{9994B671-161F-42E9-A09C-BC4DF3632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Making Grammars LL(1)-5</a:t>
            </a:r>
            <a:endParaRPr lang="zh-TW" altLang="en-US" sz="3200" dirty="0"/>
          </a:p>
        </p:txBody>
      </p:sp>
      <p:sp>
        <p:nvSpPr>
          <p:cNvPr id="55299" name="內容版面配置區 2">
            <a:extLst>
              <a:ext uri="{FF2B5EF4-FFF2-40B4-BE49-F238E27FC236}">
                <a16:creationId xmlns:a16="http://schemas.microsoft.com/office/drawing/2014/main" id="{840BB2E5-18B2-4281-A917-ECD1D9B29EA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29390" y="914400"/>
            <a:ext cx="7105338" cy="2525843"/>
          </a:xfrm>
        </p:spPr>
        <p:txBody>
          <a:bodyPr/>
          <a:lstStyle/>
          <a:p>
            <a:r>
              <a:rPr lang="en-US" altLang="zh-TW" sz="2100" b="1" dirty="0">
                <a:solidFill>
                  <a:srgbClr val="C00000"/>
                </a:solidFill>
              </a:rPr>
              <a:t>Grammars with left-recursive production can never be LL(1)</a:t>
            </a:r>
          </a:p>
          <a:p>
            <a:pPr lvl="1">
              <a:buFontTx/>
              <a:buNone/>
            </a:pPr>
            <a:r>
              <a:rPr lang="en-US" altLang="zh-TW" sz="1800" dirty="0"/>
              <a:t>	</a:t>
            </a:r>
            <a:r>
              <a:rPr lang="en-US" altLang="zh-TW" sz="1800" dirty="0">
                <a:solidFill>
                  <a:schemeClr val="accent2"/>
                </a:solidFill>
              </a:rPr>
              <a:t>	</a:t>
            </a:r>
            <a:r>
              <a:rPr lang="en-US" altLang="zh-TW" sz="1800" b="1" dirty="0">
                <a:solidFill>
                  <a:srgbClr val="3333CC"/>
                </a:solidFill>
              </a:rPr>
              <a:t>A </a:t>
            </a:r>
            <a:r>
              <a:rPr lang="en-US" altLang="zh-TW" sz="1800" b="1" dirty="0">
                <a:solidFill>
                  <a:srgbClr val="3333CC"/>
                </a:solidFill>
                <a:sym typeface="Symbol" panose="05050102010706020507" pitchFamily="18" charset="2"/>
              </a:rPr>
              <a:t> A </a:t>
            </a:r>
          </a:p>
          <a:p>
            <a:pPr lvl="1">
              <a:buFontTx/>
              <a:buNone/>
            </a:pPr>
            <a:endParaRPr lang="en-US" altLang="zh-TW" sz="1800" b="1" dirty="0">
              <a:solidFill>
                <a:srgbClr val="3333CC"/>
              </a:solidFill>
              <a:sym typeface="Symbol" panose="05050102010706020507" pitchFamily="18" charset="2"/>
            </a:endParaRPr>
          </a:p>
          <a:p>
            <a:r>
              <a:rPr lang="en-US" altLang="zh-TW" sz="2100" b="1" dirty="0">
                <a:solidFill>
                  <a:srgbClr val="C00000"/>
                </a:solidFill>
              </a:rPr>
              <a:t>Why? </a:t>
            </a:r>
          </a:p>
          <a:p>
            <a:pPr lvl="1"/>
            <a:r>
              <a:rPr lang="en-US" altLang="zh-TW" sz="1800" b="1" dirty="0">
                <a:solidFill>
                  <a:srgbClr val="3333CC"/>
                </a:solidFill>
              </a:rPr>
              <a:t>A</a:t>
            </a:r>
            <a:r>
              <a:rPr lang="en-US" altLang="zh-TW" sz="1800" dirty="0"/>
              <a:t> will be the top stack symbol, and hence the same production would be predicted forever</a:t>
            </a:r>
          </a:p>
        </p:txBody>
      </p:sp>
      <p:sp>
        <p:nvSpPr>
          <p:cNvPr id="4" name="灯片编号占位符 1">
            <a:extLst>
              <a:ext uri="{FF2B5EF4-FFF2-40B4-BE49-F238E27FC236}">
                <a16:creationId xmlns:a16="http://schemas.microsoft.com/office/drawing/2014/main" id="{AEC7AE71-4087-445B-883B-80A76061A3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42</a:t>
            </a:fld>
            <a:endParaRPr lang="zh-TW" alt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標題 1">
            <a:extLst>
              <a:ext uri="{FF2B5EF4-FFF2-40B4-BE49-F238E27FC236}">
                <a16:creationId xmlns:a16="http://schemas.microsoft.com/office/drawing/2014/main" id="{03957ADF-0B12-4C66-9360-1EF37329E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410" y="108349"/>
            <a:ext cx="7776280" cy="519113"/>
          </a:xfrm>
        </p:spPr>
        <p:txBody>
          <a:bodyPr/>
          <a:lstStyle/>
          <a:p>
            <a:r>
              <a:rPr lang="en-US" altLang="zh-TW" sz="3200" dirty="0"/>
              <a:t>Making Grammars LL(1)-6</a:t>
            </a:r>
            <a:endParaRPr lang="zh-TW" altLang="en-US" sz="3200" dirty="0"/>
          </a:p>
        </p:txBody>
      </p:sp>
      <p:sp>
        <p:nvSpPr>
          <p:cNvPr id="56323" name="內容版面配置區 2">
            <a:extLst>
              <a:ext uri="{FF2B5EF4-FFF2-40B4-BE49-F238E27FC236}">
                <a16:creationId xmlns:a16="http://schemas.microsoft.com/office/drawing/2014/main" id="{20CFB6B3-E703-4034-8A50-E3905151779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58187" y="786983"/>
            <a:ext cx="7596266" cy="293057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400" b="1" dirty="0">
                <a:solidFill>
                  <a:srgbClr val="C00000"/>
                </a:solidFill>
              </a:rPr>
              <a:t>Solution</a:t>
            </a:r>
            <a:endParaRPr lang="en-US" altLang="zh-TW" sz="2400" dirty="0"/>
          </a:p>
          <a:p>
            <a:pPr>
              <a:lnSpc>
                <a:spcPct val="90000"/>
              </a:lnSpc>
              <a:buFont typeface="Wingdings 3" panose="05040102010807070707" pitchFamily="18" charset="2"/>
              <a:buNone/>
            </a:pPr>
            <a:r>
              <a:rPr lang="en-US" altLang="zh-TW" sz="1800" b="1" dirty="0">
                <a:solidFill>
                  <a:srgbClr val="F78507"/>
                </a:solidFill>
              </a:rPr>
              <a:t>void </a:t>
            </a:r>
            <a:r>
              <a:rPr lang="en-US" altLang="zh-TW" sz="1800" b="1" dirty="0" err="1">
                <a:solidFill>
                  <a:srgbClr val="F78507"/>
                </a:solidFill>
              </a:rPr>
              <a:t>remove_left_recursion</a:t>
            </a:r>
            <a:r>
              <a:rPr lang="en-US" altLang="zh-TW" sz="1800" b="1" dirty="0">
                <a:solidFill>
                  <a:srgbClr val="F78507"/>
                </a:solidFill>
              </a:rPr>
              <a:t> (grammar *G)</a:t>
            </a:r>
          </a:p>
          <a:p>
            <a:pPr>
              <a:lnSpc>
                <a:spcPct val="90000"/>
              </a:lnSpc>
              <a:buFont typeface="Wingdings 3" panose="05040102010807070707" pitchFamily="18" charset="2"/>
              <a:buNone/>
            </a:pPr>
            <a:r>
              <a:rPr lang="en-US" altLang="zh-TW" sz="1600" b="1" dirty="0"/>
              <a:t>{</a:t>
            </a:r>
          </a:p>
          <a:p>
            <a:pPr>
              <a:lnSpc>
                <a:spcPct val="90000"/>
              </a:lnSpc>
              <a:buFont typeface="Wingdings 3" panose="05040102010807070707" pitchFamily="18" charset="2"/>
              <a:buNone/>
            </a:pPr>
            <a:r>
              <a:rPr lang="zh-TW" altLang="en-US" sz="1600" b="1" dirty="0"/>
              <a:t>　</a:t>
            </a:r>
            <a:r>
              <a:rPr lang="en-US" altLang="zh-TW" sz="1600" b="1" dirty="0">
                <a:solidFill>
                  <a:srgbClr val="008000"/>
                </a:solidFill>
              </a:rPr>
              <a:t>while ( G contains a left-recursive nonterminal)</a:t>
            </a:r>
            <a:r>
              <a:rPr lang="en-US" altLang="zh-TW" sz="1600" b="1" dirty="0"/>
              <a:t> {</a:t>
            </a:r>
          </a:p>
          <a:p>
            <a:pPr marL="809625" indent="-809625">
              <a:lnSpc>
                <a:spcPct val="90000"/>
              </a:lnSpc>
              <a:buFont typeface="Wingdings 3" panose="05040102010807070707" pitchFamily="18" charset="2"/>
              <a:buNone/>
            </a:pPr>
            <a:r>
              <a:rPr lang="zh-TW" altLang="en-US" sz="1600" b="1" dirty="0"/>
              <a:t>　　</a:t>
            </a:r>
            <a:r>
              <a:rPr lang="en-US" altLang="zh-TW" sz="1600" b="1" dirty="0"/>
              <a:t>Let S = {A</a:t>
            </a:r>
            <a:r>
              <a:rPr lang="en-US" altLang="zh-TW" sz="1600" b="1" dirty="0">
                <a:sym typeface="Wingdings" panose="05000000000000000000" pitchFamily="2" charset="2"/>
              </a:rPr>
              <a:t>A</a:t>
            </a:r>
            <a:r>
              <a:rPr lang="en-US" altLang="zh-TW" sz="1600" b="1" dirty="0">
                <a:latin typeface="Helvetica" panose="020B0604020202020204" pitchFamily="34" charset="0"/>
                <a:sym typeface="Symbol" panose="05050102010706020507" pitchFamily="18" charset="2"/>
              </a:rPr>
              <a:t> ,A</a:t>
            </a:r>
            <a:r>
              <a:rPr lang="en-US" altLang="zh-TW" sz="1600" b="1" dirty="0">
                <a:latin typeface="Helvetica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altLang="zh-TW" sz="1600" b="1" dirty="0">
                <a:latin typeface="Helvetica" panose="020B0604020202020204" pitchFamily="34" charset="0"/>
                <a:sym typeface="Symbol" panose="05050102010706020507" pitchFamily="18" charset="2"/>
              </a:rPr>
              <a:t> , …, A</a:t>
            </a:r>
            <a:r>
              <a:rPr lang="en-US" altLang="zh-TW" sz="1600" b="1" dirty="0">
                <a:latin typeface="Helvetica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l-GR" altLang="zh-TW" sz="1600" b="1" dirty="0">
                <a:sym typeface="Wingdings" panose="05000000000000000000" pitchFamily="2" charset="2"/>
              </a:rPr>
              <a:t>ζ</a:t>
            </a:r>
            <a:r>
              <a:rPr lang="en-US" altLang="zh-TW" sz="1600" b="1" dirty="0">
                <a:sym typeface="Wingdings" panose="05000000000000000000" pitchFamily="2" charset="2"/>
              </a:rPr>
              <a:t> </a:t>
            </a:r>
            <a:r>
              <a:rPr lang="en-US" altLang="zh-TW" sz="1600" b="1" dirty="0"/>
              <a:t>} be the set of production with the same left-hand side, A, where A is left-recursive.</a:t>
            </a:r>
          </a:p>
          <a:p>
            <a:pPr>
              <a:lnSpc>
                <a:spcPct val="90000"/>
              </a:lnSpc>
              <a:buFont typeface="Wingdings 3" panose="05040102010807070707" pitchFamily="18" charset="2"/>
              <a:buNone/>
            </a:pPr>
            <a:r>
              <a:rPr lang="zh-TW" altLang="en-US" sz="1600" b="1" dirty="0"/>
              <a:t>　　</a:t>
            </a:r>
            <a:r>
              <a:rPr lang="en-US" altLang="zh-TW" sz="1600" b="1" dirty="0"/>
              <a:t>Cerate two new non-terminals, T and N;</a:t>
            </a:r>
          </a:p>
          <a:p>
            <a:pPr>
              <a:lnSpc>
                <a:spcPct val="90000"/>
              </a:lnSpc>
              <a:buFont typeface="Wingdings 3" panose="05040102010807070707" pitchFamily="18" charset="2"/>
              <a:buNone/>
            </a:pPr>
            <a:r>
              <a:rPr lang="zh-TW" altLang="en-US" sz="1600" b="1" dirty="0"/>
              <a:t>　　</a:t>
            </a:r>
            <a:r>
              <a:rPr lang="en-US" altLang="zh-TW" sz="1600" b="1" dirty="0"/>
              <a:t>Replace S with the production set SET_OF (A</a:t>
            </a:r>
            <a:r>
              <a:rPr lang="en-US" altLang="zh-TW" sz="1600" b="1" dirty="0">
                <a:sym typeface="Wingdings" panose="05000000000000000000" pitchFamily="2" charset="2"/>
              </a:rPr>
              <a:t>N T, N</a:t>
            </a:r>
            <a:r>
              <a:rPr lang="el-GR" altLang="zh-TW" sz="1600" b="1" dirty="0">
                <a:sym typeface="Wingdings" panose="05000000000000000000" pitchFamily="2" charset="2"/>
              </a:rPr>
              <a:t>β</a:t>
            </a:r>
            <a:r>
              <a:rPr lang="en-US" altLang="zh-TW" sz="1600" b="1" dirty="0">
                <a:sym typeface="Wingdings" panose="05000000000000000000" pitchFamily="2" charset="2"/>
              </a:rPr>
              <a:t>, …, N</a:t>
            </a:r>
            <a:r>
              <a:rPr lang="el-GR" altLang="zh-TW" sz="1600" b="1" dirty="0">
                <a:sym typeface="Wingdings" panose="05000000000000000000" pitchFamily="2" charset="2"/>
              </a:rPr>
              <a:t>ξ</a:t>
            </a:r>
            <a:r>
              <a:rPr lang="en-US" altLang="zh-TW" sz="1600" b="1" dirty="0">
                <a:sym typeface="Wingdings" panose="05000000000000000000" pitchFamily="2" charset="2"/>
              </a:rPr>
              <a:t>, T</a:t>
            </a:r>
            <a:r>
              <a:rPr lang="en-US" altLang="zh-TW" sz="1600" b="1" dirty="0">
                <a:latin typeface="Helvetica" panose="020B0604020202020204" pitchFamily="34" charset="0"/>
                <a:sym typeface="Symbol" panose="05050102010706020507" pitchFamily="18" charset="2"/>
              </a:rPr>
              <a:t>  T, T</a:t>
            </a:r>
            <a:r>
              <a:rPr lang="en-US" altLang="zh-TW" sz="1600" b="1" dirty="0">
                <a:latin typeface="Helvetica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l-GR" altLang="zh-TW" sz="1600" b="1" dirty="0">
                <a:sym typeface="Wingdings" panose="05000000000000000000" pitchFamily="2" charset="2"/>
              </a:rPr>
              <a:t>λ</a:t>
            </a:r>
            <a:r>
              <a:rPr lang="en-US" altLang="zh-TW" sz="1600" b="1" dirty="0"/>
              <a:t>);</a:t>
            </a:r>
          </a:p>
          <a:p>
            <a:pPr>
              <a:lnSpc>
                <a:spcPct val="90000"/>
              </a:lnSpc>
              <a:buFont typeface="Wingdings 3" panose="05040102010807070707" pitchFamily="18" charset="2"/>
              <a:buNone/>
            </a:pPr>
            <a:r>
              <a:rPr lang="en-US" altLang="zh-TW" sz="1600" b="1" dirty="0"/>
              <a:t>	}</a:t>
            </a:r>
          </a:p>
          <a:p>
            <a:pPr>
              <a:lnSpc>
                <a:spcPct val="90000"/>
              </a:lnSpc>
              <a:buFont typeface="Wingdings 3" panose="05040102010807070707" pitchFamily="18" charset="2"/>
              <a:buNone/>
            </a:pPr>
            <a:r>
              <a:rPr lang="en-US" altLang="zh-TW" sz="1600" b="1" dirty="0"/>
              <a:t>}</a:t>
            </a:r>
          </a:p>
          <a:p>
            <a:endParaRPr lang="zh-TW" altLang="en-US" sz="1200" b="1" dirty="0"/>
          </a:p>
        </p:txBody>
      </p:sp>
      <p:grpSp>
        <p:nvGrpSpPr>
          <p:cNvPr id="56325" name="Group 14">
            <a:extLst>
              <a:ext uri="{FF2B5EF4-FFF2-40B4-BE49-F238E27FC236}">
                <a16:creationId xmlns:a16="http://schemas.microsoft.com/office/drawing/2014/main" id="{3985059E-6EB4-414A-A174-820A992A2A0A}"/>
              </a:ext>
            </a:extLst>
          </p:cNvPr>
          <p:cNvGrpSpPr>
            <a:grpSpLocks/>
          </p:cNvGrpSpPr>
          <p:nvPr/>
        </p:nvGrpSpPr>
        <p:grpSpPr bwMode="auto">
          <a:xfrm>
            <a:off x="2467639" y="3335741"/>
            <a:ext cx="952500" cy="953691"/>
            <a:chOff x="1020" y="3203"/>
            <a:chExt cx="800" cy="801"/>
          </a:xfrm>
        </p:grpSpPr>
        <p:sp>
          <p:nvSpPr>
            <p:cNvPr id="56330" name="Text Box 6">
              <a:extLst>
                <a:ext uri="{FF2B5EF4-FFF2-40B4-BE49-F238E27FC236}">
                  <a16:creationId xmlns:a16="http://schemas.microsoft.com/office/drawing/2014/main" id="{FC03E746-5FDC-4398-BF2F-781A99A9B0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2" y="3203"/>
              <a:ext cx="618" cy="8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dirty="0">
                  <a:latin typeface="Times New Roman" panose="02020603050405020304" pitchFamily="18" charset="0"/>
                </a:rPr>
                <a:t>A</a:t>
              </a:r>
              <a:r>
                <a:rPr lang="en-US" altLang="zh-TW" sz="1400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400" dirty="0">
                  <a:latin typeface="Times New Roman" panose="02020603050405020304" pitchFamily="18" charset="0"/>
                </a:rPr>
                <a:t>A</a:t>
              </a:r>
              <a:r>
                <a:rPr lang="en-US" altLang="zh-TW" sz="1400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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dirty="0">
                  <a:latin typeface="Times New Roman" panose="02020603050405020304" pitchFamily="18" charset="0"/>
                </a:rPr>
                <a:t>A</a:t>
              </a:r>
              <a:r>
                <a:rPr lang="en-US" altLang="zh-TW" sz="1400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400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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…</a:t>
              </a:r>
              <a:endParaRPr lang="en-US" altLang="zh-TW" sz="1400" dirty="0">
                <a:latin typeface="Times New Roman" panose="02020603050405020304" pitchFamily="18" charset="0"/>
                <a:sym typeface="Symbol" panose="05050102010706020507" pitchFamily="18" charset="2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dirty="0">
                  <a:latin typeface="Times New Roman" panose="02020603050405020304" pitchFamily="18" charset="0"/>
                </a:rPr>
                <a:t>A</a:t>
              </a:r>
              <a:r>
                <a:rPr lang="en-US" altLang="zh-TW" sz="1400" dirty="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400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</a:t>
              </a:r>
              <a:endParaRPr lang="en-US" altLang="zh-TW" sz="1400" dirty="0">
                <a:latin typeface="Times New Roman" panose="02020603050405020304" pitchFamily="18" charset="0"/>
              </a:endParaRPr>
            </a:p>
          </p:txBody>
        </p:sp>
        <p:sp>
          <p:nvSpPr>
            <p:cNvPr id="56331" name="AutoShape 7">
              <a:extLst>
                <a:ext uri="{FF2B5EF4-FFF2-40B4-BE49-F238E27FC236}">
                  <a16:creationId xmlns:a16="http://schemas.microsoft.com/office/drawing/2014/main" id="{B3A801B4-820A-47FC-8711-4C7C6BBB533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0" y="3249"/>
              <a:ext cx="194" cy="734"/>
            </a:xfrm>
            <a:prstGeom prst="leftBrace">
              <a:avLst>
                <a:gd name="adj1" fmla="val 46284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56326" name="Group 13">
            <a:extLst>
              <a:ext uri="{FF2B5EF4-FFF2-40B4-BE49-F238E27FC236}">
                <a16:creationId xmlns:a16="http://schemas.microsoft.com/office/drawing/2014/main" id="{B3D7D03B-3BE7-4707-9290-4F56121783A3}"/>
              </a:ext>
            </a:extLst>
          </p:cNvPr>
          <p:cNvGrpSpPr>
            <a:grpSpLocks/>
          </p:cNvGrpSpPr>
          <p:nvPr/>
        </p:nvGrpSpPr>
        <p:grpSpPr bwMode="auto">
          <a:xfrm>
            <a:off x="5329904" y="3173818"/>
            <a:ext cx="927498" cy="1384697"/>
            <a:chOff x="2925" y="2840"/>
            <a:chExt cx="779" cy="1163"/>
          </a:xfrm>
        </p:grpSpPr>
        <p:sp>
          <p:nvSpPr>
            <p:cNvPr id="56328" name="Text Box 10">
              <a:extLst>
                <a:ext uri="{FF2B5EF4-FFF2-40B4-BE49-F238E27FC236}">
                  <a16:creationId xmlns:a16="http://schemas.microsoft.com/office/drawing/2014/main" id="{4F4A7099-0B3E-4D2E-939E-EF8AF93287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83" y="2840"/>
              <a:ext cx="621" cy="1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>
                  <a:latin typeface="Times New Roman" panose="02020603050405020304" pitchFamily="18" charset="0"/>
                </a:rPr>
                <a:t>A</a:t>
              </a:r>
              <a:r>
                <a:rPr lang="en-US" altLang="zh-TW" sz="140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400">
                  <a:latin typeface="Times New Roman" panose="02020603050405020304" pitchFamily="18" charset="0"/>
                </a:rPr>
                <a:t>NT</a:t>
              </a:r>
              <a:endParaRPr lang="en-US" altLang="zh-TW" sz="1400">
                <a:latin typeface="Times New Roman" panose="02020603050405020304" pitchFamily="18" charset="0"/>
                <a:sym typeface="Symbol" panose="05050102010706020507" pitchFamily="18" charset="2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>
                  <a:latin typeface="Times New Roman" panose="02020603050405020304" pitchFamily="18" charset="0"/>
                </a:rPr>
                <a:t>N</a:t>
              </a:r>
              <a:r>
                <a:rPr lang="en-US" altLang="zh-TW" sz="1400">
                  <a:latin typeface="Symbol" panose="05050102010706020507" pitchFamily="18" charset="2"/>
                  <a:sym typeface="Symbol" panose="05050102010706020507" pitchFamily="18" charset="2"/>
                </a:rPr>
                <a:t></a:t>
              </a:r>
              <a:r>
                <a:rPr lang="en-US" altLang="zh-TW" sz="1400">
                  <a:latin typeface="Times New Roman" panose="02020603050405020304" pitchFamily="18" charset="0"/>
                  <a:sym typeface="Symbol" panose="05050102010706020507" pitchFamily="18" charset="2"/>
                </a:rPr>
                <a:t>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…</a:t>
              </a:r>
              <a:endParaRPr lang="en-US" altLang="zh-TW" sz="1400">
                <a:latin typeface="Times New Roman" panose="02020603050405020304" pitchFamily="18" charset="0"/>
                <a:sym typeface="Symbol" panose="05050102010706020507" pitchFamily="18" charset="2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>
                  <a:latin typeface="Times New Roman" panose="02020603050405020304" pitchFamily="18" charset="0"/>
                </a:rPr>
                <a:t>N</a:t>
              </a:r>
              <a:r>
                <a:rPr lang="en-US" altLang="zh-TW" sz="140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400">
                  <a:latin typeface="Times New Roman" panose="02020603050405020304" pitchFamily="18" charset="0"/>
                  <a:sym typeface="Symbol" panose="05050102010706020507" pitchFamily="18" charset="2"/>
                </a:rPr>
                <a:t>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>
                  <a:latin typeface="Times New Roman" panose="02020603050405020304" pitchFamily="18" charset="0"/>
                </a:rPr>
                <a:t>T</a:t>
              </a:r>
              <a:r>
                <a:rPr lang="en-US" altLang="zh-TW" sz="1400">
                  <a:latin typeface="Symbol" panose="05050102010706020507" pitchFamily="18" charset="2"/>
                  <a:sym typeface="Symbol" panose="05050102010706020507" pitchFamily="18" charset="2"/>
                </a:rPr>
                <a:t> </a:t>
              </a:r>
              <a:r>
                <a:rPr lang="en-US" altLang="zh-TW" sz="1400">
                  <a:latin typeface="Times New Roman" panose="02020603050405020304" pitchFamily="18" charset="0"/>
                  <a:sym typeface="Symbol" panose="05050102010706020507" pitchFamily="18" charset="2"/>
                </a:rPr>
                <a:t></a:t>
              </a:r>
              <a:r>
                <a:rPr lang="en-US" altLang="zh-TW" sz="1400">
                  <a:latin typeface="Symbol" panose="05050102010706020507" pitchFamily="18" charset="2"/>
                  <a:sym typeface="Symbol" panose="05050102010706020507" pitchFamily="18" charset="2"/>
                </a:rPr>
                <a:t>T</a:t>
              </a:r>
              <a:endParaRPr lang="en-US" altLang="zh-TW" sz="1400">
                <a:latin typeface="Times New Roman" panose="02020603050405020304" pitchFamily="18" charset="0"/>
                <a:sym typeface="Symbol" panose="05050102010706020507" pitchFamily="18" charset="2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>
                  <a:latin typeface="Times New Roman" panose="02020603050405020304" pitchFamily="18" charset="0"/>
                </a:rPr>
                <a:t>T</a:t>
              </a:r>
              <a:r>
                <a:rPr lang="en-US" altLang="zh-TW" sz="1400">
                  <a:latin typeface="Symbol" panose="05050102010706020507" pitchFamily="18" charset="2"/>
                  <a:sym typeface="Symbol" panose="05050102010706020507" pitchFamily="18" charset="2"/>
                </a:rPr>
                <a:t> </a:t>
              </a:r>
            </a:p>
          </p:txBody>
        </p:sp>
        <p:sp>
          <p:nvSpPr>
            <p:cNvPr id="56329" name="AutoShape 11">
              <a:extLst>
                <a:ext uri="{FF2B5EF4-FFF2-40B4-BE49-F238E27FC236}">
                  <a16:creationId xmlns:a16="http://schemas.microsoft.com/office/drawing/2014/main" id="{E3D7A17C-F7BC-4690-8AAC-1D36B71CFE1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5" y="2931"/>
              <a:ext cx="163" cy="1039"/>
            </a:xfrm>
            <a:prstGeom prst="leftBrace">
              <a:avLst>
                <a:gd name="adj1" fmla="val 75101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400">
                <a:latin typeface="Times New Roman" panose="02020603050405020304" pitchFamily="18" charset="0"/>
              </a:endParaRPr>
            </a:p>
          </p:txBody>
        </p:sp>
      </p:grpSp>
      <p:sp>
        <p:nvSpPr>
          <p:cNvPr id="56327" name="AutoShape 12">
            <a:extLst>
              <a:ext uri="{FF2B5EF4-FFF2-40B4-BE49-F238E27FC236}">
                <a16:creationId xmlns:a16="http://schemas.microsoft.com/office/drawing/2014/main" id="{37C09F66-A1D9-47D5-A67C-1F32DC2724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7807" y="3606014"/>
            <a:ext cx="894160" cy="345281"/>
          </a:xfrm>
          <a:prstGeom prst="rightArrow">
            <a:avLst>
              <a:gd name="adj1" fmla="val 50000"/>
              <a:gd name="adj2" fmla="val 12045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900">
              <a:latin typeface="Times New Roman" panose="02020603050405020304" pitchFamily="18" charset="0"/>
            </a:endParaRPr>
          </a:p>
        </p:txBody>
      </p:sp>
      <p:sp>
        <p:nvSpPr>
          <p:cNvPr id="11" name="灯片编号占位符 1">
            <a:extLst>
              <a:ext uri="{FF2B5EF4-FFF2-40B4-BE49-F238E27FC236}">
                <a16:creationId xmlns:a16="http://schemas.microsoft.com/office/drawing/2014/main" id="{AEC7AE71-4087-445B-883B-80A76061A3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7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標題 1">
            <a:extLst>
              <a:ext uri="{FF2B5EF4-FFF2-40B4-BE49-F238E27FC236}">
                <a16:creationId xmlns:a16="http://schemas.microsoft.com/office/drawing/2014/main" id="{8A614312-7499-484D-8DC2-019C8A836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410" y="108349"/>
            <a:ext cx="7798765" cy="519113"/>
          </a:xfrm>
        </p:spPr>
        <p:txBody>
          <a:bodyPr/>
          <a:lstStyle/>
          <a:p>
            <a:r>
              <a:rPr lang="en-US" altLang="zh-TW" sz="3200" dirty="0"/>
              <a:t>Making Grammars LL(1)-7</a:t>
            </a:r>
            <a:endParaRPr lang="zh-TW" altLang="en-US" sz="3200" dirty="0"/>
          </a:p>
        </p:txBody>
      </p:sp>
      <p:sp>
        <p:nvSpPr>
          <p:cNvPr id="58371" name="內容版面配置區 2">
            <a:extLst>
              <a:ext uri="{FF2B5EF4-FFF2-40B4-BE49-F238E27FC236}">
                <a16:creationId xmlns:a16="http://schemas.microsoft.com/office/drawing/2014/main" id="{214FA640-D7A6-4DBF-BAA6-F2766A12D5F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51875" y="914400"/>
            <a:ext cx="6706225" cy="1926236"/>
          </a:xfrm>
        </p:spPr>
        <p:txBody>
          <a:bodyPr/>
          <a:lstStyle/>
          <a:p>
            <a:pPr marL="285750" indent="-285750">
              <a:lnSpc>
                <a:spcPct val="90000"/>
              </a:lnSpc>
            </a:pPr>
            <a:r>
              <a:rPr lang="en-US" altLang="zh-TW" sz="2100" b="1" dirty="0">
                <a:solidFill>
                  <a:srgbClr val="C00000"/>
                </a:solidFill>
              </a:rPr>
              <a:t>Other transformation may be needed</a:t>
            </a:r>
          </a:p>
          <a:p>
            <a:pPr marL="463154" lvl="1" indent="-257175"/>
            <a:r>
              <a:rPr lang="en-US" altLang="zh-TW" sz="1800" b="1" dirty="0">
                <a:solidFill>
                  <a:srgbClr val="F78507"/>
                </a:solidFill>
              </a:rPr>
              <a:t>No common prefixes, no left recursion</a:t>
            </a:r>
          </a:p>
          <a:p>
            <a:pPr marL="914400" lvl="2" indent="-228600">
              <a:lnSpc>
                <a:spcPct val="90000"/>
              </a:lnSpc>
              <a:buClr>
                <a:schemeClr val="accent2"/>
              </a:buClr>
            </a:pPr>
            <a:r>
              <a:rPr lang="en-US" altLang="zh-TW" sz="1725" b="1" dirty="0">
                <a:solidFill>
                  <a:srgbClr val="3333CC"/>
                </a:solidFill>
              </a:rPr>
              <a:t>&lt;</a:t>
            </a:r>
            <a:r>
              <a:rPr lang="en-US" altLang="zh-TW" sz="1725" b="1" dirty="0" err="1">
                <a:solidFill>
                  <a:srgbClr val="3333CC"/>
                </a:solidFill>
              </a:rPr>
              <a:t>stmt</a:t>
            </a:r>
            <a:r>
              <a:rPr lang="en-US" altLang="zh-TW" sz="1725" b="1" dirty="0">
                <a:solidFill>
                  <a:srgbClr val="3333CC"/>
                </a:solidFill>
              </a:rPr>
              <a:t>&gt; </a:t>
            </a:r>
            <a:r>
              <a:rPr lang="en-US" altLang="zh-TW" sz="1725" b="1" dirty="0">
                <a:solidFill>
                  <a:srgbClr val="3333CC"/>
                </a:solidFill>
                <a:sym typeface="Symbol" panose="05050102010706020507" pitchFamily="18" charset="2"/>
              </a:rPr>
              <a:t></a:t>
            </a:r>
            <a:r>
              <a:rPr lang="en-US" altLang="zh-TW" sz="1725" b="1" dirty="0">
                <a:solidFill>
                  <a:srgbClr val="3333CC"/>
                </a:solidFill>
              </a:rPr>
              <a:t> &lt;label&gt; &lt;unlabeled </a:t>
            </a:r>
            <a:r>
              <a:rPr lang="en-US" altLang="zh-TW" sz="1725" b="1" dirty="0" err="1">
                <a:solidFill>
                  <a:srgbClr val="3333CC"/>
                </a:solidFill>
              </a:rPr>
              <a:t>stmt</a:t>
            </a:r>
            <a:r>
              <a:rPr lang="en-US" altLang="zh-TW" sz="1725" b="1" dirty="0">
                <a:solidFill>
                  <a:srgbClr val="3333CC"/>
                </a:solidFill>
              </a:rPr>
              <a:t>&gt;</a:t>
            </a:r>
          </a:p>
          <a:p>
            <a:pPr marL="914400" lvl="2" indent="-228600">
              <a:lnSpc>
                <a:spcPct val="90000"/>
              </a:lnSpc>
              <a:buClr>
                <a:schemeClr val="accent2"/>
              </a:buClr>
            </a:pPr>
            <a:r>
              <a:rPr lang="en-US" altLang="zh-TW" sz="1725" b="1" dirty="0">
                <a:solidFill>
                  <a:srgbClr val="3333CC"/>
                </a:solidFill>
              </a:rPr>
              <a:t>&lt;label&gt; </a:t>
            </a:r>
            <a:r>
              <a:rPr lang="en-US" altLang="zh-TW" sz="1725" b="1" dirty="0">
                <a:solidFill>
                  <a:srgbClr val="3333CC"/>
                </a:solidFill>
                <a:sym typeface="Symbol" panose="05050102010706020507" pitchFamily="18" charset="2"/>
              </a:rPr>
              <a:t></a:t>
            </a:r>
            <a:r>
              <a:rPr lang="en-US" altLang="zh-TW" sz="1725" b="1" dirty="0">
                <a:solidFill>
                  <a:srgbClr val="3333CC"/>
                </a:solidFill>
              </a:rPr>
              <a:t> ID :</a:t>
            </a:r>
          </a:p>
          <a:p>
            <a:pPr marL="914400" lvl="2" indent="-228600">
              <a:lnSpc>
                <a:spcPct val="90000"/>
              </a:lnSpc>
              <a:buClr>
                <a:schemeClr val="accent2"/>
              </a:buClr>
            </a:pPr>
            <a:r>
              <a:rPr lang="en-US" altLang="zh-TW" sz="1725" b="1" dirty="0">
                <a:solidFill>
                  <a:srgbClr val="3333CC"/>
                </a:solidFill>
              </a:rPr>
              <a:t>&lt;label&gt; </a:t>
            </a:r>
            <a:r>
              <a:rPr lang="en-US" altLang="zh-TW" sz="1725" b="1" dirty="0">
                <a:solidFill>
                  <a:srgbClr val="3333CC"/>
                </a:solidFill>
                <a:sym typeface="Symbol" panose="05050102010706020507" pitchFamily="18" charset="2"/>
              </a:rPr>
              <a:t></a:t>
            </a:r>
            <a:r>
              <a:rPr lang="en-US" altLang="zh-TW" sz="1725" b="1" dirty="0">
                <a:solidFill>
                  <a:srgbClr val="3333CC"/>
                </a:solidFill>
              </a:rPr>
              <a:t> </a:t>
            </a:r>
            <a:r>
              <a:rPr lang="en-US" altLang="zh-TW" sz="1725" b="1" dirty="0">
                <a:solidFill>
                  <a:srgbClr val="3333CC"/>
                </a:solidFill>
                <a:sym typeface="Symbol" panose="05050102010706020507" pitchFamily="18" charset="2"/>
              </a:rPr>
              <a:t></a:t>
            </a:r>
          </a:p>
          <a:p>
            <a:pPr marL="914400" lvl="2" indent="-228600">
              <a:lnSpc>
                <a:spcPct val="90000"/>
              </a:lnSpc>
              <a:buClr>
                <a:schemeClr val="accent2"/>
              </a:buClr>
            </a:pPr>
            <a:r>
              <a:rPr lang="en-US" altLang="zh-TW" sz="1725" b="1" dirty="0">
                <a:solidFill>
                  <a:srgbClr val="3333CC"/>
                </a:solidFill>
              </a:rPr>
              <a:t>&lt;unlabeled </a:t>
            </a:r>
            <a:r>
              <a:rPr lang="en-US" altLang="zh-TW" sz="1725" b="1" dirty="0" err="1">
                <a:solidFill>
                  <a:srgbClr val="3333CC"/>
                </a:solidFill>
              </a:rPr>
              <a:t>stmt</a:t>
            </a:r>
            <a:r>
              <a:rPr lang="en-US" altLang="zh-TW" sz="1725" b="1" dirty="0">
                <a:solidFill>
                  <a:srgbClr val="3333CC"/>
                </a:solidFill>
              </a:rPr>
              <a:t>&gt; </a:t>
            </a:r>
            <a:r>
              <a:rPr lang="en-US" altLang="zh-TW" sz="1725" b="1" dirty="0">
                <a:solidFill>
                  <a:srgbClr val="3333CC"/>
                </a:solidFill>
                <a:sym typeface="Symbol" panose="05050102010706020507" pitchFamily="18" charset="2"/>
              </a:rPr>
              <a:t></a:t>
            </a:r>
            <a:r>
              <a:rPr lang="en-US" altLang="zh-TW" sz="1725" b="1" dirty="0">
                <a:solidFill>
                  <a:srgbClr val="3333CC"/>
                </a:solidFill>
              </a:rPr>
              <a:t> ID := &lt;exp&gt; ;</a:t>
            </a:r>
          </a:p>
        </p:txBody>
      </p:sp>
      <p:grpSp>
        <p:nvGrpSpPr>
          <p:cNvPr id="58373" name="Group 10">
            <a:extLst>
              <a:ext uri="{FF2B5EF4-FFF2-40B4-BE49-F238E27FC236}">
                <a16:creationId xmlns:a16="http://schemas.microsoft.com/office/drawing/2014/main" id="{6D96B550-E269-41D2-9B04-089242B53D95}"/>
              </a:ext>
            </a:extLst>
          </p:cNvPr>
          <p:cNvGrpSpPr>
            <a:grpSpLocks/>
          </p:cNvGrpSpPr>
          <p:nvPr/>
        </p:nvGrpSpPr>
        <p:grpSpPr bwMode="auto">
          <a:xfrm>
            <a:off x="2628901" y="3200400"/>
            <a:ext cx="3098006" cy="1314450"/>
            <a:chOff x="902" y="2064"/>
            <a:chExt cx="2602" cy="1104"/>
          </a:xfrm>
        </p:grpSpPr>
        <p:sp>
          <p:nvSpPr>
            <p:cNvPr id="58374" name="Line 11">
              <a:extLst>
                <a:ext uri="{FF2B5EF4-FFF2-40B4-BE49-F238E27FC236}">
                  <a16:creationId xmlns:a16="http://schemas.microsoft.com/office/drawing/2014/main" id="{80681EBB-9412-4270-84F7-C0E23ABB40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2352"/>
              <a:ext cx="22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58375" name="Line 12">
              <a:extLst>
                <a:ext uri="{FF2B5EF4-FFF2-40B4-BE49-F238E27FC236}">
                  <a16:creationId xmlns:a16="http://schemas.microsoft.com/office/drawing/2014/main" id="{67A7FBF4-02A6-46EE-A021-A32613A84B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2112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58376" name="Text Box 13">
              <a:extLst>
                <a:ext uri="{FF2B5EF4-FFF2-40B4-BE49-F238E27FC236}">
                  <a16:creationId xmlns:a16="http://schemas.microsoft.com/office/drawing/2014/main" id="{5DB3EF32-8E7B-40F0-B83B-B47D97847C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2" y="2618"/>
              <a:ext cx="707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800">
                  <a:latin typeface="Times New Roman" panose="02020603050405020304" pitchFamily="18" charset="0"/>
                </a:rPr>
                <a:t>&lt;</a:t>
              </a:r>
              <a:r>
                <a:rPr lang="en-US" altLang="zh-TW" sz="1800">
                  <a:latin typeface="Times New Roman" panose="02020603050405020304" pitchFamily="18" charset="0"/>
                </a:rPr>
                <a:t>stmt&gt;</a:t>
              </a:r>
            </a:p>
          </p:txBody>
        </p:sp>
        <p:sp>
          <p:nvSpPr>
            <p:cNvPr id="58377" name="Text Box 14">
              <a:extLst>
                <a:ext uri="{FF2B5EF4-FFF2-40B4-BE49-F238E27FC236}">
                  <a16:creationId xmlns:a16="http://schemas.microsoft.com/office/drawing/2014/main" id="{6B90BD1B-90D0-4236-BAA9-DC96C65FBF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6" y="2064"/>
              <a:ext cx="36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Times New Roman" panose="02020603050405020304" pitchFamily="18" charset="0"/>
                </a:rPr>
                <a:t>ID</a:t>
              </a:r>
            </a:p>
          </p:txBody>
        </p:sp>
        <p:sp>
          <p:nvSpPr>
            <p:cNvPr id="58378" name="Text Box 15">
              <a:extLst>
                <a:ext uri="{FF2B5EF4-FFF2-40B4-BE49-F238E27FC236}">
                  <a16:creationId xmlns:a16="http://schemas.microsoft.com/office/drawing/2014/main" id="{00B91A4C-BF91-4E0C-AFFE-6A9E3AC527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6" y="2592"/>
              <a:ext cx="397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800">
                  <a:latin typeface="Times New Roman" panose="02020603050405020304" pitchFamily="18" charset="0"/>
                </a:rPr>
                <a:t>2,3</a:t>
              </a:r>
            </a:p>
          </p:txBody>
        </p:sp>
      </p:grpSp>
      <p:sp>
        <p:nvSpPr>
          <p:cNvPr id="10" name="灯片编号占位符 1">
            <a:extLst>
              <a:ext uri="{FF2B5EF4-FFF2-40B4-BE49-F238E27FC236}">
                <a16:creationId xmlns:a16="http://schemas.microsoft.com/office/drawing/2014/main" id="{AEC7AE71-4087-445B-883B-80A76061A3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44</a:t>
            </a:fld>
            <a:endParaRPr lang="zh-TW" alt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標題 1">
            <a:extLst>
              <a:ext uri="{FF2B5EF4-FFF2-40B4-BE49-F238E27FC236}">
                <a16:creationId xmlns:a16="http://schemas.microsoft.com/office/drawing/2014/main" id="{9B5055A4-5AF4-46D4-A78E-14C64E7D3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934" y="108349"/>
            <a:ext cx="7813756" cy="519113"/>
          </a:xfrm>
        </p:spPr>
        <p:txBody>
          <a:bodyPr/>
          <a:lstStyle/>
          <a:p>
            <a:r>
              <a:rPr lang="en-US" altLang="zh-TW" sz="3200" dirty="0"/>
              <a:t>Making Grammars LL(1)-8</a:t>
            </a:r>
            <a:endParaRPr lang="zh-TW" altLang="en-US" sz="3200" dirty="0"/>
          </a:p>
        </p:txBody>
      </p:sp>
      <p:sp>
        <p:nvSpPr>
          <p:cNvPr id="59395" name="內容版面配置區 2">
            <a:extLst>
              <a:ext uri="{FF2B5EF4-FFF2-40B4-BE49-F238E27FC236}">
                <a16:creationId xmlns:a16="http://schemas.microsoft.com/office/drawing/2014/main" id="{2C38336A-B48B-4E83-86DE-6F0912229BA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74361" y="914400"/>
            <a:ext cx="6683739" cy="2735705"/>
          </a:xfrm>
        </p:spPr>
        <p:txBody>
          <a:bodyPr/>
          <a:lstStyle/>
          <a:p>
            <a:pPr marL="285750" indent="-285750">
              <a:lnSpc>
                <a:spcPct val="90000"/>
              </a:lnSpc>
              <a:buClr>
                <a:schemeClr val="accent2"/>
              </a:buClr>
            </a:pPr>
            <a:r>
              <a:rPr lang="en-US" altLang="zh-TW" sz="2100" b="1" dirty="0">
                <a:solidFill>
                  <a:srgbClr val="C00000"/>
                </a:solidFill>
              </a:rPr>
              <a:t>Example Grammar:</a:t>
            </a:r>
            <a:r>
              <a:rPr lang="en-US" altLang="zh-TW" sz="1725" b="1" dirty="0">
                <a:solidFill>
                  <a:srgbClr val="3333CC"/>
                </a:solidFill>
              </a:rPr>
              <a:t> </a:t>
            </a:r>
          </a:p>
          <a:p>
            <a:pPr marL="600075" lvl="1" indent="-257175">
              <a:lnSpc>
                <a:spcPct val="90000"/>
              </a:lnSpc>
            </a:pPr>
            <a:r>
              <a:rPr lang="en-US" altLang="zh-TW" sz="1800" b="1" dirty="0">
                <a:solidFill>
                  <a:srgbClr val="3333CC"/>
                </a:solidFill>
              </a:rPr>
              <a:t>&lt;</a:t>
            </a:r>
            <a:r>
              <a:rPr lang="en-US" altLang="zh-TW" sz="1800" b="1" dirty="0" err="1">
                <a:solidFill>
                  <a:srgbClr val="3333CC"/>
                </a:solidFill>
              </a:rPr>
              <a:t>stmt</a:t>
            </a:r>
            <a:r>
              <a:rPr lang="en-US" altLang="zh-TW" sz="1800" b="1" dirty="0">
                <a:solidFill>
                  <a:srgbClr val="3333CC"/>
                </a:solidFill>
              </a:rPr>
              <a:t>&gt; </a:t>
            </a:r>
            <a:r>
              <a:rPr lang="en-US" altLang="zh-TW" sz="1800" b="1" dirty="0">
                <a:solidFill>
                  <a:srgbClr val="3333CC"/>
                </a:solidFill>
                <a:sym typeface="Symbol" panose="05050102010706020507" pitchFamily="18" charset="2"/>
              </a:rPr>
              <a:t></a:t>
            </a:r>
            <a:r>
              <a:rPr lang="en-US" altLang="zh-TW" sz="1800" b="1" dirty="0">
                <a:solidFill>
                  <a:srgbClr val="3333CC"/>
                </a:solidFill>
              </a:rPr>
              <a:t> ID &lt;suffix&gt;</a:t>
            </a:r>
          </a:p>
          <a:p>
            <a:pPr marL="600075" lvl="1" indent="-257175">
              <a:lnSpc>
                <a:spcPct val="90000"/>
              </a:lnSpc>
            </a:pPr>
            <a:r>
              <a:rPr lang="zh-TW" altLang="en-US" sz="1800" b="1" dirty="0">
                <a:solidFill>
                  <a:srgbClr val="3333CC"/>
                </a:solidFill>
              </a:rPr>
              <a:t>&lt;</a:t>
            </a:r>
            <a:r>
              <a:rPr lang="en-US" altLang="zh-TW" sz="1800" b="1" dirty="0">
                <a:solidFill>
                  <a:srgbClr val="3333CC"/>
                </a:solidFill>
              </a:rPr>
              <a:t>suffix&gt; </a:t>
            </a:r>
            <a:r>
              <a:rPr lang="en-US" altLang="zh-TW" sz="1800" b="1" dirty="0">
                <a:solidFill>
                  <a:srgbClr val="3333CC"/>
                </a:solidFill>
                <a:sym typeface="Symbol" panose="05050102010706020507" pitchFamily="18" charset="2"/>
              </a:rPr>
              <a:t></a:t>
            </a:r>
            <a:r>
              <a:rPr lang="en-US" altLang="zh-TW" sz="1800" b="1" dirty="0">
                <a:solidFill>
                  <a:srgbClr val="3333CC"/>
                </a:solidFill>
              </a:rPr>
              <a:t> : &lt;unlabeled </a:t>
            </a:r>
            <a:r>
              <a:rPr lang="en-US" altLang="zh-TW" sz="1800" b="1" dirty="0" err="1">
                <a:solidFill>
                  <a:srgbClr val="3333CC"/>
                </a:solidFill>
              </a:rPr>
              <a:t>stmt</a:t>
            </a:r>
            <a:r>
              <a:rPr lang="en-US" altLang="zh-TW" sz="1800" b="1" dirty="0">
                <a:solidFill>
                  <a:srgbClr val="3333CC"/>
                </a:solidFill>
              </a:rPr>
              <a:t>&gt;</a:t>
            </a:r>
          </a:p>
          <a:p>
            <a:pPr marL="600075" lvl="1" indent="-257175">
              <a:lnSpc>
                <a:spcPct val="90000"/>
              </a:lnSpc>
            </a:pPr>
            <a:r>
              <a:rPr lang="zh-TW" altLang="en-US" sz="1800" b="1" dirty="0">
                <a:solidFill>
                  <a:srgbClr val="3333CC"/>
                </a:solidFill>
              </a:rPr>
              <a:t>&lt;</a:t>
            </a:r>
            <a:r>
              <a:rPr lang="en-US" altLang="zh-TW" sz="1800" b="1" dirty="0">
                <a:solidFill>
                  <a:srgbClr val="3333CC"/>
                </a:solidFill>
              </a:rPr>
              <a:t>suffix&gt; </a:t>
            </a:r>
            <a:r>
              <a:rPr lang="en-US" altLang="zh-TW" sz="1800" b="1" dirty="0">
                <a:solidFill>
                  <a:srgbClr val="3333CC"/>
                </a:solidFill>
                <a:sym typeface="Symbol" panose="05050102010706020507" pitchFamily="18" charset="2"/>
              </a:rPr>
              <a:t></a:t>
            </a:r>
            <a:r>
              <a:rPr lang="en-US" altLang="zh-TW" sz="1800" b="1" dirty="0">
                <a:solidFill>
                  <a:srgbClr val="3333CC"/>
                </a:solidFill>
              </a:rPr>
              <a:t> := &lt;exp&gt; ;</a:t>
            </a:r>
          </a:p>
          <a:p>
            <a:pPr marL="600075" lvl="1" indent="-257175">
              <a:lnSpc>
                <a:spcPct val="90000"/>
              </a:lnSpc>
            </a:pPr>
            <a:r>
              <a:rPr lang="zh-TW" altLang="en-US" sz="1800" b="1" dirty="0">
                <a:solidFill>
                  <a:srgbClr val="3333CC"/>
                </a:solidFill>
              </a:rPr>
              <a:t>&lt;</a:t>
            </a:r>
            <a:r>
              <a:rPr lang="en-US" altLang="zh-TW" sz="1800" b="1" dirty="0">
                <a:solidFill>
                  <a:srgbClr val="3333CC"/>
                </a:solidFill>
              </a:rPr>
              <a:t>unlabeled </a:t>
            </a:r>
            <a:r>
              <a:rPr lang="en-US" altLang="zh-TW" sz="1800" b="1" dirty="0" err="1">
                <a:solidFill>
                  <a:srgbClr val="3333CC"/>
                </a:solidFill>
              </a:rPr>
              <a:t>stmt</a:t>
            </a:r>
            <a:r>
              <a:rPr lang="en-US" altLang="zh-TW" sz="1800" b="1" dirty="0">
                <a:solidFill>
                  <a:srgbClr val="3333CC"/>
                </a:solidFill>
              </a:rPr>
              <a:t>&gt; </a:t>
            </a:r>
            <a:r>
              <a:rPr lang="en-US" altLang="zh-TW" sz="1800" b="1" dirty="0">
                <a:solidFill>
                  <a:srgbClr val="3333CC"/>
                </a:solidFill>
                <a:sym typeface="Symbol" panose="05050102010706020507" pitchFamily="18" charset="2"/>
              </a:rPr>
              <a:t></a:t>
            </a:r>
            <a:r>
              <a:rPr lang="en-US" altLang="zh-TW" sz="1800" b="1" dirty="0">
                <a:solidFill>
                  <a:srgbClr val="3333CC"/>
                </a:solidFill>
              </a:rPr>
              <a:t> ID := &lt;exp&gt; ;</a:t>
            </a:r>
          </a:p>
          <a:p>
            <a:pPr marL="285750" indent="-285750">
              <a:lnSpc>
                <a:spcPct val="90000"/>
              </a:lnSpc>
              <a:buClr>
                <a:schemeClr val="accent2"/>
              </a:buClr>
            </a:pPr>
            <a:endParaRPr lang="en-US" altLang="zh-TW" sz="1800" b="1" dirty="0">
              <a:solidFill>
                <a:srgbClr val="3333CC"/>
              </a:solidFill>
            </a:endParaRPr>
          </a:p>
        </p:txBody>
      </p:sp>
      <p:sp>
        <p:nvSpPr>
          <p:cNvPr id="4" name="灯片编号占位符 1">
            <a:extLst>
              <a:ext uri="{FF2B5EF4-FFF2-40B4-BE49-F238E27FC236}">
                <a16:creationId xmlns:a16="http://schemas.microsoft.com/office/drawing/2014/main" id="{AEC7AE71-4087-445B-883B-80A76061A3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45</a:t>
            </a:fld>
            <a:endParaRPr lang="zh-TW" alt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標題 1">
            <a:extLst>
              <a:ext uri="{FF2B5EF4-FFF2-40B4-BE49-F238E27FC236}">
                <a16:creationId xmlns:a16="http://schemas.microsoft.com/office/drawing/2014/main" id="{8E2C27AE-E524-4AAF-B5E7-0869CA46E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380" y="108349"/>
            <a:ext cx="7731310" cy="519113"/>
          </a:xfrm>
        </p:spPr>
        <p:txBody>
          <a:bodyPr/>
          <a:lstStyle/>
          <a:p>
            <a:r>
              <a:rPr lang="en-US" altLang="zh-TW" sz="3200" dirty="0"/>
              <a:t>Making Grammars LL(1)-9</a:t>
            </a:r>
            <a:endParaRPr lang="zh-TW" altLang="en-US" sz="3200" dirty="0"/>
          </a:p>
        </p:txBody>
      </p:sp>
      <p:sp>
        <p:nvSpPr>
          <p:cNvPr id="60419" name="內容版面配置區 2">
            <a:extLst>
              <a:ext uri="{FF2B5EF4-FFF2-40B4-BE49-F238E27FC236}">
                <a16:creationId xmlns:a16="http://schemas.microsoft.com/office/drawing/2014/main" id="{6F3F5ECF-1A23-44CB-9D11-38393C0E78B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49312" y="839449"/>
            <a:ext cx="6850504" cy="3702844"/>
          </a:xfrm>
        </p:spPr>
        <p:txBody>
          <a:bodyPr/>
          <a:lstStyle/>
          <a:p>
            <a:pPr marL="257175" indent="-257175">
              <a:lnSpc>
                <a:spcPct val="90000"/>
              </a:lnSpc>
            </a:pPr>
            <a:r>
              <a:rPr lang="en-US" altLang="zh-TW" sz="2000" b="1" dirty="0">
                <a:solidFill>
                  <a:srgbClr val="C00000"/>
                </a:solidFill>
              </a:rPr>
              <a:t>In Ada, we may declare arrays as</a:t>
            </a:r>
          </a:p>
          <a:p>
            <a:pPr marL="463154" lvl="1" indent="-257175">
              <a:lnSpc>
                <a:spcPct val="90000"/>
              </a:lnSpc>
            </a:pPr>
            <a:r>
              <a:rPr lang="en-US" altLang="zh-TW" sz="1800" dirty="0">
                <a:sym typeface="Symbol" panose="05050102010706020507" pitchFamily="18" charset="2"/>
              </a:rPr>
              <a:t>A:  array(I .. J, BOOLEAN)</a:t>
            </a:r>
          </a:p>
          <a:p>
            <a:pPr marL="257175" indent="-257175">
              <a:lnSpc>
                <a:spcPct val="90000"/>
              </a:lnSpc>
            </a:pPr>
            <a:endParaRPr lang="en-US" altLang="zh-TW" sz="2000" dirty="0"/>
          </a:p>
          <a:p>
            <a:pPr marL="257175" indent="-257175">
              <a:lnSpc>
                <a:spcPct val="90000"/>
              </a:lnSpc>
            </a:pPr>
            <a:r>
              <a:rPr lang="en-US" altLang="zh-TW" sz="2000" b="1" dirty="0">
                <a:solidFill>
                  <a:srgbClr val="C00000"/>
                </a:solidFill>
              </a:rPr>
              <a:t>A straightforward grammar for array bound</a:t>
            </a:r>
          </a:p>
          <a:p>
            <a:pPr marL="463154" lvl="1" indent="-257175">
              <a:lnSpc>
                <a:spcPct val="90000"/>
              </a:lnSpc>
            </a:pPr>
            <a:r>
              <a:rPr lang="en-US" altLang="zh-TW" sz="1800" dirty="0"/>
              <a:t>&lt;array bound&gt; </a:t>
            </a:r>
            <a:r>
              <a:rPr lang="en-US" altLang="zh-TW" sz="1800" dirty="0">
                <a:sym typeface="Symbol" panose="05050102010706020507" pitchFamily="18" charset="2"/>
              </a:rPr>
              <a:t> &lt;expr&gt; .. &lt;expr&gt;</a:t>
            </a:r>
          </a:p>
          <a:p>
            <a:pPr marL="463154" lvl="1" indent="-257175">
              <a:lnSpc>
                <a:spcPct val="90000"/>
              </a:lnSpc>
            </a:pPr>
            <a:r>
              <a:rPr lang="en-US" altLang="zh-TW" sz="1800" dirty="0"/>
              <a:t>&lt;array bound&gt; </a:t>
            </a:r>
            <a:r>
              <a:rPr lang="en-US" altLang="zh-TW" sz="1800" dirty="0">
                <a:sym typeface="Symbol" panose="05050102010706020507" pitchFamily="18" charset="2"/>
              </a:rPr>
              <a:t> ID</a:t>
            </a:r>
            <a:endParaRPr lang="en-US" altLang="zh-TW" sz="1800" dirty="0"/>
          </a:p>
          <a:p>
            <a:pPr marL="257175" indent="-257175">
              <a:lnSpc>
                <a:spcPct val="90000"/>
              </a:lnSpc>
            </a:pPr>
            <a:endParaRPr lang="en-US" altLang="zh-TW" sz="2000" dirty="0"/>
          </a:p>
          <a:p>
            <a:pPr marL="257175" indent="-257175">
              <a:lnSpc>
                <a:spcPct val="90000"/>
              </a:lnSpc>
            </a:pPr>
            <a:r>
              <a:rPr lang="en-US" altLang="zh-TW" sz="2000" b="1" dirty="0">
                <a:solidFill>
                  <a:srgbClr val="C00000"/>
                </a:solidFill>
              </a:rPr>
              <a:t>Solution</a:t>
            </a:r>
          </a:p>
          <a:p>
            <a:pPr marL="463154" lvl="1" indent="-257175">
              <a:lnSpc>
                <a:spcPct val="90000"/>
              </a:lnSpc>
            </a:pPr>
            <a:r>
              <a:rPr lang="en-US" altLang="zh-TW" sz="1800" dirty="0"/>
              <a:t>&lt;array bound&gt; </a:t>
            </a:r>
            <a:r>
              <a:rPr lang="en-US" altLang="zh-TW" sz="1800" dirty="0">
                <a:sym typeface="Symbol" panose="05050102010706020507" pitchFamily="18" charset="2"/>
              </a:rPr>
              <a:t> &lt;expr&gt; &lt;bound tail&gt;</a:t>
            </a:r>
          </a:p>
          <a:p>
            <a:pPr marL="463154" lvl="1" indent="-257175">
              <a:lnSpc>
                <a:spcPct val="90000"/>
              </a:lnSpc>
            </a:pPr>
            <a:r>
              <a:rPr lang="en-US" altLang="zh-TW" sz="1800" dirty="0"/>
              <a:t>&lt;bound tail&gt; </a:t>
            </a:r>
            <a:r>
              <a:rPr lang="en-US" altLang="zh-TW" sz="1800" dirty="0">
                <a:sym typeface="Symbol" panose="05050102010706020507" pitchFamily="18" charset="2"/>
              </a:rPr>
              <a:t> .. &lt;expr&gt; </a:t>
            </a:r>
          </a:p>
          <a:p>
            <a:pPr marL="463154" lvl="1" indent="-257175">
              <a:lnSpc>
                <a:spcPct val="90000"/>
              </a:lnSpc>
            </a:pPr>
            <a:r>
              <a:rPr lang="en-US" altLang="zh-TW" sz="1800" dirty="0"/>
              <a:t>&lt;bound tail&gt; </a:t>
            </a:r>
            <a:r>
              <a:rPr lang="en-US" altLang="zh-TW" sz="1800" dirty="0">
                <a:sym typeface="Symbol" panose="05050102010706020507" pitchFamily="18" charset="2"/>
              </a:rPr>
              <a:t> </a:t>
            </a:r>
            <a:endParaRPr lang="en-US" altLang="zh-TW" sz="1800" dirty="0"/>
          </a:p>
          <a:p>
            <a:pPr marL="257175" indent="-257175">
              <a:lnSpc>
                <a:spcPct val="90000"/>
              </a:lnSpc>
            </a:pPr>
            <a:endParaRPr lang="en-US" altLang="zh-TW" sz="2000" dirty="0"/>
          </a:p>
          <a:p>
            <a:pPr marL="257175" indent="-257175">
              <a:lnSpc>
                <a:spcPct val="90000"/>
              </a:lnSpc>
            </a:pPr>
            <a:endParaRPr lang="zh-TW" altLang="en-US" sz="2000" dirty="0"/>
          </a:p>
        </p:txBody>
      </p:sp>
      <p:sp>
        <p:nvSpPr>
          <p:cNvPr id="4" name="灯片编号占位符 1">
            <a:extLst>
              <a:ext uri="{FF2B5EF4-FFF2-40B4-BE49-F238E27FC236}">
                <a16:creationId xmlns:a16="http://schemas.microsoft.com/office/drawing/2014/main" id="{AEC7AE71-4087-445B-883B-80A76061A3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46</a:t>
            </a:fld>
            <a:endParaRPr lang="zh-TW" alt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標題 1">
            <a:extLst>
              <a:ext uri="{FF2B5EF4-FFF2-40B4-BE49-F238E27FC236}">
                <a16:creationId xmlns:a16="http://schemas.microsoft.com/office/drawing/2014/main" id="{7915B96D-2EB0-4CE1-8BC9-356F7D314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1895" y="108349"/>
            <a:ext cx="7753795" cy="519113"/>
          </a:xfrm>
        </p:spPr>
        <p:txBody>
          <a:bodyPr/>
          <a:lstStyle/>
          <a:p>
            <a:r>
              <a:rPr lang="en-US" altLang="zh-TW" sz="3200" dirty="0"/>
              <a:t>Making Grammars LL(1)-10</a:t>
            </a:r>
            <a:endParaRPr lang="zh-TW" altLang="en-US" sz="3200" dirty="0"/>
          </a:p>
        </p:txBody>
      </p:sp>
      <p:sp>
        <p:nvSpPr>
          <p:cNvPr id="61443" name="內容版面配置區 2">
            <a:extLst>
              <a:ext uri="{FF2B5EF4-FFF2-40B4-BE49-F238E27FC236}">
                <a16:creationId xmlns:a16="http://schemas.microsoft.com/office/drawing/2014/main" id="{2FD705B4-D30E-44B4-BE7B-DD80B88B20A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61934" y="824459"/>
            <a:ext cx="6653759" cy="370284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000" b="1" dirty="0" err="1">
                <a:solidFill>
                  <a:srgbClr val="C00000"/>
                </a:solidFill>
              </a:rPr>
              <a:t>Greibach</a:t>
            </a:r>
            <a:r>
              <a:rPr lang="en-US" altLang="zh-TW" sz="2000" b="1" dirty="0">
                <a:solidFill>
                  <a:srgbClr val="C00000"/>
                </a:solidFill>
              </a:rPr>
              <a:t> Normal Form</a:t>
            </a:r>
          </a:p>
          <a:p>
            <a:pPr lvl="1">
              <a:lnSpc>
                <a:spcPct val="90000"/>
              </a:lnSpc>
            </a:pPr>
            <a:r>
              <a:rPr lang="en-US" altLang="zh-TW" sz="1800" b="1" dirty="0">
                <a:solidFill>
                  <a:srgbClr val="F78507"/>
                </a:solidFill>
              </a:rPr>
              <a:t>Every production is of the form </a:t>
            </a:r>
            <a:r>
              <a:rPr lang="en-US" altLang="zh-TW" sz="1800" b="1" dirty="0" err="1">
                <a:solidFill>
                  <a:srgbClr val="F78507"/>
                </a:solidFill>
              </a:rPr>
              <a:t>A</a:t>
            </a:r>
            <a:r>
              <a:rPr lang="en-US" altLang="zh-TW" sz="1800" b="1" dirty="0" err="1">
                <a:solidFill>
                  <a:srgbClr val="F78507"/>
                </a:solidFill>
                <a:sym typeface="Symbol" panose="05050102010706020507" pitchFamily="18" charset="2"/>
              </a:rPr>
              <a:t>a</a:t>
            </a:r>
            <a:r>
              <a:rPr lang="en-US" altLang="zh-TW" sz="1800" b="1" dirty="0">
                <a:solidFill>
                  <a:srgbClr val="F78507"/>
                </a:solidFill>
                <a:sym typeface="Symbol" panose="05050102010706020507" pitchFamily="18" charset="2"/>
              </a:rPr>
              <a:t></a:t>
            </a:r>
          </a:p>
          <a:p>
            <a:pPr lvl="2">
              <a:lnSpc>
                <a:spcPct val="90000"/>
              </a:lnSpc>
            </a:pPr>
            <a:r>
              <a:rPr lang="en-US" altLang="zh-TW" sz="1800" dirty="0"/>
              <a:t>a is </a:t>
            </a:r>
            <a:r>
              <a:rPr lang="en-US" altLang="zh-TW" sz="1800" u="sng" dirty="0"/>
              <a:t>a terminal</a:t>
            </a:r>
            <a:r>
              <a:rPr lang="en-US" altLang="zh-TW" sz="1800" dirty="0"/>
              <a:t> and </a:t>
            </a:r>
            <a:r>
              <a:rPr lang="en-US" altLang="zh-TW" sz="1800" dirty="0">
                <a:sym typeface="Symbol" panose="05050102010706020507" pitchFamily="18" charset="2"/>
              </a:rPr>
              <a:t></a:t>
            </a:r>
            <a:r>
              <a:rPr lang="en-US" altLang="zh-TW" sz="1800" dirty="0"/>
              <a:t> is </a:t>
            </a:r>
            <a:r>
              <a:rPr lang="en-US" altLang="zh-TW" sz="1800" u="sng" dirty="0"/>
              <a:t>a string (possible empty) of symbols</a:t>
            </a:r>
          </a:p>
          <a:p>
            <a:pPr lvl="2">
              <a:lnSpc>
                <a:spcPct val="90000"/>
              </a:lnSpc>
            </a:pPr>
            <a:endParaRPr lang="en-US" altLang="zh-TW" sz="1800" dirty="0"/>
          </a:p>
          <a:p>
            <a:pPr lvl="1">
              <a:lnSpc>
                <a:spcPct val="90000"/>
              </a:lnSpc>
            </a:pPr>
            <a:r>
              <a:rPr lang="en-US" altLang="zh-TW" sz="1800" dirty="0"/>
              <a:t>Every context-free language L </a:t>
            </a:r>
            <a:r>
              <a:rPr lang="en-US" altLang="zh-TW" sz="1800" u="sng" dirty="0"/>
              <a:t>without </a:t>
            </a:r>
            <a:r>
              <a:rPr lang="en-US" altLang="zh-TW" sz="1800" u="sng" dirty="0">
                <a:sym typeface="Symbol" panose="05050102010706020507" pitchFamily="18" charset="2"/>
              </a:rPr>
              <a:t></a:t>
            </a:r>
            <a:r>
              <a:rPr lang="en-US" altLang="zh-TW" sz="1800" dirty="0">
                <a:sym typeface="Symbol" panose="05050102010706020507" pitchFamily="18" charset="2"/>
              </a:rPr>
              <a:t> can be generated  </a:t>
            </a:r>
            <a:br>
              <a:rPr lang="en-US" altLang="zh-TW" sz="1800" dirty="0">
                <a:sym typeface="Symbol" panose="05050102010706020507" pitchFamily="18" charset="2"/>
              </a:rPr>
            </a:br>
            <a:r>
              <a:rPr lang="en-US" altLang="zh-TW" sz="1800" dirty="0">
                <a:sym typeface="Symbol" panose="05050102010706020507" pitchFamily="18" charset="2"/>
              </a:rPr>
              <a:t>by a grammar in </a:t>
            </a:r>
            <a:r>
              <a:rPr lang="en-US" altLang="zh-TW" sz="1800" b="1" u="sng" dirty="0" err="1">
                <a:solidFill>
                  <a:srgbClr val="3333CC"/>
                </a:solidFill>
                <a:sym typeface="Symbol" panose="05050102010706020507" pitchFamily="18" charset="2"/>
              </a:rPr>
              <a:t>Greibach</a:t>
            </a:r>
            <a:r>
              <a:rPr lang="en-US" altLang="zh-TW" sz="1800" b="1" u="sng" dirty="0">
                <a:solidFill>
                  <a:srgbClr val="3333CC"/>
                </a:solidFill>
                <a:sym typeface="Symbol" panose="05050102010706020507" pitchFamily="18" charset="2"/>
              </a:rPr>
              <a:t> Normal Form</a:t>
            </a:r>
          </a:p>
          <a:p>
            <a:pPr lvl="1">
              <a:lnSpc>
                <a:spcPct val="90000"/>
              </a:lnSpc>
            </a:pPr>
            <a:endParaRPr lang="en-US" altLang="zh-TW" sz="1800" dirty="0">
              <a:sym typeface="Symbol" panose="05050102010706020507" pitchFamily="18" charset="2"/>
            </a:endParaRPr>
          </a:p>
          <a:p>
            <a:pPr lvl="1">
              <a:lnSpc>
                <a:spcPct val="90000"/>
              </a:lnSpc>
            </a:pPr>
            <a:r>
              <a:rPr lang="en-US" altLang="zh-TW" sz="1800" b="1" dirty="0">
                <a:solidFill>
                  <a:srgbClr val="F78507"/>
                </a:solidFill>
                <a:sym typeface="Symbol" panose="05050102010706020507" pitchFamily="18" charset="2"/>
              </a:rPr>
              <a:t>Factoring of common prefixes is easy</a:t>
            </a:r>
          </a:p>
          <a:p>
            <a:pPr lvl="1">
              <a:lnSpc>
                <a:spcPct val="90000"/>
              </a:lnSpc>
              <a:buFont typeface="Wingdings 3" panose="05040102010807070707" pitchFamily="18" charset="2"/>
              <a:buNone/>
            </a:pPr>
            <a:endParaRPr lang="en-US" altLang="zh-TW" sz="1800" b="1" dirty="0">
              <a:solidFill>
                <a:srgbClr val="F78507"/>
              </a:solidFill>
              <a:sym typeface="Symbol" panose="05050102010706020507" pitchFamily="18" charset="2"/>
            </a:endParaRPr>
          </a:p>
          <a:p>
            <a:pPr>
              <a:lnSpc>
                <a:spcPct val="90000"/>
              </a:lnSpc>
            </a:pPr>
            <a:r>
              <a:rPr lang="en-US" altLang="zh-TW" sz="2000" b="1" dirty="0">
                <a:solidFill>
                  <a:srgbClr val="C00000"/>
                </a:solidFill>
              </a:rPr>
              <a:t>Given a grammar G, we can</a:t>
            </a:r>
          </a:p>
          <a:p>
            <a:pPr lvl="1">
              <a:lnSpc>
                <a:spcPct val="90000"/>
              </a:lnSpc>
            </a:pPr>
            <a:r>
              <a:rPr lang="en-US" altLang="zh-TW" sz="1800" dirty="0"/>
              <a:t>G </a:t>
            </a:r>
            <a:r>
              <a:rPr lang="en-US" altLang="zh-TW" sz="1800" dirty="0">
                <a:sym typeface="Symbol" panose="05050102010706020507" pitchFamily="18" charset="2"/>
              </a:rPr>
              <a:t> GNF  No common prefixes, no left recursion </a:t>
            </a:r>
            <a:r>
              <a:rPr lang="en-US" altLang="zh-TW" sz="1800" i="1" dirty="0">
                <a:solidFill>
                  <a:srgbClr val="FF0000"/>
                </a:solidFill>
                <a:sym typeface="Symbol" panose="05050102010706020507" pitchFamily="18" charset="2"/>
              </a:rPr>
              <a:t>(but</a:t>
            </a:r>
            <a:r>
              <a:rPr lang="zh-TW" altLang="en-US" sz="1800" i="1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altLang="zh-TW" sz="1800" i="1" dirty="0">
                <a:solidFill>
                  <a:srgbClr val="FF0000"/>
                </a:solidFill>
                <a:sym typeface="Symbol" panose="05050102010706020507" pitchFamily="18" charset="2"/>
              </a:rPr>
              <a:t>still may not</a:t>
            </a:r>
            <a:r>
              <a:rPr lang="zh-TW" altLang="en-US" sz="1800" i="1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altLang="zh-TW" sz="1800" i="1" dirty="0">
                <a:solidFill>
                  <a:srgbClr val="FF0000"/>
                </a:solidFill>
                <a:sym typeface="Symbol" panose="05050102010706020507" pitchFamily="18" charset="2"/>
              </a:rPr>
              <a:t>be LL(1)</a:t>
            </a:r>
            <a:r>
              <a:rPr lang="en-US" altLang="zh-TW" sz="1800" dirty="0">
                <a:sym typeface="Symbol" panose="05050102010706020507" pitchFamily="18" charset="2"/>
              </a:rPr>
              <a:t>)</a:t>
            </a:r>
            <a:endParaRPr lang="zh-TW" altLang="en-US" sz="1800" dirty="0"/>
          </a:p>
        </p:txBody>
      </p:sp>
      <p:sp>
        <p:nvSpPr>
          <p:cNvPr id="4" name="灯片编号占位符 1">
            <a:extLst>
              <a:ext uri="{FF2B5EF4-FFF2-40B4-BE49-F238E27FC236}">
                <a16:creationId xmlns:a16="http://schemas.microsoft.com/office/drawing/2014/main" id="{AEC7AE71-4087-445B-883B-80A76061A3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47</a:t>
            </a:fld>
            <a:endParaRPr lang="zh-TW" alt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標題 1">
            <a:extLst>
              <a:ext uri="{FF2B5EF4-FFF2-40B4-BE49-F238E27FC236}">
                <a16:creationId xmlns:a16="http://schemas.microsoft.com/office/drawing/2014/main" id="{5235885B-F5F1-4583-AE5C-2C5BEF1F2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6905" y="108349"/>
            <a:ext cx="7768785" cy="519113"/>
          </a:xfrm>
        </p:spPr>
        <p:txBody>
          <a:bodyPr/>
          <a:lstStyle/>
          <a:p>
            <a:r>
              <a:rPr lang="en-US" altLang="zh-TW" sz="3200" dirty="0"/>
              <a:t>The If-Then-Else Problem in LL(1) Parsing (1)</a:t>
            </a:r>
            <a:endParaRPr lang="zh-TW" altLang="en-US" sz="3200" dirty="0"/>
          </a:p>
        </p:txBody>
      </p:sp>
      <p:sp>
        <p:nvSpPr>
          <p:cNvPr id="62467" name="內容版面配置區 2">
            <a:extLst>
              <a:ext uri="{FF2B5EF4-FFF2-40B4-BE49-F238E27FC236}">
                <a16:creationId xmlns:a16="http://schemas.microsoft.com/office/drawing/2014/main" id="{75A98972-85B2-422B-81E4-F79A9599617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36195" y="846944"/>
            <a:ext cx="6172200" cy="3237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000" b="1" dirty="0">
                <a:solidFill>
                  <a:srgbClr val="C00000"/>
                </a:solidFill>
              </a:rPr>
              <a:t>“Dangling else” problem in Algo60, Pascal, and C</a:t>
            </a:r>
          </a:p>
          <a:p>
            <a:pPr lvl="1"/>
            <a:r>
              <a:rPr lang="en-US" altLang="zh-TW" sz="1800" b="1" dirty="0">
                <a:solidFill>
                  <a:srgbClr val="3333CC"/>
                </a:solidFill>
              </a:rPr>
              <a:t>else</a:t>
            </a:r>
            <a:r>
              <a:rPr lang="en-US" altLang="zh-TW" sz="1800" dirty="0"/>
              <a:t> clause is optional</a:t>
            </a:r>
          </a:p>
          <a:p>
            <a:pPr lvl="1"/>
            <a:endParaRPr lang="en-US" altLang="zh-TW" sz="2000" dirty="0"/>
          </a:p>
          <a:p>
            <a:pPr>
              <a:lnSpc>
                <a:spcPct val="90000"/>
              </a:lnSpc>
            </a:pPr>
            <a:r>
              <a:rPr lang="en-US" altLang="zh-TW" sz="2000" b="1" dirty="0">
                <a:solidFill>
                  <a:srgbClr val="C00000"/>
                </a:solidFill>
              </a:rPr>
              <a:t>BL={[</a:t>
            </a:r>
            <a:r>
              <a:rPr lang="en-US" altLang="zh-TW" sz="2000" b="1" baseline="30000" dirty="0" err="1">
                <a:solidFill>
                  <a:srgbClr val="C00000"/>
                </a:solidFill>
              </a:rPr>
              <a:t>i</a:t>
            </a:r>
            <a:r>
              <a:rPr lang="en-US" altLang="zh-TW" sz="2000" b="1" dirty="0">
                <a:solidFill>
                  <a:srgbClr val="C00000"/>
                </a:solidFill>
              </a:rPr>
              <a:t>]</a:t>
            </a:r>
            <a:r>
              <a:rPr lang="en-US" altLang="zh-TW" sz="2000" b="1" baseline="30000" dirty="0">
                <a:solidFill>
                  <a:srgbClr val="C00000"/>
                </a:solidFill>
              </a:rPr>
              <a:t>j</a:t>
            </a:r>
            <a:r>
              <a:rPr lang="en-US" altLang="zh-TW" sz="2000" b="1" dirty="0">
                <a:solidFill>
                  <a:srgbClr val="C00000"/>
                </a:solidFill>
              </a:rPr>
              <a:t> | </a:t>
            </a:r>
            <a:r>
              <a:rPr lang="en-US" altLang="zh-TW" sz="2000" b="1" dirty="0" err="1">
                <a:solidFill>
                  <a:srgbClr val="C00000"/>
                </a:solidFill>
              </a:rPr>
              <a:t>i</a:t>
            </a:r>
            <a:r>
              <a:rPr lang="en-US" altLang="zh-TW" sz="2000" b="1" dirty="0" err="1">
                <a:solidFill>
                  <a:srgbClr val="C00000"/>
                </a:solidFill>
                <a:sym typeface="Symbol" panose="05050102010706020507" pitchFamily="18" charset="2"/>
              </a:rPr>
              <a:t></a:t>
            </a:r>
            <a:r>
              <a:rPr lang="en-US" altLang="zh-TW" sz="2000" b="1" dirty="0" err="1">
                <a:solidFill>
                  <a:srgbClr val="C00000"/>
                </a:solidFill>
              </a:rPr>
              <a:t>j</a:t>
            </a:r>
            <a:r>
              <a:rPr lang="en-US" altLang="zh-TW" sz="2000" b="1" dirty="0">
                <a:solidFill>
                  <a:srgbClr val="C00000"/>
                </a:solidFill>
                <a:sym typeface="Symbol" panose="05050102010706020507" pitchFamily="18" charset="2"/>
              </a:rPr>
              <a:t></a:t>
            </a:r>
            <a:r>
              <a:rPr lang="en-US" altLang="zh-TW" sz="2000" b="1" dirty="0">
                <a:solidFill>
                  <a:srgbClr val="C00000"/>
                </a:solidFill>
              </a:rPr>
              <a:t> 0}</a:t>
            </a:r>
          </a:p>
          <a:p>
            <a:pPr lvl="1">
              <a:buFontTx/>
              <a:buNone/>
            </a:pPr>
            <a:r>
              <a:rPr lang="en-US" altLang="zh-TW" sz="2000" b="1" dirty="0">
                <a:solidFill>
                  <a:srgbClr val="3333CC"/>
                </a:solidFill>
              </a:rPr>
              <a:t>[ </a:t>
            </a:r>
            <a:r>
              <a:rPr lang="en-US" altLang="zh-TW" sz="2000" b="1" dirty="0">
                <a:solidFill>
                  <a:srgbClr val="3333CC"/>
                </a:solidFill>
                <a:sym typeface="Symbol" panose="05050102010706020507" pitchFamily="18" charset="2"/>
              </a:rPr>
              <a:t></a:t>
            </a:r>
            <a:r>
              <a:rPr lang="en-US" altLang="zh-TW" sz="2000" b="1" dirty="0">
                <a:solidFill>
                  <a:srgbClr val="3333CC"/>
                </a:solidFill>
              </a:rPr>
              <a:t> if &lt;expr&gt; then &lt;</a:t>
            </a:r>
            <a:r>
              <a:rPr lang="en-US" altLang="zh-TW" sz="2000" b="1" dirty="0" err="1">
                <a:solidFill>
                  <a:srgbClr val="3333CC"/>
                </a:solidFill>
              </a:rPr>
              <a:t>stmt</a:t>
            </a:r>
            <a:r>
              <a:rPr lang="en-US" altLang="zh-TW" sz="2000" b="1" dirty="0">
                <a:solidFill>
                  <a:srgbClr val="3333CC"/>
                </a:solidFill>
              </a:rPr>
              <a:t>&gt;</a:t>
            </a:r>
          </a:p>
          <a:p>
            <a:pPr lvl="1">
              <a:buFontTx/>
              <a:buNone/>
            </a:pPr>
            <a:r>
              <a:rPr lang="en-US" altLang="zh-TW" sz="2000" b="1" dirty="0">
                <a:solidFill>
                  <a:srgbClr val="3333CC"/>
                </a:solidFill>
              </a:rPr>
              <a:t>] </a:t>
            </a:r>
            <a:r>
              <a:rPr lang="en-US" altLang="zh-TW" sz="2000" b="1" dirty="0">
                <a:solidFill>
                  <a:srgbClr val="3333CC"/>
                </a:solidFill>
                <a:sym typeface="Symbol" panose="05050102010706020507" pitchFamily="18" charset="2"/>
              </a:rPr>
              <a:t></a:t>
            </a:r>
            <a:r>
              <a:rPr lang="en-US" altLang="zh-TW" sz="2000" b="1" dirty="0">
                <a:solidFill>
                  <a:srgbClr val="3333CC"/>
                </a:solidFill>
              </a:rPr>
              <a:t> else  &lt;</a:t>
            </a:r>
            <a:r>
              <a:rPr lang="en-US" altLang="zh-TW" sz="2000" b="1" dirty="0" err="1">
                <a:solidFill>
                  <a:srgbClr val="3333CC"/>
                </a:solidFill>
              </a:rPr>
              <a:t>stmt</a:t>
            </a:r>
            <a:r>
              <a:rPr lang="en-US" altLang="zh-TW" sz="2000" b="1" dirty="0">
                <a:solidFill>
                  <a:srgbClr val="3333CC"/>
                </a:solidFill>
              </a:rPr>
              <a:t>&gt;</a:t>
            </a:r>
          </a:p>
          <a:p>
            <a:pPr lvl="1">
              <a:buFontTx/>
              <a:buNone/>
            </a:pPr>
            <a:endParaRPr lang="en-US" altLang="zh-TW" sz="2000" b="1" dirty="0">
              <a:solidFill>
                <a:srgbClr val="3333CC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zh-TW" sz="2000" b="1" dirty="0">
                <a:solidFill>
                  <a:srgbClr val="C00000"/>
                </a:solidFill>
              </a:rPr>
              <a:t>BL is not LL(1) and in fact not LL(k) for any k</a:t>
            </a:r>
            <a:endParaRPr lang="zh-TW" altLang="en-US" sz="2000" b="1" dirty="0">
              <a:solidFill>
                <a:srgbClr val="C00000"/>
              </a:solidFill>
            </a:endParaRPr>
          </a:p>
        </p:txBody>
      </p:sp>
      <p:sp>
        <p:nvSpPr>
          <p:cNvPr id="4" name="灯片编号占位符 1">
            <a:extLst>
              <a:ext uri="{FF2B5EF4-FFF2-40B4-BE49-F238E27FC236}">
                <a16:creationId xmlns:a16="http://schemas.microsoft.com/office/drawing/2014/main" id="{AEC7AE71-4087-445B-883B-80A76061A3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48</a:t>
            </a:fld>
            <a:endParaRPr lang="zh-TW" alt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標題 1">
            <a:extLst>
              <a:ext uri="{FF2B5EF4-FFF2-40B4-BE49-F238E27FC236}">
                <a16:creationId xmlns:a16="http://schemas.microsoft.com/office/drawing/2014/main" id="{3D6234C1-B519-4D34-AE23-1399D1452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The If-Then-Else Problem in LL(1) Parsing (2)</a:t>
            </a:r>
            <a:endParaRPr lang="zh-TW" altLang="en-US" sz="3200" dirty="0"/>
          </a:p>
        </p:txBody>
      </p:sp>
      <p:sp>
        <p:nvSpPr>
          <p:cNvPr id="36867" name="內容版面配置區 2">
            <a:extLst>
              <a:ext uri="{FF2B5EF4-FFF2-40B4-BE49-F238E27FC236}">
                <a16:creationId xmlns:a16="http://schemas.microsoft.com/office/drawing/2014/main" id="{A29C901A-4EFF-4BCA-80E2-40CBEFDDDE6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494235" y="897732"/>
            <a:ext cx="6172200" cy="370284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100" b="1" dirty="0">
                <a:solidFill>
                  <a:srgbClr val="C00000"/>
                </a:solidFill>
              </a:rPr>
              <a:t>First try</a:t>
            </a:r>
          </a:p>
          <a:p>
            <a:pPr lvl="1"/>
            <a:r>
              <a:rPr lang="en-US" altLang="zh-TW" sz="1800" dirty="0"/>
              <a:t>G</a:t>
            </a:r>
            <a:r>
              <a:rPr lang="en-US" altLang="zh-TW" sz="1800" baseline="-25000" dirty="0"/>
              <a:t>1</a:t>
            </a:r>
            <a:r>
              <a:rPr lang="en-US" altLang="zh-TW" sz="1800" dirty="0"/>
              <a:t>:</a:t>
            </a:r>
            <a:endParaRPr lang="en-US" altLang="zh-TW" sz="1800" dirty="0">
              <a:solidFill>
                <a:schemeClr val="accent2"/>
              </a:solidFill>
              <a:latin typeface="GungsuhChe" panose="02030609000101010101" pitchFamily="49" charset="-127"/>
              <a:ea typeface="GungsuhChe" panose="02030609000101010101" pitchFamily="49" charset="-127"/>
            </a:endParaRPr>
          </a:p>
          <a:p>
            <a:pPr lvl="2">
              <a:buFontTx/>
              <a:buNone/>
            </a:pPr>
            <a:r>
              <a:rPr lang="en-US" altLang="zh-TW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S </a:t>
            </a:r>
            <a:r>
              <a:rPr lang="en-US" altLang="zh-TW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  [ S CL</a:t>
            </a:r>
          </a:p>
          <a:p>
            <a:pPr lvl="2">
              <a:buFontTx/>
              <a:buNone/>
            </a:pPr>
            <a:r>
              <a:rPr lang="en-US" altLang="zh-TW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S   </a:t>
            </a:r>
          </a:p>
          <a:p>
            <a:pPr lvl="2">
              <a:buFontTx/>
              <a:buNone/>
            </a:pPr>
            <a:r>
              <a:rPr lang="en-US" altLang="zh-TW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CL  ]</a:t>
            </a:r>
          </a:p>
          <a:p>
            <a:pPr lvl="2">
              <a:buFontTx/>
              <a:buNone/>
            </a:pPr>
            <a:r>
              <a:rPr lang="en-US" altLang="zh-TW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CL   </a:t>
            </a:r>
          </a:p>
          <a:p>
            <a:pPr lvl="2">
              <a:buFontTx/>
              <a:buNone/>
            </a:pPr>
            <a:endParaRPr lang="en-US" altLang="zh-TW" dirty="0">
              <a:solidFill>
                <a:srgbClr val="3333CC"/>
              </a:solidFill>
              <a:latin typeface="Arial Black" panose="020B0A04020102020204" pitchFamily="34" charset="0"/>
              <a:ea typeface="SimHei" panose="02010609060101010101" pitchFamily="49" charset="-122"/>
              <a:sym typeface="Symbol" panose="05050102010706020507" pitchFamily="18" charset="2"/>
            </a:endParaRPr>
          </a:p>
          <a:p>
            <a:endParaRPr lang="en-US" altLang="zh-TW" sz="2100" b="1" dirty="0">
              <a:solidFill>
                <a:srgbClr val="C00000"/>
              </a:solidFill>
            </a:endParaRPr>
          </a:p>
          <a:p>
            <a:r>
              <a:rPr lang="en-US" altLang="zh-TW" sz="2100" b="1" dirty="0">
                <a:solidFill>
                  <a:srgbClr val="C00000"/>
                </a:solidFill>
              </a:rPr>
              <a:t>G</a:t>
            </a:r>
            <a:r>
              <a:rPr lang="en-US" altLang="zh-TW" sz="2100" b="1" baseline="-25000" dirty="0">
                <a:solidFill>
                  <a:srgbClr val="C00000"/>
                </a:solidFill>
              </a:rPr>
              <a:t>1</a:t>
            </a:r>
            <a:r>
              <a:rPr lang="en-US" altLang="zh-TW" sz="2100" b="1" dirty="0">
                <a:solidFill>
                  <a:srgbClr val="C00000"/>
                </a:solidFill>
              </a:rPr>
              <a:t> is ambiguous: E.g., [[]</a:t>
            </a:r>
          </a:p>
          <a:p>
            <a:endParaRPr lang="zh-TW" altLang="en-US" sz="2100" b="1" dirty="0">
              <a:solidFill>
                <a:srgbClr val="C00000"/>
              </a:solidFill>
            </a:endParaRPr>
          </a:p>
        </p:txBody>
      </p:sp>
      <p:grpSp>
        <p:nvGrpSpPr>
          <p:cNvPr id="2" name="Group 36">
            <a:extLst>
              <a:ext uri="{FF2B5EF4-FFF2-40B4-BE49-F238E27FC236}">
                <a16:creationId xmlns:a16="http://schemas.microsoft.com/office/drawing/2014/main" id="{A4126BAE-4140-4E50-8642-4523A1F774EE}"/>
              </a:ext>
            </a:extLst>
          </p:cNvPr>
          <p:cNvGrpSpPr>
            <a:grpSpLocks/>
          </p:cNvGrpSpPr>
          <p:nvPr/>
        </p:nvGrpSpPr>
        <p:grpSpPr bwMode="auto">
          <a:xfrm>
            <a:off x="4680349" y="1059659"/>
            <a:ext cx="1282304" cy="1974058"/>
            <a:chOff x="3036" y="2574"/>
            <a:chExt cx="1077" cy="1658"/>
          </a:xfrm>
        </p:grpSpPr>
        <p:sp>
          <p:nvSpPr>
            <p:cNvPr id="63511" name="Text Box 25">
              <a:extLst>
                <a:ext uri="{FF2B5EF4-FFF2-40B4-BE49-F238E27FC236}">
                  <a16:creationId xmlns:a16="http://schemas.microsoft.com/office/drawing/2014/main" id="{2981BB3D-E2C2-49A1-B980-1E575CEF63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6" y="2574"/>
              <a:ext cx="26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Times New Roman" panose="02020603050405020304" pitchFamily="18" charset="0"/>
                </a:rPr>
                <a:t>S</a:t>
              </a:r>
            </a:p>
          </p:txBody>
        </p:sp>
        <p:sp>
          <p:nvSpPr>
            <p:cNvPr id="63512" name="Text Box 26">
              <a:extLst>
                <a:ext uri="{FF2B5EF4-FFF2-40B4-BE49-F238E27FC236}">
                  <a16:creationId xmlns:a16="http://schemas.microsoft.com/office/drawing/2014/main" id="{8D6EB153-0503-4DFD-B649-64088E611F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6" y="3006"/>
              <a:ext cx="81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800">
                  <a:latin typeface="Times New Roman" panose="02020603050405020304" pitchFamily="18" charset="0"/>
                </a:rPr>
                <a:t>[   </a:t>
              </a:r>
              <a:r>
                <a:rPr lang="en-US" altLang="zh-TW" sz="1800">
                  <a:latin typeface="Times New Roman" panose="02020603050405020304" pitchFamily="18" charset="0"/>
                </a:rPr>
                <a:t>S  CL</a:t>
              </a:r>
            </a:p>
          </p:txBody>
        </p:sp>
        <p:sp>
          <p:nvSpPr>
            <p:cNvPr id="63513" name="Line 27">
              <a:extLst>
                <a:ext uri="{FF2B5EF4-FFF2-40B4-BE49-F238E27FC236}">
                  <a16:creationId xmlns:a16="http://schemas.microsoft.com/office/drawing/2014/main" id="{CD6726DA-8D4F-475A-99A7-754701161F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80" y="2814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3514" name="Line 28">
              <a:extLst>
                <a:ext uri="{FF2B5EF4-FFF2-40B4-BE49-F238E27FC236}">
                  <a16:creationId xmlns:a16="http://schemas.microsoft.com/office/drawing/2014/main" id="{C23820EC-3213-456C-973D-2A04CA5EDF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72" y="281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3515" name="Line 29">
              <a:extLst>
                <a:ext uri="{FF2B5EF4-FFF2-40B4-BE49-F238E27FC236}">
                  <a16:creationId xmlns:a16="http://schemas.microsoft.com/office/drawing/2014/main" id="{849DE253-AFA7-4B1D-A03E-8006F21602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72" y="2814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3516" name="Text Box 30">
              <a:extLst>
                <a:ext uri="{FF2B5EF4-FFF2-40B4-BE49-F238E27FC236}">
                  <a16:creationId xmlns:a16="http://schemas.microsoft.com/office/drawing/2014/main" id="{2E505C87-C598-4E86-83AE-0A8D45013A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6" y="3438"/>
              <a:ext cx="81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800">
                  <a:latin typeface="Times New Roman" panose="02020603050405020304" pitchFamily="18" charset="0"/>
                </a:rPr>
                <a:t>[   </a:t>
              </a:r>
              <a:r>
                <a:rPr lang="en-US" altLang="zh-TW" sz="1800">
                  <a:latin typeface="Times New Roman" panose="02020603050405020304" pitchFamily="18" charset="0"/>
                </a:rPr>
                <a:t>S  CL</a:t>
              </a:r>
            </a:p>
          </p:txBody>
        </p:sp>
        <p:sp>
          <p:nvSpPr>
            <p:cNvPr id="63517" name="Line 31">
              <a:extLst>
                <a:ext uri="{FF2B5EF4-FFF2-40B4-BE49-F238E27FC236}">
                  <a16:creationId xmlns:a16="http://schemas.microsoft.com/office/drawing/2014/main" id="{AE20ECA6-4841-4439-AA35-00A499C4434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80" y="3246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3518" name="Line 32">
              <a:extLst>
                <a:ext uri="{FF2B5EF4-FFF2-40B4-BE49-F238E27FC236}">
                  <a16:creationId xmlns:a16="http://schemas.microsoft.com/office/drawing/2014/main" id="{7627E0CF-1E51-4CD6-A869-C5505BF566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72" y="324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3519" name="Line 33">
              <a:extLst>
                <a:ext uri="{FF2B5EF4-FFF2-40B4-BE49-F238E27FC236}">
                  <a16:creationId xmlns:a16="http://schemas.microsoft.com/office/drawing/2014/main" id="{53F98D63-5FAA-4792-A109-7886C106D7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72" y="3246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3520" name="Line 34">
              <a:extLst>
                <a:ext uri="{FF2B5EF4-FFF2-40B4-BE49-F238E27FC236}">
                  <a16:creationId xmlns:a16="http://schemas.microsoft.com/office/drawing/2014/main" id="{EAF5C3A3-64DD-4962-A0C2-F35886DAFA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82" y="375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3521" name="Text Box 35">
              <a:extLst>
                <a:ext uri="{FF2B5EF4-FFF2-40B4-BE49-F238E27FC236}">
                  <a16:creationId xmlns:a16="http://schemas.microsoft.com/office/drawing/2014/main" id="{06B3BA7C-8B03-4BFE-8506-DEF94023CA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6" y="3918"/>
              <a:ext cx="261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80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zh-TW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63522" name="Line 36">
              <a:extLst>
                <a:ext uri="{FF2B5EF4-FFF2-40B4-BE49-F238E27FC236}">
                  <a16:creationId xmlns:a16="http://schemas.microsoft.com/office/drawing/2014/main" id="{D4DD9C43-B886-4CEE-86B3-184776D0A3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22" y="375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3523" name="Text Box 37">
              <a:extLst>
                <a:ext uri="{FF2B5EF4-FFF2-40B4-BE49-F238E27FC236}">
                  <a16:creationId xmlns:a16="http://schemas.microsoft.com/office/drawing/2014/main" id="{32851E85-6DBD-4C34-8FC3-5F4F3A9471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16" y="3922"/>
              <a:ext cx="22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800">
                  <a:latin typeface="Times New Roman" panose="02020603050405020304" pitchFamily="18" charset="0"/>
                  <a:sym typeface="Symbol" panose="05050102010706020507" pitchFamily="18" charset="2"/>
                </a:rPr>
                <a:t>]</a:t>
              </a:r>
              <a:endParaRPr lang="zh-TW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63524" name="Line 39">
              <a:extLst>
                <a:ext uri="{FF2B5EF4-FFF2-40B4-BE49-F238E27FC236}">
                  <a16:creationId xmlns:a16="http://schemas.microsoft.com/office/drawing/2014/main" id="{0B4E1D14-E231-41E3-9A47-22431E574B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60" y="3294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3525" name="Text Box 40">
              <a:extLst>
                <a:ext uri="{FF2B5EF4-FFF2-40B4-BE49-F238E27FC236}">
                  <a16:creationId xmlns:a16="http://schemas.microsoft.com/office/drawing/2014/main" id="{8789C3E1-B61B-4834-9066-FDBEA76F29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52" y="3438"/>
              <a:ext cx="261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80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zh-TW" altLang="en-US" sz="18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" name="Group 37">
            <a:extLst>
              <a:ext uri="{FF2B5EF4-FFF2-40B4-BE49-F238E27FC236}">
                <a16:creationId xmlns:a16="http://schemas.microsoft.com/office/drawing/2014/main" id="{B5EEF0F8-0868-4558-A0BC-5C01381ACFE5}"/>
              </a:ext>
            </a:extLst>
          </p:cNvPr>
          <p:cNvGrpSpPr>
            <a:grpSpLocks/>
          </p:cNvGrpSpPr>
          <p:nvPr/>
        </p:nvGrpSpPr>
        <p:grpSpPr bwMode="auto">
          <a:xfrm>
            <a:off x="6407942" y="1059657"/>
            <a:ext cx="1233488" cy="1969294"/>
            <a:chOff x="4620" y="2526"/>
            <a:chExt cx="1036" cy="1654"/>
          </a:xfrm>
        </p:grpSpPr>
        <p:sp>
          <p:nvSpPr>
            <p:cNvPr id="63496" name="Text Box 41">
              <a:extLst>
                <a:ext uri="{FF2B5EF4-FFF2-40B4-BE49-F238E27FC236}">
                  <a16:creationId xmlns:a16="http://schemas.microsoft.com/office/drawing/2014/main" id="{B7D73102-AEE9-4E40-BAC1-94031CDE18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60" y="2526"/>
              <a:ext cx="26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Times New Roman" panose="02020603050405020304" pitchFamily="18" charset="0"/>
                </a:rPr>
                <a:t>S</a:t>
              </a:r>
            </a:p>
          </p:txBody>
        </p:sp>
        <p:sp>
          <p:nvSpPr>
            <p:cNvPr id="63497" name="Text Box 42">
              <a:extLst>
                <a:ext uri="{FF2B5EF4-FFF2-40B4-BE49-F238E27FC236}">
                  <a16:creationId xmlns:a16="http://schemas.microsoft.com/office/drawing/2014/main" id="{A9CA738C-CEBE-47DB-BBB5-100239E18B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0" y="2958"/>
              <a:ext cx="81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800">
                  <a:latin typeface="Times New Roman" panose="02020603050405020304" pitchFamily="18" charset="0"/>
                </a:rPr>
                <a:t>[   </a:t>
              </a:r>
              <a:r>
                <a:rPr lang="en-US" altLang="zh-TW" sz="1800">
                  <a:latin typeface="Times New Roman" panose="02020603050405020304" pitchFamily="18" charset="0"/>
                </a:rPr>
                <a:t>S  CL</a:t>
              </a:r>
            </a:p>
          </p:txBody>
        </p:sp>
        <p:sp>
          <p:nvSpPr>
            <p:cNvPr id="63498" name="Line 43">
              <a:extLst>
                <a:ext uri="{FF2B5EF4-FFF2-40B4-BE49-F238E27FC236}">
                  <a16:creationId xmlns:a16="http://schemas.microsoft.com/office/drawing/2014/main" id="{0FA7B6B1-5E81-4008-84A7-3E647BF8EB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764" y="2766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3499" name="Line 44">
              <a:extLst>
                <a:ext uri="{FF2B5EF4-FFF2-40B4-BE49-F238E27FC236}">
                  <a16:creationId xmlns:a16="http://schemas.microsoft.com/office/drawing/2014/main" id="{3D64D888-B3A2-49EC-8CFD-402ADEDEBE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56" y="276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3500" name="Line 45">
              <a:extLst>
                <a:ext uri="{FF2B5EF4-FFF2-40B4-BE49-F238E27FC236}">
                  <a16:creationId xmlns:a16="http://schemas.microsoft.com/office/drawing/2014/main" id="{641B5CD1-3066-4D87-BE5F-88FFFEE593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56" y="2766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3501" name="Text Box 46">
              <a:extLst>
                <a:ext uri="{FF2B5EF4-FFF2-40B4-BE49-F238E27FC236}">
                  <a16:creationId xmlns:a16="http://schemas.microsoft.com/office/drawing/2014/main" id="{BE07C5ED-13E9-451E-B2D4-76B00C6E20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0" y="3390"/>
              <a:ext cx="81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800">
                  <a:latin typeface="Times New Roman" panose="02020603050405020304" pitchFamily="18" charset="0"/>
                </a:rPr>
                <a:t>[   </a:t>
              </a:r>
              <a:r>
                <a:rPr lang="en-US" altLang="zh-TW" sz="1800">
                  <a:latin typeface="Times New Roman" panose="02020603050405020304" pitchFamily="18" charset="0"/>
                </a:rPr>
                <a:t>S  CL</a:t>
              </a:r>
            </a:p>
          </p:txBody>
        </p:sp>
        <p:sp>
          <p:nvSpPr>
            <p:cNvPr id="63502" name="Line 47">
              <a:extLst>
                <a:ext uri="{FF2B5EF4-FFF2-40B4-BE49-F238E27FC236}">
                  <a16:creationId xmlns:a16="http://schemas.microsoft.com/office/drawing/2014/main" id="{2D5BA739-AD52-44F6-91CD-C6C27CC328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764" y="3198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3503" name="Line 48">
              <a:extLst>
                <a:ext uri="{FF2B5EF4-FFF2-40B4-BE49-F238E27FC236}">
                  <a16:creationId xmlns:a16="http://schemas.microsoft.com/office/drawing/2014/main" id="{237D8071-B168-41BD-A483-095AF52ED0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56" y="319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3504" name="Line 49">
              <a:extLst>
                <a:ext uri="{FF2B5EF4-FFF2-40B4-BE49-F238E27FC236}">
                  <a16:creationId xmlns:a16="http://schemas.microsoft.com/office/drawing/2014/main" id="{5BEF83E8-FE83-4BF5-AF00-118B39F473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56" y="3198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3505" name="Line 50">
              <a:extLst>
                <a:ext uri="{FF2B5EF4-FFF2-40B4-BE49-F238E27FC236}">
                  <a16:creationId xmlns:a16="http://schemas.microsoft.com/office/drawing/2014/main" id="{2AA8B287-45A1-4D7B-A544-E52BE1795D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66" y="37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3506" name="Text Box 51">
              <a:extLst>
                <a:ext uri="{FF2B5EF4-FFF2-40B4-BE49-F238E27FC236}">
                  <a16:creationId xmlns:a16="http://schemas.microsoft.com/office/drawing/2014/main" id="{2282E944-4099-48C7-9606-B7AEABC7DE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60" y="3870"/>
              <a:ext cx="261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80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  <a:endParaRPr lang="zh-TW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63507" name="Line 52">
              <a:extLst>
                <a:ext uri="{FF2B5EF4-FFF2-40B4-BE49-F238E27FC236}">
                  <a16:creationId xmlns:a16="http://schemas.microsoft.com/office/drawing/2014/main" id="{26DF3BE3-3081-4E99-8DBF-ABD2BC4345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06" y="37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3508" name="Text Box 53">
              <a:extLst>
                <a:ext uri="{FF2B5EF4-FFF2-40B4-BE49-F238E27FC236}">
                  <a16:creationId xmlns:a16="http://schemas.microsoft.com/office/drawing/2014/main" id="{F2E1E7CA-837B-4AB1-98AE-46CE866444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00" y="3870"/>
              <a:ext cx="261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80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</a:p>
          </p:txBody>
        </p:sp>
        <p:sp>
          <p:nvSpPr>
            <p:cNvPr id="63509" name="Line 54">
              <a:extLst>
                <a:ext uri="{FF2B5EF4-FFF2-40B4-BE49-F238E27FC236}">
                  <a16:creationId xmlns:a16="http://schemas.microsoft.com/office/drawing/2014/main" id="{00338F6C-042C-4978-9F1E-81B070182E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44" y="3246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3510" name="Text Box 55">
              <a:extLst>
                <a:ext uri="{FF2B5EF4-FFF2-40B4-BE49-F238E27FC236}">
                  <a16:creationId xmlns:a16="http://schemas.microsoft.com/office/drawing/2014/main" id="{5AF20651-1111-4061-AE7A-109A532C5D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36" y="3394"/>
              <a:ext cx="220" cy="5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800">
                  <a:latin typeface="Times New Roman" panose="02020603050405020304" pitchFamily="18" charset="0"/>
                  <a:sym typeface="Symbol" panose="05050102010706020507" pitchFamily="18" charset="2"/>
                </a:rPr>
                <a:t>]</a:t>
              </a:r>
              <a:endParaRPr lang="zh-TW" altLang="en-US" sz="180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Times New Roman" panose="02020603050405020304" pitchFamily="18" charset="0"/>
              </a:endParaRPr>
            </a:p>
          </p:txBody>
        </p:sp>
      </p:grpSp>
      <p:sp>
        <p:nvSpPr>
          <p:cNvPr id="63495" name="AutoShape 48">
            <a:extLst>
              <a:ext uri="{FF2B5EF4-FFF2-40B4-BE49-F238E27FC236}">
                <a16:creationId xmlns:a16="http://schemas.microsoft.com/office/drawing/2014/main" id="{6DC9792C-9D6B-4667-BB1D-134A9969A6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8822" y="2028982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37" name="灯片编号占位符 1">
            <a:extLst>
              <a:ext uri="{FF2B5EF4-FFF2-40B4-BE49-F238E27FC236}">
                <a16:creationId xmlns:a16="http://schemas.microsoft.com/office/drawing/2014/main" id="{AEC7AE71-4087-445B-883B-80A76061A3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49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CA074390-ABBF-4436-B880-816185093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The LL(1) Predict Function (2)</a:t>
            </a:r>
            <a:endParaRPr lang="zh-TW" altLang="en-US" sz="3200" dirty="0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52328EC7-D67C-4DB1-9694-612E19BB50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1777" y="914400"/>
            <a:ext cx="6556323" cy="239842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100" b="1" dirty="0">
                <a:solidFill>
                  <a:srgbClr val="C00000"/>
                </a:solidFill>
              </a:rPr>
              <a:t>An LL(1) parse table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TW" sz="1800" dirty="0"/>
              <a:t>T</a:t>
            </a:r>
            <a:r>
              <a:rPr lang="en-US" altLang="zh-TW" sz="1800" dirty="0">
                <a:solidFill>
                  <a:schemeClr val="accent2"/>
                </a:solidFill>
              </a:rPr>
              <a:t> </a:t>
            </a:r>
            <a:r>
              <a:rPr lang="en-US" altLang="zh-TW" sz="1800" dirty="0"/>
              <a:t>: </a:t>
            </a:r>
            <a:r>
              <a:rPr lang="en-US" altLang="zh-TW" sz="1800" dirty="0" err="1"/>
              <a:t>V</a:t>
            </a:r>
            <a:r>
              <a:rPr lang="en-US" altLang="zh-TW" sz="1800" baseline="-25000" dirty="0" err="1"/>
              <a:t>n</a:t>
            </a:r>
            <a:r>
              <a:rPr lang="en-US" altLang="zh-TW" sz="1800" dirty="0"/>
              <a:t> </a:t>
            </a:r>
            <a:r>
              <a:rPr lang="en-US" altLang="zh-TW" sz="1800" dirty="0">
                <a:sym typeface="Symbol" panose="05050102010706020507" pitchFamily="18" charset="2"/>
              </a:rPr>
              <a:t>x </a:t>
            </a:r>
            <a:r>
              <a:rPr lang="en-US" altLang="zh-TW" sz="1800" dirty="0"/>
              <a:t>V</a:t>
            </a:r>
            <a:r>
              <a:rPr lang="en-US" altLang="zh-TW" sz="1800" baseline="-25000" dirty="0"/>
              <a:t>t </a:t>
            </a:r>
            <a:r>
              <a:rPr lang="en-US" altLang="zh-TW" sz="1800" dirty="0">
                <a:sym typeface="Symbol" panose="05050102010706020507" pitchFamily="18" charset="2"/>
              </a:rPr>
              <a:t></a:t>
            </a:r>
            <a:r>
              <a:rPr lang="en-US" altLang="zh-TW" sz="1800" baseline="-25000" dirty="0"/>
              <a:t> </a:t>
            </a:r>
            <a:r>
              <a:rPr lang="en-US" altLang="zh-TW" sz="1800" dirty="0"/>
              <a:t>P </a:t>
            </a:r>
            <a:r>
              <a:rPr lang="en-US" altLang="zh-TW" sz="1800" dirty="0">
                <a:sym typeface="Symbol" panose="05050102010706020507" pitchFamily="18" charset="2"/>
              </a:rPr>
              <a:t> </a:t>
            </a:r>
            <a:r>
              <a:rPr lang="en-US" altLang="zh-TW" sz="1800" dirty="0"/>
              <a:t>{Error}</a:t>
            </a:r>
          </a:p>
          <a:p>
            <a:pPr lvl="1">
              <a:buFontTx/>
              <a:buNone/>
            </a:pPr>
            <a:endParaRPr lang="en-US" altLang="zh-TW" sz="1800" dirty="0"/>
          </a:p>
          <a:p>
            <a:pPr>
              <a:lnSpc>
                <a:spcPct val="90000"/>
              </a:lnSpc>
            </a:pPr>
            <a:r>
              <a:rPr lang="en-US" altLang="zh-TW" sz="2100" b="1" dirty="0">
                <a:solidFill>
                  <a:srgbClr val="C00000"/>
                </a:solidFill>
              </a:rPr>
              <a:t>The definition of T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TW" sz="1800" dirty="0"/>
              <a:t>T[A][t] = </a:t>
            </a:r>
            <a:r>
              <a:rPr lang="en-US" altLang="zh-TW" sz="1800" b="1" dirty="0">
                <a:solidFill>
                  <a:schemeClr val="accent2"/>
                </a:solidFill>
              </a:rPr>
              <a:t>A</a:t>
            </a:r>
            <a:r>
              <a:rPr lang="en-US" altLang="zh-TW" sz="1800" b="1" dirty="0">
                <a:solidFill>
                  <a:schemeClr val="accent2"/>
                </a:solidFill>
                <a:sym typeface="Symbol" panose="05050102010706020507" pitchFamily="18" charset="2"/>
              </a:rPr>
              <a:t></a:t>
            </a:r>
            <a:r>
              <a:rPr lang="en-US" altLang="zh-TW" sz="1800" b="1" dirty="0">
                <a:solidFill>
                  <a:schemeClr val="accent2"/>
                </a:solidFill>
              </a:rPr>
              <a:t>X</a:t>
            </a:r>
            <a:r>
              <a:rPr lang="en-US" altLang="zh-TW" sz="1800" b="1" baseline="-25000" dirty="0">
                <a:solidFill>
                  <a:schemeClr val="accent2"/>
                </a:solidFill>
              </a:rPr>
              <a:t>1</a:t>
            </a:r>
            <a:r>
              <a:rPr lang="en-US" altLang="zh-TW" sz="1800" b="1" baseline="-25000" dirty="0">
                <a:solidFill>
                  <a:schemeClr val="accent2"/>
                </a:solidFill>
                <a:sym typeface="Symbol" panose="05050102010706020507" pitchFamily="18" charset="2"/>
              </a:rPr>
              <a:t></a:t>
            </a:r>
            <a:r>
              <a:rPr lang="en-US" altLang="zh-TW" sz="1800" b="1" dirty="0">
                <a:solidFill>
                  <a:schemeClr val="accent2"/>
                </a:solidFill>
              </a:rPr>
              <a:t>X</a:t>
            </a:r>
            <a:r>
              <a:rPr lang="en-US" altLang="zh-TW" sz="1800" b="1" baseline="-25000" dirty="0">
                <a:solidFill>
                  <a:schemeClr val="accent2"/>
                </a:solidFill>
              </a:rPr>
              <a:t>m</a:t>
            </a:r>
            <a:r>
              <a:rPr lang="en-US" altLang="zh-TW" sz="1800" baseline="-25000" dirty="0"/>
              <a:t> </a:t>
            </a:r>
            <a:r>
              <a:rPr lang="en-US" altLang="zh-TW" sz="1800" dirty="0"/>
              <a:t>if t </a:t>
            </a:r>
            <a:r>
              <a:rPr lang="en-US" altLang="zh-TW" sz="1800" dirty="0">
                <a:sym typeface="Symbol" panose="05050102010706020507" pitchFamily="18" charset="2"/>
              </a:rPr>
              <a:t> Prediction (</a:t>
            </a:r>
            <a:r>
              <a:rPr lang="en-US" altLang="zh-TW" sz="1800" b="1" dirty="0">
                <a:solidFill>
                  <a:schemeClr val="accent2"/>
                </a:solidFill>
              </a:rPr>
              <a:t>A</a:t>
            </a:r>
            <a:r>
              <a:rPr lang="en-US" altLang="zh-TW" sz="1800" b="1" dirty="0">
                <a:solidFill>
                  <a:schemeClr val="accent2"/>
                </a:solidFill>
                <a:sym typeface="Symbol" panose="05050102010706020507" pitchFamily="18" charset="2"/>
              </a:rPr>
              <a:t></a:t>
            </a:r>
            <a:r>
              <a:rPr lang="en-US" altLang="zh-TW" sz="1800" b="1" dirty="0">
                <a:solidFill>
                  <a:schemeClr val="accent2"/>
                </a:solidFill>
              </a:rPr>
              <a:t>X</a:t>
            </a:r>
            <a:r>
              <a:rPr lang="en-US" altLang="zh-TW" sz="1800" b="1" baseline="-25000" dirty="0">
                <a:solidFill>
                  <a:schemeClr val="accent2"/>
                </a:solidFill>
              </a:rPr>
              <a:t>1</a:t>
            </a:r>
            <a:r>
              <a:rPr lang="en-US" altLang="zh-TW" sz="1800" b="1" baseline="-25000" dirty="0">
                <a:solidFill>
                  <a:schemeClr val="accent2"/>
                </a:solidFill>
                <a:sym typeface="Symbol" panose="05050102010706020507" pitchFamily="18" charset="2"/>
              </a:rPr>
              <a:t></a:t>
            </a:r>
            <a:r>
              <a:rPr lang="en-US" altLang="zh-TW" sz="1800" b="1" dirty="0">
                <a:solidFill>
                  <a:schemeClr val="accent2"/>
                </a:solidFill>
              </a:rPr>
              <a:t>X</a:t>
            </a:r>
            <a:r>
              <a:rPr lang="en-US" altLang="zh-TW" sz="1800" b="1" baseline="-25000" dirty="0">
                <a:solidFill>
                  <a:schemeClr val="accent2"/>
                </a:solidFill>
              </a:rPr>
              <a:t>m</a:t>
            </a:r>
            <a:r>
              <a:rPr lang="en-US" altLang="zh-TW" sz="1800" baseline="-25000" dirty="0"/>
              <a:t> </a:t>
            </a:r>
            <a:r>
              <a:rPr lang="en-US" altLang="zh-TW" sz="1800" dirty="0">
                <a:sym typeface="Symbol" panose="05050102010706020507" pitchFamily="18" charset="2"/>
              </a:rPr>
              <a:t>);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TW" sz="1800" dirty="0"/>
              <a:t>T[A][t] = Error otherwise</a:t>
            </a:r>
            <a:endParaRPr lang="zh-TW" altLang="en-US" sz="1800" dirty="0"/>
          </a:p>
          <a:p>
            <a:endParaRPr lang="zh-TW" altLang="en-US" sz="1800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AAC368C5-A8C8-4825-913F-ED9ABE9813E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標題 1">
            <a:extLst>
              <a:ext uri="{FF2B5EF4-FFF2-40B4-BE49-F238E27FC236}">
                <a16:creationId xmlns:a16="http://schemas.microsoft.com/office/drawing/2014/main" id="{B7DC79B1-B9B4-4E7C-B67D-19A28CD7C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The If-Then-Else Problem in LL(1) Parsing (3)</a:t>
            </a:r>
            <a:endParaRPr lang="zh-TW" altLang="en-US" sz="3200" dirty="0"/>
          </a:p>
        </p:txBody>
      </p:sp>
      <p:sp>
        <p:nvSpPr>
          <p:cNvPr id="37891" name="內容版面配置區 2">
            <a:extLst>
              <a:ext uri="{FF2B5EF4-FFF2-40B4-BE49-F238E27FC236}">
                <a16:creationId xmlns:a16="http://schemas.microsoft.com/office/drawing/2014/main" id="{774611B4-7A6A-49BA-88E0-9B6816B2EF6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14550" y="800296"/>
            <a:ext cx="6172200" cy="362929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000" b="1" dirty="0">
                <a:solidFill>
                  <a:srgbClr val="C00000"/>
                </a:solidFill>
              </a:rPr>
              <a:t>Second try</a:t>
            </a:r>
          </a:p>
          <a:p>
            <a:pPr lvl="1"/>
            <a:r>
              <a:rPr lang="en-US" altLang="zh-TW" sz="1600" dirty="0"/>
              <a:t>G</a:t>
            </a:r>
            <a:r>
              <a:rPr lang="en-US" altLang="zh-TW" sz="1600" baseline="-25000" dirty="0"/>
              <a:t>2</a:t>
            </a:r>
            <a:r>
              <a:rPr lang="en-US" altLang="zh-TW" sz="1600" dirty="0"/>
              <a:t>:</a:t>
            </a:r>
            <a:endParaRPr lang="en-US" altLang="zh-TW" sz="1600" dirty="0">
              <a:solidFill>
                <a:schemeClr val="accent2"/>
              </a:solidFill>
              <a:latin typeface="GungsuhChe" panose="02030609000101010101" pitchFamily="49" charset="-127"/>
              <a:ea typeface="GungsuhChe" panose="02030609000101010101" pitchFamily="49" charset="-127"/>
            </a:endParaRPr>
          </a:p>
          <a:p>
            <a:pPr lvl="2">
              <a:buFontTx/>
              <a:buNone/>
            </a:pPr>
            <a:r>
              <a:rPr lang="en-US" altLang="zh-TW" sz="1600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S </a:t>
            </a:r>
            <a:r>
              <a:rPr lang="en-US" altLang="zh-TW" sz="1600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  [S </a:t>
            </a:r>
          </a:p>
          <a:p>
            <a:pPr lvl="2">
              <a:buFontTx/>
              <a:buNone/>
            </a:pPr>
            <a:r>
              <a:rPr lang="en-US" altLang="zh-TW" sz="1600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S   S1</a:t>
            </a:r>
          </a:p>
          <a:p>
            <a:pPr lvl="2">
              <a:buFontTx/>
              <a:buNone/>
            </a:pPr>
            <a:r>
              <a:rPr lang="en-US" altLang="zh-TW" sz="1600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S1  [S1]</a:t>
            </a:r>
          </a:p>
          <a:p>
            <a:pPr lvl="2">
              <a:buFontTx/>
              <a:buNone/>
            </a:pPr>
            <a:r>
              <a:rPr lang="en-US" altLang="zh-TW" sz="1600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S1   </a:t>
            </a:r>
          </a:p>
          <a:p>
            <a:pPr lvl="2">
              <a:buFontTx/>
              <a:buNone/>
            </a:pPr>
            <a:endParaRPr lang="en-US" altLang="zh-TW" sz="1600" dirty="0">
              <a:solidFill>
                <a:srgbClr val="3333CC"/>
              </a:solidFill>
              <a:latin typeface="Arial Black" panose="020B0A04020102020204" pitchFamily="34" charset="0"/>
              <a:ea typeface="SimHei" panose="02010609060101010101" pitchFamily="49" charset="-122"/>
              <a:sym typeface="Symbol" panose="05050102010706020507" pitchFamily="18" charset="2"/>
            </a:endParaRPr>
          </a:p>
          <a:p>
            <a:r>
              <a:rPr lang="en-US" altLang="zh-TW" sz="2000" b="1" dirty="0">
                <a:solidFill>
                  <a:srgbClr val="C00000"/>
                </a:solidFill>
              </a:rPr>
              <a:t>G2 is not ambiguous: E.g., [[]</a:t>
            </a:r>
          </a:p>
          <a:p>
            <a:r>
              <a:rPr lang="en-US" altLang="zh-TW" sz="2000" b="1" dirty="0">
                <a:solidFill>
                  <a:srgbClr val="C00000"/>
                </a:solidFill>
              </a:rPr>
              <a:t>The problem is</a:t>
            </a:r>
            <a:r>
              <a:rPr lang="en-US" altLang="zh-TW" sz="2000" dirty="0"/>
              <a:t> </a:t>
            </a:r>
          </a:p>
          <a:p>
            <a:pPr lvl="1">
              <a:buFontTx/>
              <a:buNone/>
            </a:pPr>
            <a:r>
              <a:rPr lang="en-US" altLang="zh-TW" sz="1600" dirty="0"/>
              <a:t>	</a:t>
            </a:r>
            <a:r>
              <a:rPr lang="en-US" altLang="zh-TW" sz="1600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[</a:t>
            </a:r>
            <a:r>
              <a:rPr lang="en-US" altLang="zh-TW" sz="1600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TW" sz="1600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en-US" altLang="zh-TW" sz="1600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 First([S)</a:t>
            </a:r>
            <a:r>
              <a:rPr lang="en-US" altLang="zh-TW" sz="1600" dirty="0"/>
              <a:t> and </a:t>
            </a:r>
            <a:r>
              <a:rPr lang="en-US" altLang="zh-TW" sz="1600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[ </a:t>
            </a:r>
            <a:r>
              <a:rPr lang="en-US" altLang="zh-TW" sz="1600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</a:t>
            </a:r>
            <a:r>
              <a:rPr lang="en-US" altLang="zh-TW" sz="1600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 First(S1)</a:t>
            </a:r>
            <a:r>
              <a:rPr lang="en-US" altLang="zh-TW" sz="1600" dirty="0"/>
              <a:t> </a:t>
            </a:r>
          </a:p>
          <a:p>
            <a:pPr lvl="1">
              <a:buFontTx/>
              <a:buNone/>
            </a:pPr>
            <a:r>
              <a:rPr lang="en-US" altLang="zh-TW" sz="1600" dirty="0"/>
              <a:t>	</a:t>
            </a:r>
            <a:r>
              <a:rPr lang="en-US" altLang="zh-TW" sz="1600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[[ </a:t>
            </a:r>
            <a:r>
              <a:rPr lang="en-US" altLang="zh-TW" sz="1600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</a:t>
            </a:r>
            <a:r>
              <a:rPr lang="en-US" altLang="zh-TW" sz="1600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 First2([S)</a:t>
            </a:r>
            <a:r>
              <a:rPr lang="en-US" altLang="zh-TW" sz="1600" dirty="0"/>
              <a:t> and </a:t>
            </a:r>
            <a:r>
              <a:rPr lang="en-US" altLang="zh-TW" sz="1600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[[ </a:t>
            </a:r>
            <a:r>
              <a:rPr lang="en-US" altLang="zh-TW" sz="1600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</a:t>
            </a:r>
            <a:r>
              <a:rPr lang="en-US" altLang="zh-TW" sz="1600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 First2 (S1)</a:t>
            </a:r>
          </a:p>
          <a:p>
            <a:pPr lvl="1"/>
            <a:r>
              <a:rPr lang="en-US" altLang="zh-TW" sz="1600" b="1" dirty="0">
                <a:solidFill>
                  <a:srgbClr val="F78507"/>
                </a:solidFill>
              </a:rPr>
              <a:t>G</a:t>
            </a:r>
            <a:r>
              <a:rPr lang="en-US" altLang="zh-TW" sz="1600" b="1" baseline="-25000" dirty="0">
                <a:solidFill>
                  <a:srgbClr val="F78507"/>
                </a:solidFill>
              </a:rPr>
              <a:t>2 </a:t>
            </a:r>
            <a:r>
              <a:rPr lang="en-US" altLang="zh-TW" sz="1600" b="1" dirty="0">
                <a:solidFill>
                  <a:srgbClr val="F78507"/>
                </a:solidFill>
              </a:rPr>
              <a:t>is not LL(1), nor is it LL(k) for any k.</a:t>
            </a:r>
            <a:endParaRPr lang="zh-TW" altLang="en-US" sz="1600" b="1" dirty="0">
              <a:solidFill>
                <a:srgbClr val="F78507"/>
              </a:solidFill>
            </a:endParaRPr>
          </a:p>
        </p:txBody>
      </p:sp>
      <p:grpSp>
        <p:nvGrpSpPr>
          <p:cNvPr id="2" name="Group 47">
            <a:extLst>
              <a:ext uri="{FF2B5EF4-FFF2-40B4-BE49-F238E27FC236}">
                <a16:creationId xmlns:a16="http://schemas.microsoft.com/office/drawing/2014/main" id="{73D1F7D9-EE35-4565-83D1-F47371316208}"/>
              </a:ext>
            </a:extLst>
          </p:cNvPr>
          <p:cNvGrpSpPr>
            <a:grpSpLocks/>
          </p:cNvGrpSpPr>
          <p:nvPr/>
        </p:nvGrpSpPr>
        <p:grpSpPr bwMode="auto">
          <a:xfrm>
            <a:off x="4340703" y="980627"/>
            <a:ext cx="1156097" cy="1912144"/>
            <a:chOff x="3696" y="1344"/>
            <a:chExt cx="971" cy="1606"/>
          </a:xfrm>
        </p:grpSpPr>
        <p:sp>
          <p:nvSpPr>
            <p:cNvPr id="64519" name="Text Box 34">
              <a:extLst>
                <a:ext uri="{FF2B5EF4-FFF2-40B4-BE49-F238E27FC236}">
                  <a16:creationId xmlns:a16="http://schemas.microsoft.com/office/drawing/2014/main" id="{DBD38CF7-7ECB-4055-A48A-1E05F8B0F9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1776"/>
              <a:ext cx="812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800" dirty="0">
                  <a:latin typeface="Times New Roman" panose="02020603050405020304" pitchFamily="18" charset="0"/>
                </a:rPr>
                <a:t>[   </a:t>
              </a:r>
              <a:r>
                <a:rPr lang="en-US" altLang="zh-TW" sz="1800" dirty="0">
                  <a:latin typeface="Times New Roman" panose="02020603050405020304" pitchFamily="18" charset="0"/>
                </a:rPr>
                <a:t>     S1</a:t>
              </a:r>
            </a:p>
          </p:txBody>
        </p:sp>
        <p:sp>
          <p:nvSpPr>
            <p:cNvPr id="64520" name="Line 35">
              <a:extLst>
                <a:ext uri="{FF2B5EF4-FFF2-40B4-BE49-F238E27FC236}">
                  <a16:creationId xmlns:a16="http://schemas.microsoft.com/office/drawing/2014/main" id="{CDCD7CF3-8BAE-4610-BB7F-04A817986C4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40" y="1584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4521" name="Line 37">
              <a:extLst>
                <a:ext uri="{FF2B5EF4-FFF2-40B4-BE49-F238E27FC236}">
                  <a16:creationId xmlns:a16="http://schemas.microsoft.com/office/drawing/2014/main" id="{3F9C7794-9A99-49EF-9322-E28FAA0C17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32" y="1584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4522" name="Text Box 38">
              <a:extLst>
                <a:ext uri="{FF2B5EF4-FFF2-40B4-BE49-F238E27FC236}">
                  <a16:creationId xmlns:a16="http://schemas.microsoft.com/office/drawing/2014/main" id="{A72702F3-0274-4297-AFC8-8E13A0DC48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2208"/>
              <a:ext cx="731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800">
                  <a:latin typeface="Times New Roman" panose="02020603050405020304" pitchFamily="18" charset="0"/>
                </a:rPr>
                <a:t>[   </a:t>
              </a:r>
              <a:r>
                <a:rPr lang="en-US" altLang="zh-TW" sz="1800">
                  <a:latin typeface="Times New Roman" panose="02020603050405020304" pitchFamily="18" charset="0"/>
                </a:rPr>
                <a:t>S1  ]</a:t>
              </a:r>
            </a:p>
          </p:txBody>
        </p:sp>
        <p:sp>
          <p:nvSpPr>
            <p:cNvPr id="64523" name="Line 39">
              <a:extLst>
                <a:ext uri="{FF2B5EF4-FFF2-40B4-BE49-F238E27FC236}">
                  <a16:creationId xmlns:a16="http://schemas.microsoft.com/office/drawing/2014/main" id="{6FFBA168-E70A-47F2-8F1E-2B4BB02677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80" y="2016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4524" name="Line 40">
              <a:extLst>
                <a:ext uri="{FF2B5EF4-FFF2-40B4-BE49-F238E27FC236}">
                  <a16:creationId xmlns:a16="http://schemas.microsoft.com/office/drawing/2014/main" id="{DACD6C9F-99BD-43DB-A215-2B6DF7006D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2" y="20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4525" name="Line 41">
              <a:extLst>
                <a:ext uri="{FF2B5EF4-FFF2-40B4-BE49-F238E27FC236}">
                  <a16:creationId xmlns:a16="http://schemas.microsoft.com/office/drawing/2014/main" id="{26471E5F-4A19-4D0F-A8CC-A39D468EE9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2" y="2016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4526" name="Text Box 44">
              <a:extLst>
                <a:ext uri="{FF2B5EF4-FFF2-40B4-BE49-F238E27FC236}">
                  <a16:creationId xmlns:a16="http://schemas.microsoft.com/office/drawing/2014/main" id="{78F938DA-1AF8-48DF-B676-362E43375A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1344"/>
              <a:ext cx="26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Times New Roman" panose="02020603050405020304" pitchFamily="18" charset="0"/>
                </a:rPr>
                <a:t>S</a:t>
              </a:r>
            </a:p>
          </p:txBody>
        </p:sp>
        <p:sp>
          <p:nvSpPr>
            <p:cNvPr id="64527" name="Line 45">
              <a:extLst>
                <a:ext uri="{FF2B5EF4-FFF2-40B4-BE49-F238E27FC236}">
                  <a16:creationId xmlns:a16="http://schemas.microsoft.com/office/drawing/2014/main" id="{D39BB359-FF2A-4D13-84DD-29FBAE117C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2" y="24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  <p:sp>
          <p:nvSpPr>
            <p:cNvPr id="64528" name="Text Box 46">
              <a:extLst>
                <a:ext uri="{FF2B5EF4-FFF2-40B4-BE49-F238E27FC236}">
                  <a16:creationId xmlns:a16="http://schemas.microsoft.com/office/drawing/2014/main" id="{99564FFA-3D62-407C-B69E-85A8653032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6" y="2640"/>
              <a:ext cx="261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zh-TW" altLang="en-US" sz="1800">
                  <a:latin typeface="Times New Roman" panose="02020603050405020304" pitchFamily="18" charset="0"/>
                  <a:sym typeface="Symbol" panose="05050102010706020507" pitchFamily="18" charset="2"/>
                </a:rPr>
                <a:t></a:t>
              </a:r>
            </a:p>
          </p:txBody>
        </p:sp>
      </p:grpSp>
      <p:sp>
        <p:nvSpPr>
          <p:cNvPr id="64518" name="AutoShape 48">
            <a:extLst>
              <a:ext uri="{FF2B5EF4-FFF2-40B4-BE49-F238E27FC236}">
                <a16:creationId xmlns:a16="http://schemas.microsoft.com/office/drawing/2014/main" id="{9AEC9C45-28B2-4D44-A79C-99DEB134DE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9149" y="1804128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16" name="灯片编号占位符 1">
            <a:extLst>
              <a:ext uri="{FF2B5EF4-FFF2-40B4-BE49-F238E27FC236}">
                <a16:creationId xmlns:a16="http://schemas.microsoft.com/office/drawing/2014/main" id="{AEC7AE71-4087-445B-883B-80A76061A3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50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7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7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7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7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標題 1">
            <a:extLst>
              <a:ext uri="{FF2B5EF4-FFF2-40B4-BE49-F238E27FC236}">
                <a16:creationId xmlns:a16="http://schemas.microsoft.com/office/drawing/2014/main" id="{EBAAF79F-82CC-4CD5-AA16-18C38D784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The If-Then-Else Problem in LL(1) Parsing (4)</a:t>
            </a:r>
            <a:endParaRPr lang="zh-TW" altLang="en-US" sz="3200" dirty="0"/>
          </a:p>
        </p:txBody>
      </p:sp>
      <p:sp>
        <p:nvSpPr>
          <p:cNvPr id="38915" name="內容版面配置區 2">
            <a:extLst>
              <a:ext uri="{FF2B5EF4-FFF2-40B4-BE49-F238E27FC236}">
                <a16:creationId xmlns:a16="http://schemas.microsoft.com/office/drawing/2014/main" id="{AE2DBF9F-EB43-4D93-A873-F1F30BCA621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31264" y="801974"/>
            <a:ext cx="6172200" cy="3702844"/>
          </a:xfrm>
        </p:spPr>
        <p:txBody>
          <a:bodyPr/>
          <a:lstStyle/>
          <a:p>
            <a:r>
              <a:rPr lang="en-US" altLang="zh-TW" sz="2000" b="1" dirty="0">
                <a:solidFill>
                  <a:srgbClr val="C00000"/>
                </a:solidFill>
              </a:rPr>
              <a:t>Solution :</a:t>
            </a:r>
            <a:r>
              <a:rPr lang="en-US" altLang="zh-TW" sz="2000" dirty="0"/>
              <a:t> </a:t>
            </a:r>
            <a:r>
              <a:rPr lang="en-US" altLang="zh-TW" sz="2000" b="1" dirty="0">
                <a:solidFill>
                  <a:srgbClr val="F78507"/>
                </a:solidFill>
              </a:rPr>
              <a:t>conflicts + special rules</a:t>
            </a:r>
          </a:p>
          <a:p>
            <a:pPr lvl="1"/>
            <a:r>
              <a:rPr lang="en-US" altLang="zh-TW" sz="1800" dirty="0"/>
              <a:t>G</a:t>
            </a:r>
            <a:r>
              <a:rPr lang="en-US" altLang="zh-TW" sz="1800" baseline="-25000" dirty="0"/>
              <a:t>3</a:t>
            </a:r>
            <a:r>
              <a:rPr lang="en-US" altLang="zh-TW" sz="1800" dirty="0"/>
              <a:t>:</a:t>
            </a:r>
            <a:endParaRPr lang="en-US" altLang="zh-TW" sz="1800" dirty="0">
              <a:solidFill>
                <a:schemeClr val="accent2"/>
              </a:solidFill>
              <a:latin typeface="GungsuhChe" panose="02030609000101010101" pitchFamily="49" charset="-127"/>
              <a:ea typeface="GungsuhChe" panose="02030609000101010101" pitchFamily="49" charset="-127"/>
            </a:endParaRPr>
          </a:p>
          <a:p>
            <a:pPr lvl="2">
              <a:buFontTx/>
              <a:buNone/>
            </a:pPr>
            <a:r>
              <a:rPr lang="en-US" altLang="zh-TW" sz="1600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G </a:t>
            </a:r>
            <a:r>
              <a:rPr lang="en-US" altLang="zh-TW" sz="1600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  S; </a:t>
            </a:r>
          </a:p>
          <a:p>
            <a:pPr lvl="2">
              <a:buFontTx/>
              <a:buNone/>
            </a:pPr>
            <a:r>
              <a:rPr lang="en-US" altLang="zh-TW" sz="1600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S   if S E</a:t>
            </a:r>
          </a:p>
          <a:p>
            <a:pPr lvl="2">
              <a:buFontTx/>
              <a:buNone/>
            </a:pPr>
            <a:r>
              <a:rPr lang="en-US" altLang="zh-TW" sz="1600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S   Other</a:t>
            </a:r>
          </a:p>
          <a:p>
            <a:pPr lvl="2">
              <a:buFontTx/>
              <a:buNone/>
            </a:pPr>
            <a:r>
              <a:rPr lang="en-US" altLang="zh-TW" sz="1600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   else S</a:t>
            </a:r>
          </a:p>
          <a:p>
            <a:pPr lvl="2">
              <a:buFontTx/>
              <a:buNone/>
            </a:pPr>
            <a:r>
              <a:rPr lang="en-US" altLang="zh-TW" sz="1600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   </a:t>
            </a:r>
          </a:p>
          <a:p>
            <a:endParaRPr lang="en-US" altLang="zh-TW" sz="1600" dirty="0">
              <a:solidFill>
                <a:srgbClr val="3333CC"/>
              </a:solidFill>
              <a:latin typeface="Arial Black" panose="020B0A04020102020204" pitchFamily="34" charset="0"/>
              <a:ea typeface="SimHei" panose="02010609060101010101" pitchFamily="49" charset="-122"/>
            </a:endParaRPr>
          </a:p>
          <a:p>
            <a:r>
              <a:rPr lang="en-US" altLang="zh-TW" sz="2000" b="1" dirty="0">
                <a:solidFill>
                  <a:srgbClr val="C00000"/>
                </a:solidFill>
              </a:rPr>
              <a:t>G3 is ambiguous</a:t>
            </a:r>
          </a:p>
          <a:p>
            <a:pPr lvl="1"/>
            <a:r>
              <a:rPr lang="en-US" altLang="zh-TW" sz="1800" dirty="0"/>
              <a:t>We can enforce that </a:t>
            </a:r>
            <a:r>
              <a:rPr lang="en-US" altLang="zh-TW" sz="1800" b="1" dirty="0">
                <a:solidFill>
                  <a:srgbClr val="3333CC"/>
                </a:solidFill>
              </a:rPr>
              <a:t>T[E, else] = 4th rule</a:t>
            </a:r>
            <a:r>
              <a:rPr lang="en-US" altLang="zh-TW" sz="1800" dirty="0"/>
              <a:t>.</a:t>
            </a:r>
          </a:p>
          <a:p>
            <a:pPr lvl="1"/>
            <a:r>
              <a:rPr lang="en-US" altLang="zh-TW" sz="1800" dirty="0"/>
              <a:t>This essentially forces </a:t>
            </a:r>
            <a:r>
              <a:rPr lang="en-US" altLang="zh-TW" sz="1800" b="1" dirty="0">
                <a:solidFill>
                  <a:srgbClr val="3333CC"/>
                </a:solidFill>
              </a:rPr>
              <a:t>“else “</a:t>
            </a:r>
            <a:r>
              <a:rPr lang="en-US" altLang="zh-TW" sz="1800" dirty="0"/>
              <a:t> </a:t>
            </a:r>
            <a:br>
              <a:rPr lang="en-US" altLang="zh-TW" sz="1800" dirty="0"/>
            </a:br>
            <a:r>
              <a:rPr lang="en-US" altLang="zh-TW" sz="1800" dirty="0"/>
              <a:t>to be matched with the nearest unpaired </a:t>
            </a:r>
            <a:r>
              <a:rPr lang="en-US" altLang="zh-TW" sz="1800" b="1" dirty="0">
                <a:solidFill>
                  <a:srgbClr val="3333CC"/>
                </a:solidFill>
              </a:rPr>
              <a:t>“ if “</a:t>
            </a:r>
            <a:r>
              <a:rPr lang="en-US" altLang="zh-TW" sz="1800" b="1" dirty="0"/>
              <a:t>.</a:t>
            </a:r>
            <a:endParaRPr lang="zh-TW" altLang="en-US" sz="1800" b="1" dirty="0"/>
          </a:p>
        </p:txBody>
      </p:sp>
      <p:sp>
        <p:nvSpPr>
          <p:cNvPr id="65541" name="AutoShape 17">
            <a:extLst>
              <a:ext uri="{FF2B5EF4-FFF2-40B4-BE49-F238E27FC236}">
                <a16:creationId xmlns:a16="http://schemas.microsoft.com/office/drawing/2014/main" id="{4186C182-04D6-4866-8482-4460AAD50F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6249" y="2139554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graphicFrame>
        <p:nvGraphicFramePr>
          <p:cNvPr id="38980" name="Group 68">
            <a:extLst>
              <a:ext uri="{FF2B5EF4-FFF2-40B4-BE49-F238E27FC236}">
                <a16:creationId xmlns:a16="http://schemas.microsoft.com/office/drawing/2014/main" id="{F870CC71-3FAB-4CA1-A7D8-DDED50B02B3D}"/>
              </a:ext>
            </a:extLst>
          </p:cNvPr>
          <p:cNvGraphicFramePr>
            <a:graphicFrameLocks noGrp="1"/>
          </p:cNvGraphicFramePr>
          <p:nvPr/>
        </p:nvGraphicFramePr>
        <p:xfrm>
          <a:off x="4572000" y="1815704"/>
          <a:ext cx="3036096" cy="1051560"/>
        </p:xfrm>
        <a:graphic>
          <a:graphicData uri="http://schemas.openxmlformats.org/drawingml/2006/table">
            <a:tbl>
              <a:tblPr/>
              <a:tblGrid>
                <a:gridCol w="540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3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38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38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38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8600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If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else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Other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;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S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Predict 2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Predict 3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E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Predict 4</a:t>
                      </a:r>
                      <a:b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</a:b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Predict 5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Predict 5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Predict 1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Predict 1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灯片编号占位符 1">
            <a:extLst>
              <a:ext uri="{FF2B5EF4-FFF2-40B4-BE49-F238E27FC236}">
                <a16:creationId xmlns:a16="http://schemas.microsoft.com/office/drawing/2014/main" id="{AEC7AE71-4087-445B-883B-80A76061A3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51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8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8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標題 1">
            <a:extLst>
              <a:ext uri="{FF2B5EF4-FFF2-40B4-BE49-F238E27FC236}">
                <a16:creationId xmlns:a16="http://schemas.microsoft.com/office/drawing/2014/main" id="{153FBA51-6396-473C-9C82-21BB86FA6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The If-Then-Else Problem in LL(1) Parsing (5)</a:t>
            </a:r>
            <a:endParaRPr lang="zh-TW" altLang="en-US" sz="3200" dirty="0"/>
          </a:p>
        </p:txBody>
      </p:sp>
      <p:sp>
        <p:nvSpPr>
          <p:cNvPr id="39939" name="內容版面配置區 2">
            <a:extLst>
              <a:ext uri="{FF2B5EF4-FFF2-40B4-BE49-F238E27FC236}">
                <a16:creationId xmlns:a16="http://schemas.microsoft.com/office/drawing/2014/main" id="{FC977902-9B61-4D17-A810-E5551C40DC0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111146" y="816964"/>
            <a:ext cx="7050998" cy="3702844"/>
          </a:xfrm>
        </p:spPr>
        <p:txBody>
          <a:bodyPr/>
          <a:lstStyle/>
          <a:p>
            <a:r>
              <a:rPr lang="en-US" altLang="zh-TW" sz="2100" dirty="0"/>
              <a:t>If all </a:t>
            </a:r>
            <a:r>
              <a:rPr lang="en-US" altLang="zh-TW" sz="2100" b="1" dirty="0">
                <a:solidFill>
                  <a:srgbClr val="3333CC"/>
                </a:solidFill>
              </a:rPr>
              <a:t>if</a:t>
            </a:r>
            <a:r>
              <a:rPr lang="en-US" altLang="zh-TW" sz="2100" dirty="0"/>
              <a:t> statements are terminated with an </a:t>
            </a:r>
            <a:r>
              <a:rPr lang="en-US" altLang="zh-TW" sz="2100" b="1" dirty="0">
                <a:solidFill>
                  <a:srgbClr val="3333CC"/>
                </a:solidFill>
              </a:rPr>
              <a:t>end if,</a:t>
            </a:r>
            <a:r>
              <a:rPr lang="en-US" altLang="zh-TW" sz="2100" dirty="0"/>
              <a:t> or some equivalent symbol, the problem disappears.</a:t>
            </a:r>
          </a:p>
          <a:p>
            <a:pPr lvl="2">
              <a:buFontTx/>
              <a:buNone/>
            </a:pPr>
            <a:endParaRPr lang="en-US" altLang="zh-TW" dirty="0">
              <a:solidFill>
                <a:schemeClr val="accent2"/>
              </a:solidFill>
              <a:latin typeface="GungsuhChe" panose="02030609000101010101" pitchFamily="49" charset="-127"/>
              <a:ea typeface="GungsuhChe" panose="02030609000101010101" pitchFamily="49" charset="-127"/>
              <a:sym typeface="Symbol" panose="05050102010706020507" pitchFamily="18" charset="2"/>
            </a:endParaRPr>
          </a:p>
          <a:p>
            <a:pPr lvl="2">
              <a:buFontTx/>
              <a:buNone/>
            </a:pPr>
            <a:r>
              <a:rPr lang="en-US" altLang="zh-TW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S   if S E</a:t>
            </a:r>
          </a:p>
          <a:p>
            <a:pPr lvl="2">
              <a:buFontTx/>
              <a:buNone/>
            </a:pPr>
            <a:r>
              <a:rPr lang="en-US" altLang="zh-TW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S   Other</a:t>
            </a:r>
          </a:p>
          <a:p>
            <a:pPr lvl="2">
              <a:buFontTx/>
              <a:buNone/>
            </a:pPr>
            <a:r>
              <a:rPr lang="en-US" altLang="zh-TW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   else S end if</a:t>
            </a:r>
          </a:p>
          <a:p>
            <a:pPr lvl="2">
              <a:buFontTx/>
              <a:buNone/>
            </a:pPr>
            <a:r>
              <a:rPr lang="en-US" altLang="zh-TW" dirty="0">
                <a:solidFill>
                  <a:srgbClr val="3333CC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  end if</a:t>
            </a:r>
          </a:p>
          <a:p>
            <a:endParaRPr lang="en-US" altLang="zh-TW" sz="2100" dirty="0">
              <a:solidFill>
                <a:srgbClr val="3333CC"/>
              </a:solidFill>
              <a:latin typeface="Arial Black" panose="020B0A04020102020204" pitchFamily="34" charset="0"/>
              <a:ea typeface="SimHei" panose="02010609060101010101" pitchFamily="49" charset="-122"/>
            </a:endParaRPr>
          </a:p>
          <a:p>
            <a:r>
              <a:rPr lang="en-US" altLang="zh-TW" sz="2100" b="1" dirty="0">
                <a:solidFill>
                  <a:srgbClr val="C00000"/>
                </a:solidFill>
              </a:rPr>
              <a:t>An alternative solution</a:t>
            </a:r>
          </a:p>
          <a:p>
            <a:pPr lvl="1"/>
            <a:r>
              <a:rPr lang="en-US" altLang="zh-TW" sz="1800" dirty="0">
                <a:solidFill>
                  <a:srgbClr val="F78507"/>
                </a:solidFill>
              </a:rPr>
              <a:t>Change the language</a:t>
            </a:r>
          </a:p>
          <a:p>
            <a:endParaRPr lang="zh-TW" altLang="en-US" dirty="0">
              <a:solidFill>
                <a:srgbClr val="F78507"/>
              </a:solidFill>
            </a:endParaRPr>
          </a:p>
        </p:txBody>
      </p:sp>
      <p:sp>
        <p:nvSpPr>
          <p:cNvPr id="4" name="灯片编号占位符 1">
            <a:extLst>
              <a:ext uri="{FF2B5EF4-FFF2-40B4-BE49-F238E27FC236}">
                <a16:creationId xmlns:a16="http://schemas.microsoft.com/office/drawing/2014/main" id="{AEC7AE71-4087-445B-883B-80A76061A3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52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8D9B717F-4522-482B-9943-FC441764B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885" y="108349"/>
            <a:ext cx="7738805" cy="519113"/>
          </a:xfrm>
        </p:spPr>
        <p:txBody>
          <a:bodyPr/>
          <a:lstStyle/>
          <a:p>
            <a:r>
              <a:rPr lang="en-US" altLang="zh-TW" sz="3200" dirty="0">
                <a:solidFill>
                  <a:srgbClr val="C00000"/>
                </a:solidFill>
                <a:ea typeface="新細明體" panose="02020500000000000000" pitchFamily="18" charset="-120"/>
              </a:rPr>
              <a:t>The Form of Parsing Procedure (1)</a:t>
            </a:r>
            <a:endParaRPr lang="zh-TW" altLang="en-US" sz="3200" dirty="0">
              <a:solidFill>
                <a:srgbClr val="C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734B3374-33B1-4BFD-8E51-3453709142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85900" y="914400"/>
            <a:ext cx="6172200" cy="3682604"/>
          </a:xfrm>
          <a:noFill/>
        </p:spPr>
        <p:txBody>
          <a:bodyPr wrap="none"/>
          <a:lstStyle/>
          <a:p>
            <a:pPr marL="314325" indent="-314325">
              <a:buNone/>
            </a:pPr>
            <a:r>
              <a:rPr lang="en-US" altLang="zh-TW" sz="1800" b="1" dirty="0">
                <a:solidFill>
                  <a:srgbClr val="F78507"/>
                </a:solidFill>
              </a:rPr>
              <a:t>void </a:t>
            </a:r>
            <a:r>
              <a:rPr lang="en-US" altLang="zh-TW" sz="1800" b="1" dirty="0" err="1">
                <a:solidFill>
                  <a:srgbClr val="F78507"/>
                </a:solidFill>
              </a:rPr>
              <a:t>non_term</a:t>
            </a:r>
            <a:r>
              <a:rPr lang="en-US" altLang="zh-TW" sz="1800" b="1" dirty="0">
                <a:solidFill>
                  <a:srgbClr val="F78507"/>
                </a:solidFill>
              </a:rPr>
              <a:t>(void)</a:t>
            </a:r>
          </a:p>
          <a:p>
            <a:pPr marL="314325" indent="-314325">
              <a:buNone/>
            </a:pPr>
            <a:r>
              <a:rPr lang="en-US" altLang="zh-TW" sz="1050" dirty="0"/>
              <a:t>{</a:t>
            </a:r>
          </a:p>
          <a:p>
            <a:pPr marL="314325" indent="-314325">
              <a:buNone/>
            </a:pPr>
            <a:r>
              <a:rPr lang="en-US" altLang="zh-TW" sz="900" dirty="0"/>
              <a:t>	</a:t>
            </a:r>
            <a:r>
              <a:rPr lang="en-US" altLang="zh-TW" sz="12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token</a:t>
            </a:r>
            <a:r>
              <a:rPr lang="en-US" altLang="zh-TW" sz="1050" dirty="0"/>
              <a:t> </a:t>
            </a:r>
            <a:r>
              <a:rPr lang="en-US" altLang="zh-TW" sz="1050" dirty="0" err="1"/>
              <a:t>tok</a:t>
            </a:r>
            <a:r>
              <a:rPr lang="en-US" altLang="zh-TW" sz="1050" dirty="0"/>
              <a:t>;</a:t>
            </a:r>
            <a:r>
              <a:rPr lang="en-US" altLang="zh-TW" sz="900" dirty="0"/>
              <a:t> </a:t>
            </a:r>
          </a:p>
          <a:p>
            <a:pPr marL="314325" indent="-314325">
              <a:buNone/>
            </a:pPr>
            <a:r>
              <a:rPr lang="en-US" altLang="zh-TW" sz="900" dirty="0"/>
              <a:t>	</a:t>
            </a:r>
            <a:r>
              <a:rPr lang="en-US" altLang="zh-TW" sz="1050" dirty="0"/>
              <a:t>token </a:t>
            </a:r>
            <a:r>
              <a:rPr lang="en-US" altLang="zh-TW" sz="1050" dirty="0" err="1"/>
              <a:t>tok</a:t>
            </a:r>
            <a:r>
              <a:rPr lang="en-US" altLang="zh-TW" sz="1050" dirty="0"/>
              <a:t> = </a:t>
            </a:r>
            <a:r>
              <a:rPr lang="en-US" altLang="zh-TW" sz="1050" dirty="0" err="1"/>
              <a:t>next_token</a:t>
            </a:r>
            <a:r>
              <a:rPr lang="en-US" altLang="zh-TW" sz="1050" dirty="0"/>
              <a:t>();</a:t>
            </a:r>
          </a:p>
          <a:p>
            <a:pPr marL="314325" indent="-314325">
              <a:buNone/>
            </a:pPr>
            <a:endParaRPr lang="en-US" altLang="zh-TW" sz="1050" dirty="0"/>
          </a:p>
          <a:p>
            <a:pPr marL="314325" indent="-314325">
              <a:spcBef>
                <a:spcPct val="0"/>
              </a:spcBef>
              <a:buNone/>
            </a:pPr>
            <a:r>
              <a:rPr lang="en-US" altLang="zh-TW" sz="900" dirty="0"/>
              <a:t>	</a:t>
            </a:r>
            <a:r>
              <a:rPr lang="en-US" altLang="zh-TW" sz="1050" b="1" dirty="0">
                <a:solidFill>
                  <a:srgbClr val="339933"/>
                </a:solidFill>
              </a:rPr>
              <a:t>switch (</a:t>
            </a:r>
            <a:r>
              <a:rPr lang="en-US" altLang="zh-TW" sz="1050" b="1" dirty="0" err="1">
                <a:solidFill>
                  <a:srgbClr val="339933"/>
                </a:solidFill>
              </a:rPr>
              <a:t>tok</a:t>
            </a:r>
            <a:r>
              <a:rPr lang="en-US" altLang="zh-TW" sz="1050" b="1" dirty="0">
                <a:solidFill>
                  <a:srgbClr val="339933"/>
                </a:solidFill>
              </a:rPr>
              <a:t>)</a:t>
            </a:r>
            <a:r>
              <a:rPr lang="en-US" altLang="zh-TW" sz="900" dirty="0"/>
              <a:t> </a:t>
            </a:r>
            <a:r>
              <a:rPr lang="en-US" altLang="zh-TW" sz="1050" dirty="0"/>
              <a:t>{</a:t>
            </a:r>
          </a:p>
          <a:p>
            <a:pPr marL="314325" indent="-314325">
              <a:spcBef>
                <a:spcPct val="0"/>
              </a:spcBef>
              <a:buNone/>
            </a:pPr>
            <a:endParaRPr lang="en-US" altLang="zh-TW" sz="1050" dirty="0"/>
          </a:p>
          <a:p>
            <a:pPr marL="314325" indent="-314325">
              <a:buNone/>
            </a:pPr>
            <a:r>
              <a:rPr lang="zh-TW" altLang="en-US" sz="900" dirty="0"/>
              <a:t>		</a:t>
            </a:r>
            <a:r>
              <a:rPr lang="en-US" altLang="zh-TW" sz="1050" b="1" dirty="0">
                <a:solidFill>
                  <a:srgbClr val="3366FF"/>
                </a:solidFill>
              </a:rPr>
              <a:t>case TERMINAL_LIST:</a:t>
            </a:r>
          </a:p>
          <a:p>
            <a:pPr marL="314325" indent="-314325">
              <a:buNone/>
            </a:pPr>
            <a:r>
              <a:rPr lang="zh-TW" altLang="en-US" sz="900" b="1" dirty="0"/>
              <a:t>			</a:t>
            </a:r>
            <a:r>
              <a:rPr lang="en-US" altLang="zh-TW" sz="1200" b="1" dirty="0" err="1"/>
              <a:t>parsing_actions</a:t>
            </a:r>
            <a:r>
              <a:rPr lang="en-US" altLang="zh-TW" sz="1200" b="1" dirty="0"/>
              <a:t>();</a:t>
            </a:r>
          </a:p>
          <a:p>
            <a:pPr marL="314325" indent="-314325">
              <a:buNone/>
            </a:pPr>
            <a:r>
              <a:rPr lang="zh-TW" altLang="en-US" sz="900" dirty="0"/>
              <a:t>			</a:t>
            </a:r>
            <a:r>
              <a:rPr lang="en-US" altLang="zh-TW" sz="900" dirty="0"/>
              <a:t>break;</a:t>
            </a:r>
          </a:p>
          <a:p>
            <a:pPr marL="314325" indent="-314325">
              <a:buNone/>
            </a:pPr>
            <a:r>
              <a:rPr lang="zh-TW" altLang="en-US" sz="900" dirty="0"/>
              <a:t>　　　　	</a:t>
            </a:r>
            <a:r>
              <a:rPr lang="en-US" altLang="zh-TW" sz="1800" b="1" dirty="0"/>
              <a:t>……</a:t>
            </a:r>
          </a:p>
          <a:p>
            <a:pPr marL="314325" indent="-314325">
              <a:buNone/>
            </a:pPr>
            <a:r>
              <a:rPr lang="zh-TW" altLang="en-US" sz="900" dirty="0"/>
              <a:t>		</a:t>
            </a:r>
            <a:r>
              <a:rPr lang="en-US" altLang="zh-TW" sz="1050" b="1" dirty="0">
                <a:solidFill>
                  <a:srgbClr val="3366FF"/>
                </a:solidFill>
              </a:rPr>
              <a:t>default :</a:t>
            </a:r>
          </a:p>
          <a:p>
            <a:pPr marL="314325" indent="-314325">
              <a:buNone/>
            </a:pPr>
            <a:r>
              <a:rPr lang="zh-TW" altLang="en-US" sz="900" dirty="0"/>
              <a:t>			</a:t>
            </a:r>
            <a:r>
              <a:rPr lang="en-US" altLang="zh-TW" sz="900" dirty="0" err="1"/>
              <a:t>syntax_error</a:t>
            </a:r>
            <a:r>
              <a:rPr lang="en-US" altLang="zh-TW" sz="900" dirty="0"/>
              <a:t>(</a:t>
            </a:r>
            <a:r>
              <a:rPr lang="en-US" altLang="zh-TW" sz="900" dirty="0" err="1"/>
              <a:t>tok</a:t>
            </a:r>
            <a:r>
              <a:rPr lang="en-US" altLang="zh-TW" sz="900" dirty="0"/>
              <a:t>);</a:t>
            </a:r>
          </a:p>
          <a:p>
            <a:pPr marL="314325" indent="-314325">
              <a:buNone/>
            </a:pPr>
            <a:r>
              <a:rPr lang="zh-TW" altLang="en-US" sz="900" dirty="0"/>
              <a:t>			</a:t>
            </a:r>
            <a:r>
              <a:rPr lang="en-US" altLang="zh-TW" sz="900" dirty="0"/>
              <a:t>break;</a:t>
            </a:r>
          </a:p>
          <a:p>
            <a:pPr marL="314325" indent="-314325">
              <a:buNone/>
            </a:pPr>
            <a:r>
              <a:rPr lang="zh-TW" altLang="en-US" sz="900" dirty="0"/>
              <a:t>　　</a:t>
            </a:r>
            <a:r>
              <a:rPr lang="en-US" altLang="zh-TW" sz="1050" dirty="0"/>
              <a:t>}</a:t>
            </a:r>
          </a:p>
          <a:p>
            <a:pPr marL="314325" indent="-314325">
              <a:buNone/>
            </a:pPr>
            <a:r>
              <a:rPr lang="en-US" altLang="zh-TW" sz="1050" dirty="0"/>
              <a:t>}</a:t>
            </a:r>
          </a:p>
        </p:txBody>
      </p:sp>
      <p:sp>
        <p:nvSpPr>
          <p:cNvPr id="67588" name="AutoShape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423AF8B8-C782-4FB6-B4AA-571510FF2E75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649766" y="27385"/>
            <a:ext cx="378619" cy="32385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40966" name="AutoShape 6">
            <a:extLst>
              <a:ext uri="{FF2B5EF4-FFF2-40B4-BE49-F238E27FC236}">
                <a16:creationId xmlns:a16="http://schemas.microsoft.com/office/drawing/2014/main" id="{F7CB68DD-0038-4ED1-B489-0D5B8BC7D5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8150" y="1869282"/>
            <a:ext cx="3509963" cy="216694"/>
          </a:xfrm>
          <a:prstGeom prst="wedgeRectCallout">
            <a:avLst>
              <a:gd name="adj1" fmla="val -70454"/>
              <a:gd name="adj2" fmla="val 229671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latin typeface="Times New Roman" panose="02020603050405020304" pitchFamily="18" charset="0"/>
              </a:rPr>
              <a:t>Represents a list of terminal symbol</a:t>
            </a:r>
          </a:p>
        </p:txBody>
      </p:sp>
      <p:sp>
        <p:nvSpPr>
          <p:cNvPr id="40967" name="AutoShape 7">
            <a:extLst>
              <a:ext uri="{FF2B5EF4-FFF2-40B4-BE49-F238E27FC236}">
                <a16:creationId xmlns:a16="http://schemas.microsoft.com/office/drawing/2014/main" id="{F6BD9206-785A-4B8F-9E72-B6DC6AA83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1729" y="3219450"/>
            <a:ext cx="3511153" cy="539354"/>
          </a:xfrm>
          <a:prstGeom prst="wedgeRectCallout">
            <a:avLst>
              <a:gd name="adj1" fmla="val -70310"/>
              <a:gd name="adj2" fmla="val -110708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latin typeface="Times New Roman" panose="02020603050405020304" pitchFamily="18" charset="0"/>
              </a:rPr>
              <a:t>Re[resents a sequence of parsing actions: calls to parsing procedures to match nonterminals and calls to match() to match terminal symbol.</a:t>
            </a:r>
          </a:p>
        </p:txBody>
      </p:sp>
      <p:sp>
        <p:nvSpPr>
          <p:cNvPr id="40968" name="AutoShape 8">
            <a:extLst>
              <a:ext uri="{FF2B5EF4-FFF2-40B4-BE49-F238E27FC236}">
                <a16:creationId xmlns:a16="http://schemas.microsoft.com/office/drawing/2014/main" id="{B9EB0548-9951-402C-8094-CBE8BB977B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1729" y="4192191"/>
            <a:ext cx="3564731" cy="270272"/>
          </a:xfrm>
          <a:prstGeom prst="wedgeRectCallout">
            <a:avLst>
              <a:gd name="adj1" fmla="val -70005"/>
              <a:gd name="adj2" fmla="val -171144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latin typeface="Times New Roman" panose="02020603050405020304" pitchFamily="18" charset="0"/>
              </a:rPr>
              <a:t>Is called if next_token() predicts no valid prodyction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1E194F71-A668-4A59-9CD5-756D133489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53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6" grpId="0" animBg="1"/>
      <p:bldP spid="40967" grpId="0" animBg="1"/>
      <p:bldP spid="40968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6346270C-8D88-4742-B767-C1C7412DE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410" y="108349"/>
            <a:ext cx="7776280" cy="519113"/>
          </a:xfrm>
        </p:spPr>
        <p:txBody>
          <a:bodyPr/>
          <a:lstStyle/>
          <a:p>
            <a:r>
              <a:rPr lang="en-US" altLang="zh-TW" sz="3200" dirty="0">
                <a:solidFill>
                  <a:srgbClr val="C00000"/>
                </a:solidFill>
                <a:ea typeface="新細明體" panose="02020500000000000000" pitchFamily="18" charset="-120"/>
              </a:rPr>
              <a:t>The Form of Parsing Procedure (2)</a:t>
            </a:r>
            <a:endParaRPr lang="zh-TW" altLang="en-US" sz="3200" dirty="0">
              <a:solidFill>
                <a:srgbClr val="C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4EC25435-B53F-49FF-BE91-DDD058D369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33434" y="809469"/>
            <a:ext cx="6172200" cy="3682604"/>
          </a:xfrm>
          <a:noFill/>
        </p:spPr>
        <p:txBody>
          <a:bodyPr wrap="none"/>
          <a:lstStyle/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rgbClr val="F78507"/>
                </a:solidFill>
              </a:rPr>
              <a:t>void statement (void)</a:t>
            </a:r>
            <a:endParaRPr lang="en-US" altLang="zh-TW" sz="1200" dirty="0"/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dirty="0"/>
              <a:t>{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dirty="0"/>
              <a:t>　　</a:t>
            </a:r>
            <a:r>
              <a:rPr lang="en-US" altLang="zh-TW" sz="12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token</a:t>
            </a:r>
            <a:r>
              <a:rPr lang="en-US" altLang="zh-TW" sz="1200" dirty="0"/>
              <a:t> </a:t>
            </a:r>
            <a:r>
              <a:rPr lang="en-US" altLang="zh-TW" sz="1200" dirty="0" err="1"/>
              <a:t>tok</a:t>
            </a:r>
            <a:r>
              <a:rPr lang="en-US" altLang="zh-TW" sz="1200" dirty="0"/>
              <a:t>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dirty="0"/>
              <a:t>　　</a:t>
            </a:r>
            <a:r>
              <a:rPr lang="en-US" altLang="zh-TW" sz="1200" dirty="0" err="1"/>
              <a:t>tok</a:t>
            </a:r>
            <a:r>
              <a:rPr lang="en-US" altLang="zh-TW" sz="1200" dirty="0"/>
              <a:t> = </a:t>
            </a:r>
            <a:r>
              <a:rPr lang="en-US" altLang="zh-TW" sz="1200" dirty="0" err="1"/>
              <a:t>next_token</a:t>
            </a:r>
            <a:r>
              <a:rPr lang="en-US" altLang="zh-TW" sz="1200" dirty="0"/>
              <a:t>();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1200" dirty="0"/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dirty="0"/>
              <a:t>　　</a:t>
            </a:r>
            <a:r>
              <a:rPr lang="en-US" altLang="zh-TW" sz="1200" b="1" dirty="0">
                <a:solidFill>
                  <a:srgbClr val="339933"/>
                </a:solidFill>
              </a:rPr>
              <a:t>switch (</a:t>
            </a:r>
            <a:r>
              <a:rPr lang="en-US" altLang="zh-TW" sz="1200" b="1" dirty="0" err="1">
                <a:solidFill>
                  <a:srgbClr val="339933"/>
                </a:solidFill>
              </a:rPr>
              <a:t>tok</a:t>
            </a:r>
            <a:r>
              <a:rPr lang="en-US" altLang="zh-TW" sz="1200" b="1" dirty="0">
                <a:solidFill>
                  <a:srgbClr val="339933"/>
                </a:solidFill>
              </a:rPr>
              <a:t>)</a:t>
            </a:r>
            <a:r>
              <a:rPr lang="en-US" altLang="zh-TW" sz="1200" dirty="0"/>
              <a:t> {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1200" dirty="0"/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dirty="0"/>
              <a:t>		</a:t>
            </a:r>
            <a:r>
              <a:rPr lang="en-US" altLang="zh-TW" sz="1200" b="1" dirty="0">
                <a:solidFill>
                  <a:srgbClr val="3366FF"/>
                </a:solidFill>
              </a:rPr>
              <a:t>case ID : 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dirty="0"/>
              <a:t>			</a:t>
            </a:r>
            <a:r>
              <a:rPr lang="en-US" altLang="zh-TW" sz="1200" dirty="0"/>
              <a:t>match(ID); match(ASSIGNOP); expression();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dirty="0"/>
              <a:t>			</a:t>
            </a:r>
            <a:r>
              <a:rPr lang="en-US" altLang="zh-TW" sz="1200" dirty="0"/>
              <a:t>match(SEMICOLON);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dirty="0"/>
              <a:t>			</a:t>
            </a:r>
            <a:r>
              <a:rPr lang="en-US" altLang="zh-TW" sz="1200" dirty="0"/>
              <a:t>break;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1200" dirty="0"/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dirty="0"/>
              <a:t>　　	</a:t>
            </a:r>
            <a:r>
              <a:rPr lang="en-US" altLang="zh-TW" sz="1200" b="1" dirty="0">
                <a:solidFill>
                  <a:srgbClr val="3366FF"/>
                </a:solidFill>
              </a:rPr>
              <a:t>case READ :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dirty="0"/>
              <a:t>			</a:t>
            </a:r>
            <a:r>
              <a:rPr lang="en-US" altLang="zh-TW" sz="1200" dirty="0"/>
              <a:t>match(READ); match(LPAREN); </a:t>
            </a:r>
            <a:r>
              <a:rPr lang="en-US" altLang="zh-TW" sz="1200" dirty="0" err="1"/>
              <a:t>id_list</a:t>
            </a:r>
            <a:r>
              <a:rPr lang="en-US" altLang="zh-TW" sz="1200" dirty="0"/>
              <a:t>();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dirty="0"/>
              <a:t>			</a:t>
            </a:r>
            <a:r>
              <a:rPr lang="en-US" altLang="zh-TW" sz="1200" dirty="0"/>
              <a:t>match(RPAREN); match(SEMICOLON);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dirty="0"/>
              <a:t>			</a:t>
            </a:r>
            <a:r>
              <a:rPr lang="en-US" altLang="zh-TW" sz="1200" dirty="0"/>
              <a:t>break;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1200" dirty="0"/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dirty="0"/>
              <a:t>　　	</a:t>
            </a:r>
            <a:r>
              <a:rPr lang="en-US" altLang="zh-TW" sz="1200" b="1" dirty="0">
                <a:solidFill>
                  <a:srgbClr val="3366FF"/>
                </a:solidFill>
              </a:rPr>
              <a:t>case WRITE: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dirty="0"/>
              <a:t>　　　　		</a:t>
            </a:r>
            <a:r>
              <a:rPr lang="en-US" altLang="zh-TW" sz="1200" dirty="0"/>
              <a:t>match(WRITE); match(LPAREN); </a:t>
            </a:r>
            <a:r>
              <a:rPr lang="en-US" altLang="zh-TW" sz="1200" dirty="0" err="1"/>
              <a:t>expr_list</a:t>
            </a:r>
            <a:r>
              <a:rPr lang="en-US" altLang="zh-TW" sz="1200" dirty="0"/>
              <a:t>();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dirty="0"/>
              <a:t>			</a:t>
            </a:r>
            <a:r>
              <a:rPr lang="en-US" altLang="zh-TW" sz="1200" dirty="0"/>
              <a:t>match(RPAREN); match(SEMICOLON);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dirty="0"/>
              <a:t>			</a:t>
            </a:r>
            <a:r>
              <a:rPr lang="en-US" altLang="zh-TW" sz="1200" dirty="0"/>
              <a:t>break;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1200" dirty="0"/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dirty="0"/>
              <a:t>		</a:t>
            </a:r>
            <a:r>
              <a:rPr lang="en-US" altLang="zh-TW" sz="1200" b="1" dirty="0">
                <a:solidFill>
                  <a:srgbClr val="3366FF"/>
                </a:solidFill>
              </a:rPr>
              <a:t>default :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dirty="0"/>
              <a:t>			</a:t>
            </a:r>
            <a:r>
              <a:rPr lang="en-US" altLang="zh-TW" sz="1200" dirty="0" err="1"/>
              <a:t>syntax_error</a:t>
            </a:r>
            <a:r>
              <a:rPr lang="en-US" altLang="zh-TW" sz="1200" dirty="0"/>
              <a:t>(</a:t>
            </a:r>
            <a:r>
              <a:rPr lang="en-US" altLang="zh-TW" sz="1200" dirty="0" err="1"/>
              <a:t>tok</a:t>
            </a:r>
            <a:r>
              <a:rPr lang="en-US" altLang="zh-TW" sz="1200" dirty="0"/>
              <a:t>);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dirty="0"/>
              <a:t>			</a:t>
            </a:r>
            <a:r>
              <a:rPr lang="en-US" altLang="zh-TW" sz="1200" dirty="0"/>
              <a:t>break;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dirty="0"/>
              <a:t>	}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dirty="0"/>
              <a:t>}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endParaRPr lang="zh-TW" altLang="en-US" sz="1200" dirty="0"/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endParaRPr lang="zh-TW" altLang="en-US" sz="1200" dirty="0"/>
          </a:p>
          <a:p>
            <a:pPr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endParaRPr lang="zh-TW" altLang="en-US" sz="1200" dirty="0"/>
          </a:p>
        </p:txBody>
      </p:sp>
      <p:sp>
        <p:nvSpPr>
          <p:cNvPr id="68612" name="AutoShape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AA6B98B-24C8-451C-A526-1E458989913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649766" y="27385"/>
            <a:ext cx="378619" cy="32385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5C14246B-F357-4A34-910F-08D8740F2B0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54</a:t>
            </a:fld>
            <a:endParaRPr lang="zh-TW" alt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標題 1">
            <a:extLst>
              <a:ext uri="{FF2B5EF4-FFF2-40B4-BE49-F238E27FC236}">
                <a16:creationId xmlns:a16="http://schemas.microsoft.com/office/drawing/2014/main" id="{41E9D448-208A-40BF-BEC2-1E6F6AC3E86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61934" y="108349"/>
            <a:ext cx="7813756" cy="519113"/>
          </a:xfrm>
        </p:spPr>
        <p:txBody>
          <a:bodyPr/>
          <a:lstStyle/>
          <a:p>
            <a:r>
              <a:rPr lang="en-US" altLang="zh-TW" sz="3200" dirty="0">
                <a:solidFill>
                  <a:srgbClr val="C00000"/>
                </a:solidFill>
                <a:ea typeface="新細明體" panose="02020500000000000000" pitchFamily="18" charset="-120"/>
              </a:rPr>
              <a:t>For Describing Grammars (1)</a:t>
            </a:r>
            <a:endParaRPr lang="zh-TW" altLang="en-US" sz="3200" dirty="0">
              <a:solidFill>
                <a:srgbClr val="C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69635" name="內容版面配置區 2">
            <a:extLst>
              <a:ext uri="{FF2B5EF4-FFF2-40B4-BE49-F238E27FC236}">
                <a16:creationId xmlns:a16="http://schemas.microsoft.com/office/drawing/2014/main" id="{E50803B6-0F12-48AA-B284-0CFEABA963F5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1298523" y="824459"/>
            <a:ext cx="6172200" cy="3702844"/>
          </a:xfrm>
        </p:spPr>
        <p:txBody>
          <a:bodyPr/>
          <a:lstStyle/>
          <a:p>
            <a:pPr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typedef</a:t>
            </a:r>
            <a:r>
              <a:rPr lang="en-US" altLang="zh-TW" sz="1200" b="1" dirty="0"/>
              <a:t> int symbol; </a:t>
            </a:r>
            <a:r>
              <a:rPr lang="en-US" altLang="zh-TW" sz="1200" b="1" dirty="0">
                <a:solidFill>
                  <a:srgbClr val="A6A6A6"/>
                </a:solidFill>
              </a:rPr>
              <a:t>/* a symbol in the grammar */</a:t>
            </a:r>
          </a:p>
          <a:p>
            <a:pPr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#define</a:t>
            </a:r>
            <a:r>
              <a:rPr lang="en-US" altLang="zh-TW" sz="1200" b="1" dirty="0"/>
              <a:t> VOCABULARY ( NUM_NONTERMINALS + NUM_TERMNALS 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	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typedef struct</a:t>
            </a:r>
            <a:r>
              <a:rPr lang="en-US" altLang="zh-TW" sz="1200" b="1" dirty="0"/>
              <a:t> gram 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		</a:t>
            </a:r>
            <a:r>
              <a:rPr lang="en-US" altLang="zh-TW" sz="12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symbol</a:t>
            </a:r>
            <a:r>
              <a:rPr lang="en-US" altLang="zh-TW" sz="1200" b="1" dirty="0"/>
              <a:t> terminals [NUM_TERMINALS];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		</a:t>
            </a:r>
            <a:r>
              <a:rPr lang="en-US" altLang="zh-TW" sz="12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symbol</a:t>
            </a:r>
            <a:r>
              <a:rPr lang="en-US" altLang="zh-TW" sz="1200" b="1" dirty="0"/>
              <a:t> </a:t>
            </a:r>
            <a:r>
              <a:rPr lang="en-US" altLang="zh-TW" sz="1200" b="1" dirty="0" err="1"/>
              <a:t>nonterminals</a:t>
            </a:r>
            <a:r>
              <a:rPr lang="en-US" altLang="zh-TW" sz="1200" b="1" dirty="0"/>
              <a:t> [NUM_NONTERMINALS];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		</a:t>
            </a:r>
            <a:r>
              <a:rPr lang="en-US" altLang="zh-TW" sz="12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symbol</a:t>
            </a:r>
            <a:r>
              <a:rPr lang="en-US" altLang="zh-TW" sz="1200" b="1" dirty="0"/>
              <a:t> </a:t>
            </a:r>
            <a:r>
              <a:rPr lang="en-US" altLang="zh-TW" sz="1200" b="1" dirty="0" err="1"/>
              <a:t>start_symbol</a:t>
            </a:r>
            <a:r>
              <a:rPr lang="en-US" altLang="zh-TW" sz="1200" b="1" dirty="0"/>
              <a:t>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		</a:t>
            </a:r>
            <a:r>
              <a:rPr lang="en-US" altLang="zh-TW" sz="12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1200" b="1" dirty="0"/>
              <a:t> </a:t>
            </a:r>
            <a:r>
              <a:rPr lang="en-US" altLang="zh-TW" sz="1200" b="1" dirty="0" err="1"/>
              <a:t>num_productions</a:t>
            </a:r>
            <a:r>
              <a:rPr lang="en-US" altLang="zh-TW" sz="1200" b="1" dirty="0"/>
              <a:t>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		</a:t>
            </a:r>
            <a:r>
              <a:rPr lang="en-US" altLang="zh-TW" sz="12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struct</a:t>
            </a:r>
            <a:r>
              <a:rPr lang="en-US" altLang="zh-TW" sz="1200" b="1" dirty="0"/>
              <a:t> prod 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			</a:t>
            </a:r>
            <a:r>
              <a:rPr lang="en-US" altLang="zh-TW" sz="12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symbol</a:t>
            </a:r>
            <a:r>
              <a:rPr lang="en-US" altLang="zh-TW" sz="1200" b="1" dirty="0"/>
              <a:t> </a:t>
            </a:r>
            <a:r>
              <a:rPr lang="en-US" altLang="zh-TW" sz="1200" b="1" dirty="0" err="1"/>
              <a:t>lhs</a:t>
            </a:r>
            <a:r>
              <a:rPr lang="en-US" altLang="zh-TW" sz="1200" b="1" dirty="0"/>
              <a:t>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			</a:t>
            </a:r>
            <a:r>
              <a:rPr lang="en-US" altLang="zh-TW" sz="12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1200" b="1" dirty="0"/>
              <a:t> </a:t>
            </a:r>
            <a:r>
              <a:rPr lang="en-US" altLang="zh-TW" sz="1200" b="1" dirty="0" err="1"/>
              <a:t>rhs_length</a:t>
            </a:r>
            <a:r>
              <a:rPr lang="en-US" altLang="zh-TW" sz="1200" b="1" dirty="0"/>
              <a:t>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　　		</a:t>
            </a:r>
            <a:r>
              <a:rPr lang="en-US" altLang="zh-TW" sz="12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symbol</a:t>
            </a:r>
            <a:r>
              <a:rPr lang="en-US" altLang="zh-TW" sz="1200" b="1" dirty="0"/>
              <a:t> </a:t>
            </a:r>
            <a:r>
              <a:rPr lang="en-US" altLang="zh-TW" sz="1200" b="1" dirty="0" err="1"/>
              <a:t>rhs</a:t>
            </a:r>
            <a:r>
              <a:rPr lang="en-US" altLang="zh-TW" sz="1200" b="1" dirty="0"/>
              <a:t> [MAX_RHS_LENGTH];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		</a:t>
            </a:r>
            <a:r>
              <a:rPr lang="en-US" altLang="zh-TW" sz="1200" b="1" dirty="0"/>
              <a:t>} productions [NUM_PRODUCTIONS];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		</a:t>
            </a:r>
            <a:r>
              <a:rPr lang="en-US" altLang="zh-TW" sz="12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symbol</a:t>
            </a:r>
            <a:r>
              <a:rPr lang="en-US" altLang="zh-TW" sz="1200" b="1" dirty="0"/>
              <a:t> vocabulary [VOCABULARY];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		</a:t>
            </a:r>
            <a:r>
              <a:rPr lang="en-US" altLang="zh-TW" sz="12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char</a:t>
            </a:r>
            <a:r>
              <a:rPr lang="en-US" altLang="zh-TW" sz="1200" b="1" dirty="0"/>
              <a:t> *names [VOCABULARY];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} grammar;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1200" b="1" dirty="0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typedef struct</a:t>
            </a:r>
            <a:r>
              <a:rPr lang="en-US" altLang="zh-TW" sz="1200" b="1" dirty="0"/>
              <a:t> prod production;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typedef</a:t>
            </a:r>
            <a:r>
              <a:rPr lang="en-US" altLang="zh-TW" sz="1200" b="1" dirty="0"/>
              <a:t> symbol terminal;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typedef</a:t>
            </a:r>
            <a:r>
              <a:rPr lang="en-US" altLang="zh-TW" sz="1200" b="1" dirty="0"/>
              <a:t> symbol nonterminal;</a:t>
            </a:r>
          </a:p>
        </p:txBody>
      </p:sp>
      <p:sp>
        <p:nvSpPr>
          <p:cNvPr id="69636" name="投影片編號版面配置區 3">
            <a:extLst>
              <a:ext uri="{FF2B5EF4-FFF2-40B4-BE49-F238E27FC236}">
                <a16:creationId xmlns:a16="http://schemas.microsoft.com/office/drawing/2014/main" id="{C6B305B1-CF76-4559-9FC0-F9F537E0DF88}"/>
              </a:ext>
            </a:extLst>
          </p:cNvPr>
          <p:cNvSpPr txBox="1">
            <a:spLocks noGrp="1"/>
          </p:cNvSpPr>
          <p:nvPr/>
        </p:nvSpPr>
        <p:spPr bwMode="auto">
          <a:xfrm>
            <a:off x="1602581" y="4767263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B332DA1-D4EF-49FD-B740-2DEB830AB003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55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69637" name="AutoShape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CBEAD77D-D2A4-4A1E-A4E0-70D3996FF46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649766" y="27385"/>
            <a:ext cx="378619" cy="32385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69638" name="Rectangle 6">
            <a:extLst>
              <a:ext uri="{FF2B5EF4-FFF2-40B4-BE49-F238E27FC236}">
                <a16:creationId xmlns:a16="http://schemas.microsoft.com/office/drawing/2014/main" id="{29582CA7-459A-4326-BEAD-163CA280D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4088" y="844154"/>
            <a:ext cx="1851789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zh-TW" sz="1800">
                <a:solidFill>
                  <a:srgbClr val="F78507"/>
                </a:solidFill>
                <a:latin typeface="Times New Roman" panose="02020603050405020304" pitchFamily="18" charset="0"/>
              </a:rPr>
              <a:t>The data structure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8F1137A7-3AA7-480C-B704-2D31A874AA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55</a:t>
            </a:fld>
            <a:endParaRPr lang="zh-TW" altLang="en-US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標題 1">
            <a:extLst>
              <a:ext uri="{FF2B5EF4-FFF2-40B4-BE49-F238E27FC236}">
                <a16:creationId xmlns:a16="http://schemas.microsoft.com/office/drawing/2014/main" id="{70A4434D-9AC8-42ED-A74D-12F48821DC5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29030" y="108349"/>
            <a:ext cx="7746660" cy="519113"/>
          </a:xfrm>
        </p:spPr>
        <p:txBody>
          <a:bodyPr/>
          <a:lstStyle/>
          <a:p>
            <a:r>
              <a:rPr lang="en-US" altLang="zh-TW" sz="3200" dirty="0">
                <a:solidFill>
                  <a:srgbClr val="C00000"/>
                </a:solidFill>
                <a:ea typeface="新細明體" panose="02020500000000000000" pitchFamily="18" charset="-120"/>
              </a:rPr>
              <a:t>For Describing Grammars (2)</a:t>
            </a:r>
            <a:endParaRPr lang="zh-TW" altLang="en-US" sz="3200" dirty="0">
              <a:solidFill>
                <a:srgbClr val="C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70659" name="內容版面配置區 2">
            <a:extLst>
              <a:ext uri="{FF2B5EF4-FFF2-40B4-BE49-F238E27FC236}">
                <a16:creationId xmlns:a16="http://schemas.microsoft.com/office/drawing/2014/main" id="{F5DBCCE0-B86C-4068-BF5F-5F703A8032DB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1321008" y="824459"/>
            <a:ext cx="6172200" cy="3702844"/>
          </a:xfrm>
        </p:spPr>
        <p:txBody>
          <a:bodyPr/>
          <a:lstStyle/>
          <a:p>
            <a:pPr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extern char</a:t>
            </a:r>
            <a:r>
              <a:rPr lang="en-US" altLang="zh-TW" sz="1200" dirty="0"/>
              <a:t> *</a:t>
            </a:r>
            <a:r>
              <a:rPr lang="en-US" altLang="zh-TW" sz="1200" dirty="0" err="1"/>
              <a:t>make_id</a:t>
            </a:r>
            <a:r>
              <a:rPr lang="en-US" altLang="zh-TW" sz="1200" dirty="0"/>
              <a:t> (char *);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1200" dirty="0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>
                <a:solidFill>
                  <a:srgbClr val="F78507"/>
                </a:solidFill>
              </a:rPr>
              <a:t>void </a:t>
            </a:r>
            <a:r>
              <a:rPr lang="en-US" altLang="zh-TW" sz="1200" b="1" dirty="0" err="1">
                <a:solidFill>
                  <a:srgbClr val="F78507"/>
                </a:solidFill>
              </a:rPr>
              <a:t>gen_actions</a:t>
            </a:r>
            <a:r>
              <a:rPr lang="en-US" altLang="zh-TW" sz="1200" b="1" dirty="0">
                <a:solidFill>
                  <a:srgbClr val="F78507"/>
                </a:solidFill>
              </a:rPr>
              <a:t> (symbol x[], int </a:t>
            </a:r>
            <a:r>
              <a:rPr lang="en-US" altLang="zh-TW" sz="1200" b="1" dirty="0" err="1">
                <a:solidFill>
                  <a:srgbClr val="F78507"/>
                </a:solidFill>
              </a:rPr>
              <a:t>x_length</a:t>
            </a:r>
            <a:r>
              <a:rPr lang="en-US" altLang="zh-TW" sz="1200" b="1" dirty="0">
                <a:solidFill>
                  <a:srgbClr val="F78507"/>
                </a:solidFill>
              </a:rPr>
              <a:t>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dirty="0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dirty="0"/>
              <a:t>　</a:t>
            </a:r>
            <a:r>
              <a:rPr lang="zh-TW" altLang="en-US" sz="12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　</a:t>
            </a:r>
            <a:r>
              <a:rPr lang="en-US" altLang="zh-TW" sz="12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1200" dirty="0"/>
              <a:t> </a:t>
            </a:r>
            <a:r>
              <a:rPr lang="en-US" altLang="zh-TW" sz="1200" dirty="0" err="1"/>
              <a:t>i</a:t>
            </a:r>
            <a:r>
              <a:rPr lang="en-US" altLang="zh-TW" sz="1200" dirty="0"/>
              <a:t>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　　</a:t>
            </a:r>
            <a:r>
              <a:rPr lang="en-US" altLang="zh-TW" sz="12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char</a:t>
            </a:r>
            <a:r>
              <a:rPr lang="en-US" altLang="zh-TW" sz="1200" dirty="0"/>
              <a:t> *id;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1200" dirty="0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>
                <a:solidFill>
                  <a:srgbClr val="A6A6A6"/>
                </a:solidFill>
              </a:rPr>
              <a:t>　　</a:t>
            </a:r>
            <a:r>
              <a:rPr lang="en-US" altLang="zh-TW" sz="1200" b="1" dirty="0">
                <a:solidFill>
                  <a:srgbClr val="A6A6A6"/>
                </a:solidFill>
              </a:rPr>
              <a:t>/* Generate recursive descent actions needs to match x.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>
                <a:solidFill>
                  <a:srgbClr val="339933"/>
                </a:solidFill>
              </a:rPr>
              <a:t>　　</a:t>
            </a:r>
            <a:r>
              <a:rPr lang="en-US" altLang="zh-TW" sz="1200" b="1" dirty="0">
                <a:solidFill>
                  <a:srgbClr val="339933"/>
                </a:solidFill>
              </a:rPr>
              <a:t>if ( </a:t>
            </a:r>
            <a:r>
              <a:rPr lang="en-US" altLang="zh-TW" sz="1200" b="1" dirty="0" err="1">
                <a:solidFill>
                  <a:srgbClr val="339933"/>
                </a:solidFill>
              </a:rPr>
              <a:t>x_length</a:t>
            </a:r>
            <a:r>
              <a:rPr lang="en-US" altLang="zh-TW" sz="1200" b="1" dirty="0">
                <a:solidFill>
                  <a:srgbClr val="339933"/>
                </a:solidFill>
              </a:rPr>
              <a:t> ==0) 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dirty="0"/>
              <a:t>　　　　</a:t>
            </a:r>
            <a:r>
              <a:rPr lang="en-US" altLang="zh-TW" sz="1200" dirty="0" err="1"/>
              <a:t>printf</a:t>
            </a:r>
            <a:r>
              <a:rPr lang="en-US" altLang="zh-TW" sz="1200" dirty="0"/>
              <a:t> (“; /* null */\n”);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>
                <a:solidFill>
                  <a:srgbClr val="339933"/>
                </a:solidFill>
              </a:rPr>
              <a:t>　　</a:t>
            </a:r>
            <a:r>
              <a:rPr lang="en-US" altLang="zh-TW" sz="1200" b="1" dirty="0">
                <a:solidFill>
                  <a:srgbClr val="339933"/>
                </a:solidFill>
              </a:rPr>
              <a:t>else </a:t>
            </a:r>
            <a:r>
              <a:rPr lang="en-US" altLang="zh-TW" sz="1200" dirty="0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>
                <a:solidFill>
                  <a:srgbClr val="339933"/>
                </a:solidFill>
              </a:rPr>
              <a:t>　　　　</a:t>
            </a:r>
            <a:r>
              <a:rPr lang="en-US" altLang="zh-TW" sz="1200" b="1" dirty="0">
                <a:solidFill>
                  <a:srgbClr val="339933"/>
                </a:solidFill>
              </a:rPr>
              <a:t>for (</a:t>
            </a:r>
            <a:r>
              <a:rPr lang="en-US" altLang="zh-TW" sz="1200" b="1" dirty="0" err="1">
                <a:solidFill>
                  <a:srgbClr val="339933"/>
                </a:solidFill>
              </a:rPr>
              <a:t>i</a:t>
            </a:r>
            <a:r>
              <a:rPr lang="en-US" altLang="zh-TW" sz="1200" b="1" dirty="0">
                <a:solidFill>
                  <a:srgbClr val="339933"/>
                </a:solidFill>
              </a:rPr>
              <a:t>=0; </a:t>
            </a:r>
            <a:r>
              <a:rPr lang="en-US" altLang="zh-TW" sz="1200" b="1" dirty="0" err="1">
                <a:solidFill>
                  <a:srgbClr val="339933"/>
                </a:solidFill>
              </a:rPr>
              <a:t>i</a:t>
            </a:r>
            <a:r>
              <a:rPr lang="en-US" altLang="zh-TW" sz="1200" b="1" dirty="0">
                <a:solidFill>
                  <a:srgbClr val="339933"/>
                </a:solidFill>
              </a:rPr>
              <a:t>&lt;</a:t>
            </a:r>
            <a:r>
              <a:rPr lang="en-US" altLang="zh-TW" sz="1200" b="1" dirty="0" err="1">
                <a:solidFill>
                  <a:srgbClr val="339933"/>
                </a:solidFill>
              </a:rPr>
              <a:t>x_length</a:t>
            </a:r>
            <a:r>
              <a:rPr lang="en-US" altLang="zh-TW" sz="1200" b="1" dirty="0">
                <a:solidFill>
                  <a:srgbClr val="339933"/>
                </a:solidFill>
              </a:rPr>
              <a:t>; </a:t>
            </a:r>
            <a:r>
              <a:rPr lang="en-US" altLang="zh-TW" sz="1200" b="1" dirty="0" err="1">
                <a:solidFill>
                  <a:srgbClr val="339933"/>
                </a:solidFill>
              </a:rPr>
              <a:t>i</a:t>
            </a:r>
            <a:r>
              <a:rPr lang="en-US" altLang="zh-TW" sz="1200" b="1" dirty="0">
                <a:solidFill>
                  <a:srgbClr val="339933"/>
                </a:solidFill>
              </a:rPr>
              <a:t>++) </a:t>
            </a:r>
            <a:r>
              <a:rPr lang="en-US" altLang="zh-TW" sz="1200" dirty="0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dirty="0"/>
              <a:t>　　　　　　</a:t>
            </a:r>
            <a:r>
              <a:rPr lang="en-US" altLang="zh-TW" sz="1200" dirty="0"/>
              <a:t>id = </a:t>
            </a:r>
            <a:r>
              <a:rPr lang="en-US" altLang="zh-TW" sz="1200" dirty="0" err="1"/>
              <a:t>make_id</a:t>
            </a:r>
            <a:r>
              <a:rPr lang="en-US" altLang="zh-TW" sz="1200" dirty="0"/>
              <a:t> ( </a:t>
            </a:r>
            <a:r>
              <a:rPr lang="en-US" altLang="zh-TW" sz="1200" dirty="0" err="1"/>
              <a:t>g.names</a:t>
            </a:r>
            <a:r>
              <a:rPr lang="en-US" altLang="zh-TW" sz="1200" dirty="0"/>
              <a:t> [ x[</a:t>
            </a:r>
            <a:r>
              <a:rPr lang="en-US" altLang="zh-TW" sz="1200" dirty="0" err="1"/>
              <a:t>i</a:t>
            </a:r>
            <a:r>
              <a:rPr lang="en-US" altLang="zh-TW" sz="1200" dirty="0"/>
              <a:t>] ]);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>
                <a:solidFill>
                  <a:srgbClr val="339933"/>
                </a:solidFill>
              </a:rPr>
              <a:t>　　　　　　</a:t>
            </a:r>
            <a:r>
              <a:rPr lang="en-US" altLang="zh-TW" sz="1200" b="1" dirty="0">
                <a:solidFill>
                  <a:srgbClr val="339933"/>
                </a:solidFill>
              </a:rPr>
              <a:t>if ( </a:t>
            </a:r>
            <a:r>
              <a:rPr lang="en-US" altLang="zh-TW" sz="1200" b="1" dirty="0" err="1">
                <a:solidFill>
                  <a:srgbClr val="339933"/>
                </a:solidFill>
              </a:rPr>
              <a:t>is_terminal</a:t>
            </a:r>
            <a:r>
              <a:rPr lang="en-US" altLang="zh-TW" sz="1200" b="1" dirty="0">
                <a:solidFill>
                  <a:srgbClr val="339933"/>
                </a:solidFill>
              </a:rPr>
              <a:t> (x[</a:t>
            </a:r>
            <a:r>
              <a:rPr lang="en-US" altLang="zh-TW" sz="1200" b="1" dirty="0" err="1">
                <a:solidFill>
                  <a:srgbClr val="339933"/>
                </a:solidFill>
              </a:rPr>
              <a:t>i</a:t>
            </a:r>
            <a:r>
              <a:rPr lang="en-US" altLang="zh-TW" sz="1200" b="1" dirty="0">
                <a:solidFill>
                  <a:srgbClr val="339933"/>
                </a:solidFill>
              </a:rPr>
              <a:t>] ))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dirty="0"/>
              <a:t>　　　　　　　　</a:t>
            </a:r>
            <a:r>
              <a:rPr lang="en-US" altLang="zh-TW" sz="1200" dirty="0" err="1"/>
              <a:t>printf</a:t>
            </a:r>
            <a:r>
              <a:rPr lang="en-US" altLang="zh-TW" sz="1200" dirty="0"/>
              <a:t>(“\t\</a:t>
            </a:r>
            <a:r>
              <a:rPr lang="en-US" altLang="zh-TW" sz="1200" dirty="0" err="1"/>
              <a:t>tmatch</a:t>
            </a:r>
            <a:r>
              <a:rPr lang="en-US" altLang="zh-TW" sz="1200" dirty="0"/>
              <a:t>(%s);\n”, id);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>
                <a:solidFill>
                  <a:srgbClr val="339933"/>
                </a:solidFill>
              </a:rPr>
              <a:t>　　　　　　</a:t>
            </a:r>
            <a:r>
              <a:rPr lang="en-US" altLang="zh-TW" sz="1200" b="1" dirty="0">
                <a:solidFill>
                  <a:srgbClr val="339933"/>
                </a:solidFill>
              </a:rPr>
              <a:t>else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dirty="0"/>
              <a:t>　　　　　　　　</a:t>
            </a:r>
            <a:r>
              <a:rPr lang="en-US" altLang="zh-TW" sz="1200" dirty="0" err="1"/>
              <a:t>printf</a:t>
            </a:r>
            <a:r>
              <a:rPr lang="en-US" altLang="zh-TW" sz="1200" dirty="0"/>
              <a:t>(\t\</a:t>
            </a:r>
            <a:r>
              <a:rPr lang="en-US" altLang="zh-TW" sz="1200" dirty="0" err="1"/>
              <a:t>t%s</a:t>
            </a:r>
            <a:r>
              <a:rPr lang="en-US" altLang="zh-TW" sz="1200" dirty="0"/>
              <a:t>();\n”, id);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dirty="0"/>
              <a:t>　　　　</a:t>
            </a:r>
            <a:r>
              <a:rPr lang="en-US" altLang="zh-TW" sz="1200" dirty="0"/>
              <a:t>}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dirty="0"/>
              <a:t>　　</a:t>
            </a:r>
            <a:r>
              <a:rPr lang="en-US" altLang="zh-TW" sz="1200" dirty="0"/>
              <a:t>}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dirty="0"/>
              <a:t>}</a:t>
            </a:r>
          </a:p>
        </p:txBody>
      </p:sp>
      <p:sp>
        <p:nvSpPr>
          <p:cNvPr id="70660" name="投影片編號版面配置區 3">
            <a:extLst>
              <a:ext uri="{FF2B5EF4-FFF2-40B4-BE49-F238E27FC236}">
                <a16:creationId xmlns:a16="http://schemas.microsoft.com/office/drawing/2014/main" id="{2D29A231-9D8B-423A-BB04-D6AD32E02200}"/>
              </a:ext>
            </a:extLst>
          </p:cNvPr>
          <p:cNvSpPr txBox="1">
            <a:spLocks noGrp="1"/>
          </p:cNvSpPr>
          <p:nvPr/>
        </p:nvSpPr>
        <p:spPr bwMode="auto">
          <a:xfrm>
            <a:off x="1602581" y="4767263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D3810F7-1ADA-47F4-9774-25F14C94F693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56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661" name="AutoShape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595B7703-0BA3-4E94-A54E-2E093F108253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649766" y="27385"/>
            <a:ext cx="378619" cy="32385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AFA307DA-1617-4BE6-AE23-49050189D5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56</a:t>
            </a:fld>
            <a:endParaRPr lang="zh-TW" altLang="en-US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內容版面配置區 2">
            <a:extLst>
              <a:ext uri="{FF2B5EF4-FFF2-40B4-BE49-F238E27FC236}">
                <a16:creationId xmlns:a16="http://schemas.microsoft.com/office/drawing/2014/main" id="{E6EDE68A-5713-4407-A56D-B25342FF1E9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291607" y="897652"/>
            <a:ext cx="6515100" cy="3702844"/>
          </a:xfrm>
        </p:spPr>
        <p:txBody>
          <a:bodyPr/>
          <a:lstStyle/>
          <a:p>
            <a:endParaRPr lang="en-US" altLang="zh-TW" sz="1800" b="1" dirty="0">
              <a:solidFill>
                <a:srgbClr val="F78507"/>
              </a:solidFill>
              <a:latin typeface="GungsuhChe" panose="02030609000101010101" pitchFamily="49" charset="-127"/>
              <a:ea typeface="GungsuhChe" panose="02030609000101010101" pitchFamily="49" charset="-127"/>
            </a:endParaRPr>
          </a:p>
          <a:p>
            <a:pPr>
              <a:buFont typeface="Wingdings 3" panose="05040102010807070707" pitchFamily="18" charset="2"/>
              <a:buNone/>
            </a:pPr>
            <a:r>
              <a:rPr lang="en-US" altLang="zh-TW" sz="1800" b="1" dirty="0">
                <a:solidFill>
                  <a:srgbClr val="F78507"/>
                </a:solidFill>
                <a:latin typeface="GungsuhChe" panose="02030609000101010101" pitchFamily="49" charset="-127"/>
                <a:ea typeface="GungsuhChe" panose="02030609000101010101" pitchFamily="49" charset="-127"/>
              </a:rPr>
              <a:t>	</a:t>
            </a:r>
            <a:r>
              <a:rPr lang="en-US" altLang="zh-TW" sz="1800" b="1" dirty="0" err="1">
                <a:solidFill>
                  <a:srgbClr val="F78507"/>
                </a:solidFill>
                <a:latin typeface="GungsuhChe" panose="02030609000101010101" pitchFamily="49" charset="-127"/>
                <a:ea typeface="GungsuhChe" panose="02030609000101010101" pitchFamily="49" charset="-127"/>
              </a:rPr>
              <a:t>gen_action</a:t>
            </a:r>
            <a:r>
              <a:rPr lang="en-US" altLang="zh-TW" sz="1800" b="1" dirty="0">
                <a:solidFill>
                  <a:srgbClr val="F78507"/>
                </a:solidFill>
                <a:latin typeface="GungsuhChe" panose="02030609000101010101" pitchFamily="49" charset="-127"/>
                <a:ea typeface="GungsuhChe" panose="02030609000101010101" pitchFamily="49" charset="-127"/>
              </a:rPr>
              <a:t>(“</a:t>
            </a:r>
            <a:r>
              <a:rPr lang="en-US" altLang="zh-TW" sz="1800" b="1" dirty="0">
                <a:solidFill>
                  <a:srgbClr val="DDDDDD"/>
                </a:solidFill>
                <a:latin typeface="GungsuhChe" panose="02030609000101010101" pitchFamily="49" charset="-127"/>
                <a:ea typeface="GungsuhChe" panose="02030609000101010101" pitchFamily="49" charset="-127"/>
              </a:rPr>
              <a:t>ID:=&lt;expression&gt; #gen_assign;</a:t>
            </a:r>
            <a:r>
              <a:rPr lang="en-US" altLang="zh-TW" sz="1800" b="1" dirty="0">
                <a:solidFill>
                  <a:srgbClr val="F78507"/>
                </a:solidFill>
                <a:latin typeface="GungsuhChe" panose="02030609000101010101" pitchFamily="49" charset="-127"/>
                <a:ea typeface="GungsuhChe" panose="02030609000101010101" pitchFamily="49" charset="-127"/>
              </a:rPr>
              <a:t>”)</a:t>
            </a:r>
          </a:p>
          <a:p>
            <a:pPr>
              <a:buFontTx/>
              <a:buNone/>
            </a:pPr>
            <a:r>
              <a:rPr lang="en-US" altLang="zh-TW" sz="1350" dirty="0">
                <a:solidFill>
                  <a:schemeClr val="accent2"/>
                </a:solidFill>
              </a:rPr>
              <a:t>	</a:t>
            </a:r>
          </a:p>
          <a:p>
            <a:pPr>
              <a:buFontTx/>
              <a:buNone/>
            </a:pPr>
            <a:r>
              <a:rPr lang="en-US" altLang="zh-TW" sz="1350" dirty="0">
                <a:solidFill>
                  <a:schemeClr val="accent2"/>
                </a:solidFill>
                <a:latin typeface="GungsuhChe" panose="02030609000101010101" pitchFamily="49" charset="-127"/>
                <a:ea typeface="GungsuhChe" panose="02030609000101010101" pitchFamily="49" charset="-127"/>
              </a:rPr>
              <a:t>	</a:t>
            </a:r>
            <a:r>
              <a:rPr lang="en-US" altLang="zh-TW" sz="1800" b="1" dirty="0">
                <a:solidFill>
                  <a:srgbClr val="CC3300"/>
                </a:solidFill>
                <a:latin typeface="GungsuhChe" panose="02030609000101010101" pitchFamily="49" charset="-127"/>
                <a:ea typeface="GungsuhChe" panose="02030609000101010101" pitchFamily="49" charset="-127"/>
              </a:rPr>
              <a:t>match(ID);</a:t>
            </a:r>
          </a:p>
          <a:p>
            <a:pPr>
              <a:buFontTx/>
              <a:buNone/>
            </a:pPr>
            <a:r>
              <a:rPr lang="en-US" altLang="zh-TW" sz="1350" dirty="0">
                <a:solidFill>
                  <a:schemeClr val="accent2"/>
                </a:solidFill>
                <a:latin typeface="GungsuhChe" panose="02030609000101010101" pitchFamily="49" charset="-127"/>
                <a:ea typeface="GungsuhChe" panose="02030609000101010101" pitchFamily="49" charset="-127"/>
              </a:rPr>
              <a:t>	</a:t>
            </a:r>
            <a:r>
              <a:rPr lang="en-US" altLang="zh-TW" sz="1800" b="1" dirty="0">
                <a:solidFill>
                  <a:srgbClr val="008000"/>
                </a:solidFill>
                <a:latin typeface="GungsuhChe" panose="02030609000101010101" pitchFamily="49" charset="-127"/>
                <a:ea typeface="GungsuhChe" panose="02030609000101010101" pitchFamily="49" charset="-127"/>
              </a:rPr>
              <a:t>match(ASSIGN);</a:t>
            </a:r>
          </a:p>
          <a:p>
            <a:pPr>
              <a:buFontTx/>
              <a:buNone/>
            </a:pPr>
            <a:r>
              <a:rPr lang="en-US" altLang="zh-TW" sz="1800" b="1" dirty="0">
                <a:solidFill>
                  <a:srgbClr val="3333CC"/>
                </a:solidFill>
                <a:latin typeface="GungsuhChe" panose="02030609000101010101" pitchFamily="49" charset="-127"/>
                <a:ea typeface="GungsuhChe" panose="02030609000101010101" pitchFamily="49" charset="-127"/>
              </a:rPr>
              <a:t>	exp();</a:t>
            </a:r>
          </a:p>
          <a:p>
            <a:pPr>
              <a:buFontTx/>
              <a:buNone/>
            </a:pPr>
            <a:r>
              <a:rPr lang="en-US" altLang="zh-TW" sz="1350" dirty="0">
                <a:solidFill>
                  <a:schemeClr val="accent2"/>
                </a:solidFill>
                <a:latin typeface="GungsuhChe" panose="02030609000101010101" pitchFamily="49" charset="-127"/>
                <a:ea typeface="GungsuhChe" panose="02030609000101010101" pitchFamily="49" charset="-127"/>
              </a:rPr>
              <a:t>	</a:t>
            </a:r>
            <a:r>
              <a:rPr lang="en-US" altLang="zh-TW" sz="1800" b="1" dirty="0">
                <a:solidFill>
                  <a:srgbClr val="6600CC"/>
                </a:solidFill>
                <a:latin typeface="GungsuhChe" panose="02030609000101010101" pitchFamily="49" charset="-127"/>
                <a:ea typeface="GungsuhChe" panose="02030609000101010101" pitchFamily="49" charset="-127"/>
              </a:rPr>
              <a:t>assign();</a:t>
            </a:r>
          </a:p>
          <a:p>
            <a:pPr>
              <a:buFontTx/>
              <a:buNone/>
            </a:pPr>
            <a:r>
              <a:rPr lang="en-US" altLang="zh-TW" sz="1800" b="1" dirty="0">
                <a:solidFill>
                  <a:srgbClr val="F78507"/>
                </a:solidFill>
                <a:latin typeface="GungsuhChe" panose="02030609000101010101" pitchFamily="49" charset="-127"/>
                <a:ea typeface="GungsuhChe" panose="02030609000101010101" pitchFamily="49" charset="-127"/>
              </a:rPr>
              <a:t>	match(semicolon);</a:t>
            </a:r>
          </a:p>
          <a:p>
            <a:endParaRPr lang="zh-TW" altLang="en-US" dirty="0"/>
          </a:p>
        </p:txBody>
      </p:sp>
      <p:sp>
        <p:nvSpPr>
          <p:cNvPr id="71683" name="標題 1">
            <a:extLst>
              <a:ext uri="{FF2B5EF4-FFF2-40B4-BE49-F238E27FC236}">
                <a16:creationId xmlns:a16="http://schemas.microsoft.com/office/drawing/2014/main" id="{14B62813-4C41-495B-A8C7-1E0C15E37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885" y="108349"/>
            <a:ext cx="7738805" cy="519113"/>
          </a:xfrm>
        </p:spPr>
        <p:txBody>
          <a:bodyPr/>
          <a:lstStyle/>
          <a:p>
            <a:r>
              <a:rPr lang="en-US" altLang="zh-TW" sz="3200" dirty="0">
                <a:solidFill>
                  <a:srgbClr val="C00000"/>
                </a:solidFill>
                <a:ea typeface="新細明體" panose="02020500000000000000" pitchFamily="18" charset="-120"/>
              </a:rPr>
              <a:t>For Describing Grammars (3)</a:t>
            </a:r>
            <a:endParaRPr lang="zh-TW" altLang="en-US" sz="3200" dirty="0">
              <a:solidFill>
                <a:srgbClr val="C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23558" name="Rectangle 6">
            <a:extLst>
              <a:ext uri="{FF2B5EF4-FFF2-40B4-BE49-F238E27FC236}">
                <a16:creationId xmlns:a16="http://schemas.microsoft.com/office/drawing/2014/main" id="{1DA7B07F-76B2-416C-A64C-C13EC30E74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325" y="1231813"/>
            <a:ext cx="17011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6600CC"/>
                </a:solidFill>
                <a:latin typeface="GungsuhChe" panose="02030609000101010101" pitchFamily="49" charset="-127"/>
                <a:ea typeface="GungsuhChe" panose="02030609000101010101" pitchFamily="49" charset="-127"/>
              </a:rPr>
              <a:t>#</a:t>
            </a:r>
            <a:r>
              <a:rPr lang="en-US" altLang="zh-TW" sz="1800" dirty="0" err="1">
                <a:solidFill>
                  <a:srgbClr val="6600CC"/>
                </a:solidFill>
                <a:latin typeface="GungsuhChe" panose="02030609000101010101" pitchFamily="49" charset="-127"/>
                <a:ea typeface="GungsuhChe" panose="02030609000101010101" pitchFamily="49" charset="-127"/>
              </a:rPr>
              <a:t>gen_assign</a:t>
            </a:r>
            <a:endParaRPr lang="zh-TW" altLang="en-US" sz="1800" dirty="0">
              <a:solidFill>
                <a:srgbClr val="6600CC"/>
              </a:solidFill>
              <a:latin typeface="GungsuhChe" panose="02030609000101010101" pitchFamily="49" charset="-127"/>
              <a:ea typeface="GungsuhChe" panose="02030609000101010101" pitchFamily="49" charset="-127"/>
            </a:endParaRPr>
          </a:p>
        </p:txBody>
      </p:sp>
      <p:sp>
        <p:nvSpPr>
          <p:cNvPr id="23559" name="Rectangle 7">
            <a:extLst>
              <a:ext uri="{FF2B5EF4-FFF2-40B4-BE49-F238E27FC236}">
                <a16:creationId xmlns:a16="http://schemas.microsoft.com/office/drawing/2014/main" id="{FEB1B10E-9E2F-4119-B380-6DD9458089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8969" y="1232297"/>
            <a:ext cx="41549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CC3300"/>
                </a:solidFill>
                <a:latin typeface="GungsuhChe" panose="02030609000101010101" pitchFamily="49" charset="-127"/>
                <a:ea typeface="GungsuhChe" panose="02030609000101010101" pitchFamily="49" charset="-127"/>
              </a:rPr>
              <a:t>ID</a:t>
            </a:r>
            <a:endParaRPr lang="zh-TW" altLang="en-US" sz="1800">
              <a:solidFill>
                <a:srgbClr val="CC3300"/>
              </a:solidFill>
              <a:latin typeface="GungsuhChe" panose="02030609000101010101" pitchFamily="49" charset="-127"/>
              <a:ea typeface="GungsuhChe" panose="02030609000101010101" pitchFamily="49" charset="-127"/>
            </a:endParaRPr>
          </a:p>
        </p:txBody>
      </p:sp>
      <p:sp>
        <p:nvSpPr>
          <p:cNvPr id="23560" name="Rectangle 8">
            <a:extLst>
              <a:ext uri="{FF2B5EF4-FFF2-40B4-BE49-F238E27FC236}">
                <a16:creationId xmlns:a16="http://schemas.microsoft.com/office/drawing/2014/main" id="{693BC1A5-9798-4E26-A0B4-46603E6684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7312" y="1223963"/>
            <a:ext cx="41549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008000"/>
                </a:solidFill>
                <a:latin typeface="GungsuhChe" panose="02030609000101010101" pitchFamily="49" charset="-127"/>
                <a:ea typeface="GungsuhChe" panose="02030609000101010101" pitchFamily="49" charset="-127"/>
              </a:rPr>
              <a:t>:=</a:t>
            </a:r>
            <a:endParaRPr lang="zh-TW" altLang="en-US" sz="1800" dirty="0">
              <a:solidFill>
                <a:srgbClr val="008000"/>
              </a:solidFill>
              <a:latin typeface="GungsuhChe" panose="02030609000101010101" pitchFamily="49" charset="-127"/>
              <a:ea typeface="GungsuhChe" panose="02030609000101010101" pitchFamily="49" charset="-127"/>
            </a:endParaRPr>
          </a:p>
        </p:txBody>
      </p:sp>
      <p:sp>
        <p:nvSpPr>
          <p:cNvPr id="23561" name="Rectangle 9">
            <a:extLst>
              <a:ext uri="{FF2B5EF4-FFF2-40B4-BE49-F238E27FC236}">
                <a16:creationId xmlns:a16="http://schemas.microsoft.com/office/drawing/2014/main" id="{9098BF69-1C01-4251-AE46-1CDDD47F12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6127" y="1231813"/>
            <a:ext cx="15696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3333CC"/>
                </a:solidFill>
                <a:latin typeface="GungsuhChe" panose="02030609000101010101" pitchFamily="49" charset="-127"/>
                <a:ea typeface="GungsuhChe" panose="02030609000101010101" pitchFamily="49" charset="-127"/>
              </a:rPr>
              <a:t>&lt;expression&gt;</a:t>
            </a:r>
            <a:endParaRPr lang="zh-TW" altLang="en-US" sz="1800" dirty="0">
              <a:solidFill>
                <a:srgbClr val="3333CC"/>
              </a:solidFill>
              <a:latin typeface="GungsuhChe" panose="02030609000101010101" pitchFamily="49" charset="-127"/>
              <a:ea typeface="GungsuhChe" panose="02030609000101010101" pitchFamily="49" charset="-127"/>
            </a:endParaRPr>
          </a:p>
        </p:txBody>
      </p:sp>
      <p:sp>
        <p:nvSpPr>
          <p:cNvPr id="71689" name="AutoShape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2A5179D3-7836-47A8-AC1C-E15264F5703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649766" y="27385"/>
            <a:ext cx="378619" cy="32385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DA7B07F-76B2-416C-A64C-C13EC30E74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4283" y="1231813"/>
            <a:ext cx="32252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6600CC"/>
                </a:solidFill>
                <a:latin typeface="GungsuhChe" panose="02030609000101010101" pitchFamily="49" charset="-127"/>
                <a:ea typeface="GungsuhChe" panose="02030609000101010101" pitchFamily="49" charset="-127"/>
              </a:rPr>
              <a:t>;</a:t>
            </a:r>
            <a:endParaRPr lang="zh-TW" altLang="en-US" sz="1800" dirty="0">
              <a:solidFill>
                <a:srgbClr val="6600CC"/>
              </a:solidFill>
              <a:latin typeface="GungsuhChe" panose="02030609000101010101" pitchFamily="49" charset="-127"/>
              <a:ea typeface="GungsuhChe" panose="02030609000101010101" pitchFamily="49" charset="-127"/>
            </a:endParaRPr>
          </a:p>
        </p:txBody>
      </p:sp>
      <p:sp>
        <p:nvSpPr>
          <p:cNvPr id="10" name="灯片编号占位符 1">
            <a:extLst>
              <a:ext uri="{FF2B5EF4-FFF2-40B4-BE49-F238E27FC236}">
                <a16:creationId xmlns:a16="http://schemas.microsoft.com/office/drawing/2014/main" id="{AEC7AE71-4087-445B-883B-80A76061A3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57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8" grpId="0"/>
      <p:bldP spid="23559" grpId="0"/>
      <p:bldP spid="23560" grpId="0"/>
      <p:bldP spid="23561" grpId="0"/>
      <p:bldP spid="9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標題 1">
            <a:extLst>
              <a:ext uri="{FF2B5EF4-FFF2-40B4-BE49-F238E27FC236}">
                <a16:creationId xmlns:a16="http://schemas.microsoft.com/office/drawing/2014/main" id="{44A73CE4-2298-4B8A-BBD5-74F84517686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84420" y="108349"/>
            <a:ext cx="7791270" cy="519113"/>
          </a:xfrm>
        </p:spPr>
        <p:txBody>
          <a:bodyPr/>
          <a:lstStyle/>
          <a:p>
            <a:r>
              <a:rPr lang="en-US" altLang="zh-TW" sz="3200" dirty="0">
                <a:solidFill>
                  <a:srgbClr val="C00000"/>
                </a:solidFill>
                <a:ea typeface="新細明體" panose="02020500000000000000" pitchFamily="18" charset="-120"/>
              </a:rPr>
              <a:t>For Describing Grammars (4)</a:t>
            </a:r>
            <a:endParaRPr lang="zh-TW" altLang="en-US" sz="3200" dirty="0">
              <a:solidFill>
                <a:srgbClr val="C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72707" name="內容版面配置區 2">
            <a:extLst>
              <a:ext uri="{FF2B5EF4-FFF2-40B4-BE49-F238E27FC236}">
                <a16:creationId xmlns:a16="http://schemas.microsoft.com/office/drawing/2014/main" id="{CFA6A6AF-AE4B-4B8D-9A9E-2747EFF0F9C7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1388464" y="764498"/>
            <a:ext cx="6172200" cy="3822492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500" b="1" dirty="0">
                <a:solidFill>
                  <a:srgbClr val="F78507"/>
                </a:solidFill>
              </a:rPr>
              <a:t>void </a:t>
            </a:r>
            <a:r>
              <a:rPr lang="en-US" altLang="zh-TW" sz="1500" b="1" dirty="0" err="1">
                <a:solidFill>
                  <a:srgbClr val="F78507"/>
                </a:solidFill>
              </a:rPr>
              <a:t>make_parsing_proc</a:t>
            </a:r>
            <a:r>
              <a:rPr lang="en-US" altLang="zh-TW" sz="1500" b="1" dirty="0">
                <a:solidFill>
                  <a:srgbClr val="F78507"/>
                </a:solidFill>
              </a:rPr>
              <a:t> (const nonterminal </a:t>
            </a:r>
            <a:r>
              <a:rPr lang="en-US" altLang="zh-TW" sz="1500" b="1" dirty="0" err="1">
                <a:solidFill>
                  <a:srgbClr val="F78507"/>
                </a:solidFill>
              </a:rPr>
              <a:t>A,const</a:t>
            </a:r>
            <a:r>
              <a:rPr lang="en-US" altLang="zh-TW" sz="1500" b="1" dirty="0">
                <a:solidFill>
                  <a:srgbClr val="F78507"/>
                </a:solidFill>
              </a:rPr>
              <a:t> </a:t>
            </a:r>
            <a:r>
              <a:rPr lang="en-US" altLang="zh-TW" sz="1500" b="1" dirty="0" err="1">
                <a:solidFill>
                  <a:srgbClr val="F78507"/>
                </a:solidFill>
              </a:rPr>
              <a:t>lltableT</a:t>
            </a:r>
            <a:r>
              <a:rPr lang="en-US" altLang="zh-TW" sz="1500" b="1" dirty="0">
                <a:solidFill>
                  <a:srgbClr val="F78507"/>
                </a:solidFill>
              </a:rPr>
              <a:t>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 dirty="0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900" b="1" dirty="0">
                <a:solidFill>
                  <a:srgbClr val="A6A6A6"/>
                </a:solidFill>
              </a:rPr>
              <a:t>　　</a:t>
            </a:r>
            <a:r>
              <a:rPr lang="en-US" altLang="zh-TW" sz="900" b="1" dirty="0">
                <a:solidFill>
                  <a:srgbClr val="A6A6A6"/>
                </a:solidFill>
              </a:rPr>
              <a:t>/* </a:t>
            </a:r>
            <a:r>
              <a:rPr lang="en-US" altLang="zh-TW" sz="900" b="1" dirty="0" err="1">
                <a:solidFill>
                  <a:srgbClr val="A6A6A6"/>
                </a:solidFill>
              </a:rPr>
              <a:t>Generae</a:t>
            </a:r>
            <a:r>
              <a:rPr lang="en-US" altLang="zh-TW" sz="900" b="1" dirty="0">
                <a:solidFill>
                  <a:srgbClr val="A6A6A6"/>
                </a:solidFill>
              </a:rPr>
              <a:t> recursive descent parsing procedure for A.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900" b="1" dirty="0"/>
              <a:t>　　</a:t>
            </a:r>
            <a:r>
              <a:rPr lang="en-US" altLang="zh-TW" sz="9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extern grammar</a:t>
            </a:r>
            <a:r>
              <a:rPr lang="en-US" altLang="zh-TW" sz="900" b="1" dirty="0"/>
              <a:t> g;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900" b="1" dirty="0"/>
              <a:t>　　</a:t>
            </a:r>
            <a:r>
              <a:rPr lang="en-US" altLang="zh-TW" sz="9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production</a:t>
            </a:r>
            <a:r>
              <a:rPr lang="en-US" altLang="zh-TW" sz="900" b="1" dirty="0"/>
              <a:t> p;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900" b="1" dirty="0"/>
              <a:t>　</a:t>
            </a:r>
            <a:r>
              <a:rPr lang="zh-TW" altLang="en-US" sz="9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　</a:t>
            </a:r>
            <a:r>
              <a:rPr lang="en-US" altLang="zh-TW" sz="9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terminal</a:t>
            </a:r>
            <a:r>
              <a:rPr lang="en-US" altLang="zh-TW" sz="900" b="1" dirty="0"/>
              <a:t> x;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900" b="1" dirty="0"/>
              <a:t>　　</a:t>
            </a:r>
            <a:r>
              <a:rPr lang="en-US" altLang="zh-TW" sz="9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int</a:t>
            </a:r>
            <a:r>
              <a:rPr lang="en-US" altLang="zh-TW" sz="900" b="1" dirty="0"/>
              <a:t> </a:t>
            </a:r>
            <a:r>
              <a:rPr lang="en-US" altLang="zh-TW" sz="900" b="1" dirty="0" err="1"/>
              <a:t>I,j</a:t>
            </a:r>
            <a:r>
              <a:rPr lang="en-US" altLang="zh-TW" sz="900" b="1" dirty="0"/>
              <a:t>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900" b="1" dirty="0"/>
              <a:t>　　</a:t>
            </a:r>
            <a:r>
              <a:rPr lang="en-US" altLang="zh-TW" sz="900" b="1" dirty="0" err="1"/>
              <a:t>printf</a:t>
            </a:r>
            <a:r>
              <a:rPr lang="en-US" altLang="zh-TW" sz="900" b="1" dirty="0"/>
              <a:t> (“void %s(void)\n{\n”, </a:t>
            </a:r>
            <a:r>
              <a:rPr lang="en-US" altLang="zh-TW" sz="900" b="1" dirty="0" err="1"/>
              <a:t>make_id</a:t>
            </a:r>
            <a:r>
              <a:rPr lang="en-US" altLang="zh-TW" sz="900" b="1" dirty="0"/>
              <a:t> (</a:t>
            </a:r>
            <a:r>
              <a:rPr lang="en-US" altLang="zh-TW" sz="900" b="1" dirty="0" err="1"/>
              <a:t>g.names</a:t>
            </a:r>
            <a:r>
              <a:rPr lang="en-US" altLang="zh-TW" sz="900" b="1" dirty="0"/>
              <a:t>[A]));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900" b="1" dirty="0"/>
              <a:t>　　</a:t>
            </a:r>
            <a:r>
              <a:rPr lang="en-US" altLang="zh-TW" sz="900" b="1" dirty="0" err="1"/>
              <a:t>printf</a:t>
            </a:r>
            <a:r>
              <a:rPr lang="en-US" altLang="zh-TW" sz="900" b="1" dirty="0"/>
              <a:t>(“</a:t>
            </a:r>
            <a:r>
              <a:rPr lang="en-US" altLang="zh-TW" sz="900" b="1" dirty="0" err="1"/>
              <a:t>ttoken</a:t>
            </a:r>
            <a:r>
              <a:rPr lang="en-US" altLang="zh-TW" sz="900" b="1" dirty="0"/>
              <a:t> </a:t>
            </a:r>
            <a:r>
              <a:rPr lang="en-US" altLang="zh-TW" sz="900" b="1" dirty="0" err="1"/>
              <a:t>tok</a:t>
            </a:r>
            <a:r>
              <a:rPr lang="en-US" altLang="zh-TW" sz="900" b="1" dirty="0"/>
              <a:t> = </a:t>
            </a:r>
            <a:r>
              <a:rPr lang="en-US" altLang="zh-TW" sz="900" b="1" dirty="0" err="1"/>
              <a:t>next_token</a:t>
            </a:r>
            <a:r>
              <a:rPr lang="en-US" altLang="zh-TW" sz="900" b="1" dirty="0"/>
              <a:t>()\n”);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900" b="1" dirty="0"/>
              <a:t>　　</a:t>
            </a:r>
            <a:r>
              <a:rPr lang="en-US" altLang="zh-TW" sz="900" b="1" dirty="0" err="1"/>
              <a:t>printf</a:t>
            </a:r>
            <a:r>
              <a:rPr lang="en-US" altLang="zh-TW" sz="900" b="1" dirty="0"/>
              <a:t>(“\</a:t>
            </a:r>
            <a:r>
              <a:rPr lang="en-US" altLang="zh-TW" sz="900" b="1" dirty="0" err="1"/>
              <a:t>tswitch</a:t>
            </a:r>
            <a:r>
              <a:rPr lang="en-US" altLang="zh-TW" sz="900" b="1" dirty="0"/>
              <a:t> (</a:t>
            </a:r>
            <a:r>
              <a:rPr lang="en-US" altLang="zh-TW" sz="900" b="1" dirty="0" err="1"/>
              <a:t>tok</a:t>
            </a:r>
            <a:r>
              <a:rPr lang="en-US" altLang="zh-TW" sz="900" b="1" dirty="0"/>
              <a:t>) { \n”);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900" b="1" dirty="0">
                <a:solidFill>
                  <a:srgbClr val="A6A6A6"/>
                </a:solidFill>
              </a:rPr>
              <a:t>　　</a:t>
            </a:r>
            <a:r>
              <a:rPr lang="en-US" altLang="zh-TW" sz="900" b="1" dirty="0">
                <a:solidFill>
                  <a:srgbClr val="A6A6A6"/>
                </a:solidFill>
              </a:rPr>
              <a:t>/* for each production where A is the LHS 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900" b="1" dirty="0"/>
              <a:t>　　</a:t>
            </a:r>
            <a:r>
              <a:rPr lang="en-US" altLang="zh-TW" sz="900" b="1" dirty="0">
                <a:solidFill>
                  <a:srgbClr val="339933"/>
                </a:solidFill>
              </a:rPr>
              <a:t>for (</a:t>
            </a:r>
            <a:r>
              <a:rPr lang="en-US" altLang="zh-TW" sz="900" b="1" dirty="0" err="1">
                <a:solidFill>
                  <a:srgbClr val="339933"/>
                </a:solidFill>
              </a:rPr>
              <a:t>i</a:t>
            </a:r>
            <a:r>
              <a:rPr lang="en-US" altLang="zh-TW" sz="900" b="1" dirty="0">
                <a:solidFill>
                  <a:srgbClr val="339933"/>
                </a:solidFill>
              </a:rPr>
              <a:t>=0; </a:t>
            </a:r>
            <a:r>
              <a:rPr lang="en-US" altLang="zh-TW" sz="900" b="1" dirty="0" err="1">
                <a:solidFill>
                  <a:srgbClr val="339933"/>
                </a:solidFill>
              </a:rPr>
              <a:t>i</a:t>
            </a:r>
            <a:r>
              <a:rPr lang="en-US" altLang="zh-TW" sz="900" b="1" dirty="0">
                <a:solidFill>
                  <a:srgbClr val="339933"/>
                </a:solidFill>
              </a:rPr>
              <a:t>&lt; </a:t>
            </a:r>
            <a:r>
              <a:rPr lang="en-US" altLang="zh-TW" sz="900" b="1" dirty="0" err="1">
                <a:solidFill>
                  <a:srgbClr val="339933"/>
                </a:solidFill>
              </a:rPr>
              <a:t>g.num_productions</a:t>
            </a:r>
            <a:r>
              <a:rPr lang="en-US" altLang="zh-TW" sz="900" b="1" dirty="0">
                <a:solidFill>
                  <a:srgbClr val="339933"/>
                </a:solidFill>
              </a:rPr>
              <a:t>; </a:t>
            </a:r>
            <a:r>
              <a:rPr lang="en-US" altLang="zh-TW" sz="900" b="1" dirty="0" err="1">
                <a:solidFill>
                  <a:srgbClr val="339933"/>
                </a:solidFill>
              </a:rPr>
              <a:t>i</a:t>
            </a:r>
            <a:r>
              <a:rPr lang="en-US" altLang="zh-TW" sz="900" b="1" dirty="0">
                <a:solidFill>
                  <a:srgbClr val="339933"/>
                </a:solidFill>
              </a:rPr>
              <a:t>++)</a:t>
            </a:r>
            <a:r>
              <a:rPr lang="en-US" altLang="zh-TW" sz="900" b="1" dirty="0"/>
              <a:t> 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900" b="1" dirty="0"/>
              <a:t>　　　　</a:t>
            </a:r>
            <a:r>
              <a:rPr lang="en-US" altLang="zh-TW" sz="900" b="1" dirty="0">
                <a:solidFill>
                  <a:srgbClr val="339933"/>
                </a:solidFill>
              </a:rPr>
              <a:t>if ( </a:t>
            </a:r>
            <a:r>
              <a:rPr lang="en-US" altLang="zh-TW" sz="900" b="1" dirty="0" err="1">
                <a:solidFill>
                  <a:srgbClr val="339933"/>
                </a:solidFill>
              </a:rPr>
              <a:t>g.productions</a:t>
            </a:r>
            <a:r>
              <a:rPr lang="en-US" altLang="zh-TW" sz="900" b="1" dirty="0">
                <a:solidFill>
                  <a:srgbClr val="339933"/>
                </a:solidFill>
              </a:rPr>
              <a:t>[</a:t>
            </a:r>
            <a:r>
              <a:rPr lang="en-US" altLang="zh-TW" sz="900" b="1" dirty="0" err="1">
                <a:solidFill>
                  <a:srgbClr val="339933"/>
                </a:solidFill>
              </a:rPr>
              <a:t>i</a:t>
            </a:r>
            <a:r>
              <a:rPr lang="en-US" altLang="zh-TW" sz="900" b="1" dirty="0">
                <a:solidFill>
                  <a:srgbClr val="339933"/>
                </a:solidFill>
              </a:rPr>
              <a:t>].</a:t>
            </a:r>
            <a:r>
              <a:rPr lang="en-US" altLang="zh-TW" sz="900" b="1" dirty="0" err="1">
                <a:solidFill>
                  <a:srgbClr val="339933"/>
                </a:solidFill>
              </a:rPr>
              <a:t>lhs</a:t>
            </a:r>
            <a:r>
              <a:rPr lang="en-US" altLang="zh-TW" sz="900" b="1" dirty="0">
                <a:solidFill>
                  <a:srgbClr val="339933"/>
                </a:solidFill>
              </a:rPr>
              <a:t> != A 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900" b="1" dirty="0"/>
              <a:t>　　　　　　</a:t>
            </a:r>
            <a:r>
              <a:rPr lang="en-US" altLang="zh-TW" sz="900" b="1" dirty="0"/>
              <a:t>continue;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900" b="1" dirty="0"/>
              <a:t>　　　　</a:t>
            </a:r>
            <a:r>
              <a:rPr lang="en-US" altLang="zh-TW" sz="900" b="1" dirty="0"/>
              <a:t>p = </a:t>
            </a:r>
            <a:r>
              <a:rPr lang="en-US" altLang="zh-TW" sz="900" b="1" dirty="0" err="1"/>
              <a:t>g.productions</a:t>
            </a:r>
            <a:r>
              <a:rPr lang="en-US" altLang="zh-TW" sz="900" b="1" dirty="0"/>
              <a:t>[</a:t>
            </a:r>
            <a:r>
              <a:rPr lang="en-US" altLang="zh-TW" sz="900" b="1" dirty="0" err="1"/>
              <a:t>i</a:t>
            </a:r>
            <a:r>
              <a:rPr lang="en-US" altLang="zh-TW" sz="900" b="1" dirty="0"/>
              <a:t>];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900" b="1" dirty="0"/>
              <a:t>　　　　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900" b="1" dirty="0"/>
              <a:t>　　　　</a:t>
            </a:r>
            <a:r>
              <a:rPr lang="en-US" altLang="zh-TW" sz="900" b="1" dirty="0">
                <a:solidFill>
                  <a:srgbClr val="A6A6A6"/>
                </a:solidFill>
              </a:rPr>
              <a:t>/* for each terminal in the grammar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900" b="1" dirty="0"/>
              <a:t>　　　　</a:t>
            </a:r>
            <a:r>
              <a:rPr lang="en-US" altLang="zh-TW" sz="900" b="1" dirty="0">
                <a:solidFill>
                  <a:srgbClr val="339933"/>
                </a:solidFill>
              </a:rPr>
              <a:t>for (j=0; j&lt;NUM_TERMINALS; </a:t>
            </a:r>
            <a:r>
              <a:rPr lang="en-US" altLang="zh-TW" sz="900" b="1" dirty="0" err="1">
                <a:solidFill>
                  <a:srgbClr val="339933"/>
                </a:solidFill>
              </a:rPr>
              <a:t>j++</a:t>
            </a:r>
            <a:r>
              <a:rPr lang="en-US" altLang="zh-TW" sz="900" b="1" dirty="0">
                <a:solidFill>
                  <a:srgbClr val="339933"/>
                </a:solidFill>
              </a:rPr>
              <a:t>)</a:t>
            </a:r>
            <a:r>
              <a:rPr lang="en-US" altLang="zh-TW" sz="900" b="1" dirty="0"/>
              <a:t> 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900" b="1" dirty="0"/>
              <a:t>　　　　　　</a:t>
            </a:r>
            <a:r>
              <a:rPr lang="en-US" altLang="zh-TW" sz="900" b="1" dirty="0"/>
              <a:t>x = </a:t>
            </a:r>
            <a:r>
              <a:rPr lang="en-US" altLang="zh-TW" sz="900" b="1" dirty="0" err="1"/>
              <a:t>g.terminals</a:t>
            </a:r>
            <a:r>
              <a:rPr lang="en-US" altLang="zh-TW" sz="900" b="1" dirty="0"/>
              <a:t>[j];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900" b="1" dirty="0"/>
              <a:t>　　　　　　</a:t>
            </a:r>
            <a:r>
              <a:rPr lang="en-US" altLang="zh-TW" sz="900" b="1" dirty="0">
                <a:solidFill>
                  <a:srgbClr val="339933"/>
                </a:solidFill>
              </a:rPr>
              <a:t>if ( T[A][x] ==I )</a:t>
            </a:r>
            <a:r>
              <a:rPr lang="en-US" altLang="zh-TW" sz="900" b="1" dirty="0"/>
              <a:t> </a:t>
            </a:r>
            <a:r>
              <a:rPr lang="en-US" altLang="zh-TW" sz="900" b="1" dirty="0">
                <a:solidFill>
                  <a:srgbClr val="A6A6A6"/>
                </a:solidFill>
              </a:rPr>
              <a:t>/* this production </a:t>
            </a:r>
            <a:r>
              <a:rPr lang="zh-TW" altLang="en-US" sz="900" b="1" dirty="0">
                <a:solidFill>
                  <a:srgbClr val="A6A6A6"/>
                </a:solidFill>
              </a:rPr>
              <a:t>*</a:t>
            </a:r>
            <a:r>
              <a:rPr lang="en-US" altLang="zh-TW" sz="900" b="1" dirty="0">
                <a:solidFill>
                  <a:srgbClr val="A6A6A6"/>
                </a:solidFill>
              </a:rPr>
              <a:t>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900" b="1" dirty="0"/>
              <a:t>　　　　　　　　</a:t>
            </a:r>
            <a:r>
              <a:rPr lang="en-US" altLang="zh-TW" sz="900" b="1" dirty="0" err="1"/>
              <a:t>printf</a:t>
            </a:r>
            <a:r>
              <a:rPr lang="en-US" altLang="zh-TW" sz="900" b="1" dirty="0"/>
              <a:t>(“\</a:t>
            </a:r>
            <a:r>
              <a:rPr lang="en-US" altLang="zh-TW" sz="900" b="1" dirty="0" err="1"/>
              <a:t>tcase</a:t>
            </a:r>
            <a:r>
              <a:rPr lang="en-US" altLang="zh-TW" sz="900" b="1" dirty="0"/>
              <a:t> %s:\n”, </a:t>
            </a:r>
            <a:r>
              <a:rPr lang="en-US" altLang="zh-TW" sz="900" b="1" dirty="0" err="1"/>
              <a:t>make_id</a:t>
            </a:r>
            <a:r>
              <a:rPr lang="en-US" altLang="zh-TW" sz="900" b="1" dirty="0"/>
              <a:t>(</a:t>
            </a:r>
            <a:r>
              <a:rPr lang="en-US" altLang="zh-TW" sz="900" b="1" dirty="0" err="1"/>
              <a:t>g.names</a:t>
            </a:r>
            <a:r>
              <a:rPr lang="en-US" altLang="zh-TW" sz="900" b="1" dirty="0"/>
              <a:t>[x]));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900" b="1" dirty="0"/>
              <a:t>　　　　</a:t>
            </a:r>
            <a:r>
              <a:rPr lang="en-US" altLang="zh-TW" sz="900" b="1" dirty="0"/>
              <a:t>}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900" b="1" dirty="0"/>
              <a:t>　　　　</a:t>
            </a:r>
            <a:r>
              <a:rPr lang="en-US" altLang="zh-TW" sz="900" b="1" dirty="0" err="1"/>
              <a:t>gen_actions</a:t>
            </a:r>
            <a:r>
              <a:rPr lang="en-US" altLang="zh-TW" sz="900" b="1" dirty="0"/>
              <a:t>(</a:t>
            </a:r>
            <a:r>
              <a:rPr lang="en-US" altLang="zh-TW" sz="900" b="1" dirty="0" err="1"/>
              <a:t>p.rhs</a:t>
            </a:r>
            <a:r>
              <a:rPr lang="en-US" altLang="zh-TW" sz="900" b="1" dirty="0"/>
              <a:t>, </a:t>
            </a:r>
            <a:r>
              <a:rPr lang="en-US" altLang="zh-TW" sz="900" b="1" dirty="0" err="1"/>
              <a:t>p.rhs_length</a:t>
            </a:r>
            <a:r>
              <a:rPr lang="en-US" altLang="zh-TW" sz="900" b="1" dirty="0"/>
              <a:t>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900" b="1" dirty="0"/>
              <a:t>　　　　</a:t>
            </a:r>
            <a:r>
              <a:rPr lang="en-US" altLang="zh-TW" sz="900" b="1" dirty="0" err="1"/>
              <a:t>printf</a:t>
            </a:r>
            <a:r>
              <a:rPr lang="en-US" altLang="zh-TW" sz="900" b="1" dirty="0"/>
              <a:t>(“\t\</a:t>
            </a:r>
            <a:r>
              <a:rPr lang="en-US" altLang="zh-TW" sz="900" b="1" dirty="0" err="1"/>
              <a:t>tbreak</a:t>
            </a:r>
            <a:r>
              <a:rPr lang="en-US" altLang="zh-TW" sz="900" b="1" dirty="0"/>
              <a:t>;\n”);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900" b="1" dirty="0"/>
              <a:t>　　</a:t>
            </a:r>
            <a:r>
              <a:rPr lang="en-US" altLang="zh-TW" sz="900" b="1" dirty="0"/>
              <a:t>}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900" b="1" dirty="0"/>
              <a:t>　　</a:t>
            </a:r>
            <a:r>
              <a:rPr lang="en-US" altLang="zh-TW" sz="900" b="1" dirty="0" err="1"/>
              <a:t>printf</a:t>
            </a:r>
            <a:r>
              <a:rPr lang="en-US" altLang="zh-TW" sz="900" b="1" dirty="0"/>
              <a:t>(“\</a:t>
            </a:r>
            <a:r>
              <a:rPr lang="en-US" altLang="zh-TW" sz="900" b="1" dirty="0" err="1"/>
              <a:t>tdefault</a:t>
            </a:r>
            <a:r>
              <a:rPr lang="en-US" altLang="zh-TW" sz="900" b="1" dirty="0"/>
              <a:t>:\n\t  </a:t>
            </a:r>
            <a:r>
              <a:rPr lang="en-US" altLang="zh-TW" sz="900" b="1" dirty="0" err="1"/>
              <a:t>syntax_error</a:t>
            </a:r>
            <a:r>
              <a:rPr lang="en-US" altLang="zh-TW" sz="900" b="1" dirty="0"/>
              <a:t>(</a:t>
            </a:r>
            <a:r>
              <a:rPr lang="en-US" altLang="zh-TW" sz="900" b="1" dirty="0" err="1"/>
              <a:t>tok</a:t>
            </a:r>
            <a:r>
              <a:rPr lang="en-US" altLang="zh-TW" sz="900" b="1" dirty="0"/>
              <a:t>);\n\t  break;\n\t  }”);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900" b="1" dirty="0"/>
              <a:t>}</a:t>
            </a:r>
          </a:p>
        </p:txBody>
      </p:sp>
      <p:sp>
        <p:nvSpPr>
          <p:cNvPr id="72708" name="投影片編號版面配置區 3">
            <a:extLst>
              <a:ext uri="{FF2B5EF4-FFF2-40B4-BE49-F238E27FC236}">
                <a16:creationId xmlns:a16="http://schemas.microsoft.com/office/drawing/2014/main" id="{3592C843-5939-4FDF-9C64-2DA72BBD8015}"/>
              </a:ext>
            </a:extLst>
          </p:cNvPr>
          <p:cNvSpPr txBox="1">
            <a:spLocks noGrp="1"/>
          </p:cNvSpPr>
          <p:nvPr/>
        </p:nvSpPr>
        <p:spPr bwMode="auto">
          <a:xfrm>
            <a:off x="1602581" y="4767263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577B737-4C10-4C07-9FBD-F17EFB66BFEB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58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72709" name="AutoShape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1092E342-9819-437A-9F1A-3C1E502B9D15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649766" y="27385"/>
            <a:ext cx="378619" cy="32385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6B61071F-BE38-4A48-9198-F17CB46D90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58</a:t>
            </a:fld>
            <a:endParaRPr lang="zh-TW" altLang="en-US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標題 1">
            <a:extLst>
              <a:ext uri="{FF2B5EF4-FFF2-40B4-BE49-F238E27FC236}">
                <a16:creationId xmlns:a16="http://schemas.microsoft.com/office/drawing/2014/main" id="{491A8CF7-2C1E-4B22-8100-923F8E99F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885" y="108349"/>
            <a:ext cx="7738805" cy="519113"/>
          </a:xfrm>
        </p:spPr>
        <p:txBody>
          <a:bodyPr/>
          <a:lstStyle/>
          <a:p>
            <a:r>
              <a:rPr lang="en-US" altLang="zh-TW" sz="3200" dirty="0">
                <a:solidFill>
                  <a:srgbClr val="C00000"/>
                </a:solidFill>
                <a:ea typeface="新細明體" panose="02020500000000000000" pitchFamily="18" charset="-120"/>
              </a:rPr>
              <a:t>Void </a:t>
            </a:r>
            <a:r>
              <a:rPr lang="en-US" altLang="zh-TW" sz="3200" dirty="0" err="1">
                <a:solidFill>
                  <a:srgbClr val="C00000"/>
                </a:solidFill>
                <a:ea typeface="新細明體" panose="02020500000000000000" pitchFamily="18" charset="-120"/>
              </a:rPr>
              <a:t>lldriver</a:t>
            </a:r>
            <a:r>
              <a:rPr lang="en-US" altLang="zh-TW" sz="3200" dirty="0">
                <a:solidFill>
                  <a:srgbClr val="C00000"/>
                </a:solidFill>
                <a:ea typeface="新細明體" panose="02020500000000000000" pitchFamily="18" charset="-120"/>
              </a:rPr>
              <a:t>() (1)</a:t>
            </a:r>
            <a:endParaRPr lang="zh-TW" altLang="en-US" sz="3200" dirty="0">
              <a:solidFill>
                <a:srgbClr val="C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73731" name="內容版面配置區 2">
            <a:extLst>
              <a:ext uri="{FF2B5EF4-FFF2-40B4-BE49-F238E27FC236}">
                <a16:creationId xmlns:a16="http://schemas.microsoft.com/office/drawing/2014/main" id="{FF3773DB-390B-4320-8A36-F67721F7FF4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103651" y="779488"/>
            <a:ext cx="6172200" cy="370284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800" b="1" dirty="0">
                <a:solidFill>
                  <a:srgbClr val="F78507"/>
                </a:solidFill>
              </a:rPr>
              <a:t>void </a:t>
            </a:r>
            <a:r>
              <a:rPr lang="en-US" altLang="zh-TW" sz="1800" b="1" dirty="0" err="1">
                <a:solidFill>
                  <a:srgbClr val="F78507"/>
                </a:solidFill>
              </a:rPr>
              <a:t>lldriver</a:t>
            </a:r>
            <a:r>
              <a:rPr lang="en-US" altLang="zh-TW" sz="1800" b="1" dirty="0">
                <a:solidFill>
                  <a:srgbClr val="F78507"/>
                </a:solidFill>
              </a:rPr>
              <a:t> 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 </a:t>
            </a:r>
            <a:r>
              <a:rPr lang="en-US" altLang="zh-TW" sz="1200" b="1" dirty="0">
                <a:solidFill>
                  <a:srgbClr val="A6A6A6"/>
                </a:solidFill>
              </a:rPr>
              <a:t>/* Push the Start Symbol onto an empty stack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</a:t>
            </a:r>
            <a:r>
              <a:rPr lang="en-US" altLang="zh-TW" sz="1200" b="1" dirty="0"/>
              <a:t>push (s);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1200" b="1" dirty="0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</a:t>
            </a:r>
            <a:r>
              <a:rPr lang="en-US" altLang="zh-TW" sz="1200" b="1" dirty="0">
                <a:solidFill>
                  <a:srgbClr val="339933"/>
                </a:solidFill>
              </a:rPr>
              <a:t>while (!</a:t>
            </a:r>
            <a:r>
              <a:rPr lang="en-US" altLang="zh-TW" sz="1200" b="1" dirty="0" err="1">
                <a:solidFill>
                  <a:srgbClr val="339933"/>
                </a:solidFill>
              </a:rPr>
              <a:t>stack_empty</a:t>
            </a:r>
            <a:r>
              <a:rPr lang="en-US" altLang="zh-TW" sz="1200" b="1" dirty="0">
                <a:solidFill>
                  <a:srgbClr val="339933"/>
                </a:solidFill>
              </a:rPr>
              <a:t>())</a:t>
            </a:r>
            <a:r>
              <a:rPr lang="en-US" altLang="zh-TW" sz="1200" b="1" dirty="0"/>
              <a:t> 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>
                <a:solidFill>
                  <a:srgbClr val="A6A6A6"/>
                </a:solidFill>
              </a:rPr>
              <a:t>　　　　</a:t>
            </a:r>
            <a:r>
              <a:rPr lang="en-US" altLang="zh-TW" sz="1200" b="1" dirty="0">
                <a:solidFill>
                  <a:srgbClr val="A6A6A6"/>
                </a:solidFill>
              </a:rPr>
              <a:t>/* Let X be the top stack symbol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>
                <a:solidFill>
                  <a:srgbClr val="A6A6A6"/>
                </a:solidFill>
              </a:rPr>
              <a:t>　　　　</a:t>
            </a:r>
            <a:r>
              <a:rPr lang="en-US" altLang="zh-TW" sz="1200" b="1" dirty="0">
                <a:solidFill>
                  <a:srgbClr val="A6A6A6"/>
                </a:solidFill>
              </a:rPr>
              <a:t>/* Let a be the current input token.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　　</a:t>
            </a:r>
            <a:r>
              <a:rPr lang="en-US" altLang="zh-TW" sz="1200" b="1" dirty="0">
                <a:solidFill>
                  <a:srgbClr val="339933"/>
                </a:solidFill>
              </a:rPr>
              <a:t>if (</a:t>
            </a:r>
            <a:r>
              <a:rPr lang="en-US" altLang="zh-TW" sz="1200" b="1" dirty="0" err="1">
                <a:solidFill>
                  <a:srgbClr val="339933"/>
                </a:solidFill>
              </a:rPr>
              <a:t>is_nonterminal</a:t>
            </a:r>
            <a:r>
              <a:rPr lang="en-US" altLang="zh-TW" sz="1200" b="1" dirty="0">
                <a:solidFill>
                  <a:srgbClr val="339933"/>
                </a:solidFill>
              </a:rPr>
              <a:t> (X) &amp;&amp; T[X][a] == X</a:t>
            </a:r>
            <a:r>
              <a:rPr lang="en-US" altLang="zh-TW" sz="1200" b="1" dirty="0">
                <a:solidFill>
                  <a:srgbClr val="339933"/>
                </a:solidFill>
                <a:sym typeface="Wingdings" panose="05000000000000000000" pitchFamily="2" charset="2"/>
              </a:rPr>
              <a:t>Y1 … </a:t>
            </a:r>
            <a:r>
              <a:rPr lang="en-US" altLang="zh-TW" sz="1200" b="1" dirty="0" err="1">
                <a:solidFill>
                  <a:srgbClr val="339933"/>
                </a:solidFill>
                <a:sym typeface="Wingdings" panose="05000000000000000000" pitchFamily="2" charset="2"/>
              </a:rPr>
              <a:t>Ym</a:t>
            </a:r>
            <a:r>
              <a:rPr lang="en-US" altLang="zh-TW" sz="1200" b="1" dirty="0">
                <a:solidFill>
                  <a:srgbClr val="339933"/>
                </a:solidFill>
                <a:sym typeface="Wingdings" panose="05000000000000000000" pitchFamily="2" charset="2"/>
              </a:rPr>
              <a:t> )</a:t>
            </a:r>
            <a:r>
              <a:rPr lang="en-US" altLang="zh-TW" sz="1200" b="1" dirty="0">
                <a:sym typeface="Wingdings" panose="05000000000000000000" pitchFamily="2" charset="2"/>
              </a:rPr>
              <a:t> 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>
                <a:solidFill>
                  <a:srgbClr val="A6A6A6"/>
                </a:solidFill>
              </a:rPr>
              <a:t>　　　　　　</a:t>
            </a:r>
            <a:r>
              <a:rPr lang="en-US" altLang="zh-TW" sz="1200" b="1" dirty="0">
                <a:solidFill>
                  <a:srgbClr val="A6A6A6"/>
                </a:solidFill>
              </a:rPr>
              <a:t>/* Expand non-terminal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　　　　</a:t>
            </a:r>
            <a:r>
              <a:rPr lang="en-US" altLang="zh-TW" sz="1200" b="1" dirty="0"/>
              <a:t>pop(1);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　　　　</a:t>
            </a:r>
            <a:r>
              <a:rPr lang="en-US" altLang="zh-TW" sz="1200" b="1" dirty="0"/>
              <a:t>push </a:t>
            </a:r>
            <a:r>
              <a:rPr lang="en-US" altLang="zh-TW" sz="1200" b="1" dirty="0" err="1"/>
              <a:t>Y</a:t>
            </a:r>
            <a:r>
              <a:rPr lang="en-US" altLang="zh-TW" sz="1200" b="1" baseline="-25000" dirty="0" err="1"/>
              <a:t>m</a:t>
            </a:r>
            <a:r>
              <a:rPr lang="en-US" altLang="zh-TW" sz="1200" b="1" dirty="0"/>
              <a:t>, Y,</a:t>
            </a:r>
            <a:r>
              <a:rPr lang="en-US" altLang="zh-TW" sz="1200" b="1" baseline="-25000" dirty="0"/>
              <a:t>m-1</a:t>
            </a:r>
            <a:r>
              <a:rPr lang="en-US" altLang="zh-TW" sz="1200" b="1" dirty="0"/>
              <a:t>, … Y</a:t>
            </a:r>
            <a:r>
              <a:rPr lang="en-US" altLang="zh-TW" sz="1200" b="1" baseline="-25000" dirty="0"/>
              <a:t>1</a:t>
            </a:r>
            <a:r>
              <a:rPr lang="en-US" altLang="zh-TW" sz="1200" b="1" dirty="0"/>
              <a:t> onto the sack; 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　　</a:t>
            </a:r>
            <a:r>
              <a:rPr lang="en-US" altLang="zh-TW" sz="1200" b="1" dirty="0"/>
              <a:t>} </a:t>
            </a:r>
            <a:r>
              <a:rPr lang="en-US" altLang="zh-TW" sz="1200" b="1" dirty="0">
                <a:solidFill>
                  <a:srgbClr val="339933"/>
                </a:solidFill>
              </a:rPr>
              <a:t>else if ( X == a)</a:t>
            </a:r>
            <a:r>
              <a:rPr lang="en-US" altLang="zh-TW" sz="1200" b="1" dirty="0"/>
              <a:t> {</a:t>
            </a:r>
            <a:r>
              <a:rPr lang="zh-TW" altLang="en-US" sz="1200" b="1" dirty="0"/>
              <a:t>　</a:t>
            </a:r>
            <a:r>
              <a:rPr lang="en-US" altLang="zh-TW" sz="1200" b="1" dirty="0">
                <a:solidFill>
                  <a:srgbClr val="A6A6A6"/>
                </a:solidFill>
              </a:rPr>
              <a:t>/* X in terminals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　　　　</a:t>
            </a:r>
            <a:r>
              <a:rPr lang="en-US" altLang="zh-TW" sz="1200" b="1" dirty="0"/>
              <a:t>pop(1); </a:t>
            </a:r>
            <a:r>
              <a:rPr lang="zh-TW" altLang="en-US" sz="1200" b="1" dirty="0"/>
              <a:t>　</a:t>
            </a:r>
            <a:r>
              <a:rPr lang="en-US" altLang="zh-TW" sz="1200" b="1" dirty="0">
                <a:solidFill>
                  <a:srgbClr val="A6A6A6"/>
                </a:solidFill>
              </a:rPr>
              <a:t>/* Match of X worked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　　　　</a:t>
            </a:r>
            <a:r>
              <a:rPr lang="en-US" altLang="zh-TW" sz="1200" b="1" dirty="0"/>
              <a:t>scanner (&amp; a); </a:t>
            </a:r>
            <a:r>
              <a:rPr lang="zh-TW" altLang="en-US" sz="1200" b="1" dirty="0"/>
              <a:t>　</a:t>
            </a:r>
            <a:r>
              <a:rPr lang="en-US" altLang="zh-TW" sz="1200" b="1" dirty="0">
                <a:solidFill>
                  <a:srgbClr val="A6A6A6"/>
                </a:solidFill>
              </a:rPr>
              <a:t>/* Get next token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　　</a:t>
            </a:r>
            <a:r>
              <a:rPr lang="en-US" altLang="zh-TW" sz="1200" b="1" dirty="0"/>
              <a:t>} </a:t>
            </a:r>
            <a:r>
              <a:rPr lang="en-US" altLang="zh-TW" sz="1200" b="1" dirty="0">
                <a:solidFill>
                  <a:srgbClr val="339933"/>
                </a:solidFill>
              </a:rPr>
              <a:t>else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>
                <a:solidFill>
                  <a:srgbClr val="A6A6A6"/>
                </a:solidFill>
              </a:rPr>
              <a:t>　　　　　　</a:t>
            </a:r>
            <a:r>
              <a:rPr lang="en-US" altLang="zh-TW" sz="1200" b="1" dirty="0">
                <a:solidFill>
                  <a:srgbClr val="A6A6A6"/>
                </a:solidFill>
              </a:rPr>
              <a:t>/* Process syntax error.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</a:t>
            </a:r>
            <a:r>
              <a:rPr lang="en-US" altLang="zh-TW" sz="1200" b="1" dirty="0"/>
              <a:t>}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}</a:t>
            </a:r>
          </a:p>
        </p:txBody>
      </p:sp>
      <p:sp>
        <p:nvSpPr>
          <p:cNvPr id="73733" name="Text Box 3">
            <a:extLst>
              <a:ext uri="{FF2B5EF4-FFF2-40B4-BE49-F238E27FC236}">
                <a16:creationId xmlns:a16="http://schemas.microsoft.com/office/drawing/2014/main" id="{0CA5E023-301E-40A5-8F08-2C1749872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1988" y="4370903"/>
            <a:ext cx="4730782" cy="646331"/>
          </a:xfrm>
          <a:prstGeom prst="rect">
            <a:avLst/>
          </a:prstGeom>
          <a:solidFill>
            <a:schemeClr val="tx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chemeClr val="bg1"/>
                </a:solidFill>
                <a:latin typeface="Times New Roman" panose="02020603050405020304" pitchFamily="18" charset="0"/>
              </a:rPr>
              <a:t>&lt;program&gt;</a:t>
            </a:r>
            <a:r>
              <a:rPr lang="zh-TW" altLang="en-US" sz="1800" dirty="0">
                <a:solidFill>
                  <a:schemeClr val="bg1"/>
                </a:solidFill>
                <a:latin typeface="Times New Roman" panose="02020603050405020304" pitchFamily="18" charset="0"/>
              </a:rPr>
              <a:t>　　 </a:t>
            </a:r>
            <a:r>
              <a:rPr lang="zh-TW" altLang="en-US" sz="1800" dirty="0">
                <a:solidFill>
                  <a:schemeClr val="bg1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en-US" altLang="zh-TW" sz="1800" dirty="0">
                <a:solidFill>
                  <a:schemeClr val="bg1"/>
                </a:solidFill>
                <a:latin typeface="Times New Roman" panose="02020603050405020304" pitchFamily="18" charset="0"/>
              </a:rPr>
              <a:t>begin&lt;statement list&gt;end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chemeClr val="bg1"/>
                </a:solidFill>
                <a:latin typeface="Times New Roman" panose="02020603050405020304" pitchFamily="18" charset="0"/>
              </a:rPr>
              <a:t>&lt;statement list&gt; </a:t>
            </a:r>
            <a:r>
              <a:rPr lang="en-US" altLang="zh-TW" sz="1800" dirty="0">
                <a:solidFill>
                  <a:schemeClr val="bg1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en-US" altLang="zh-TW" sz="1800" dirty="0">
                <a:solidFill>
                  <a:schemeClr val="bg1"/>
                </a:solidFill>
                <a:latin typeface="Times New Roman" panose="02020603050405020304" pitchFamily="18" charset="0"/>
              </a:rPr>
              <a:t>&lt;statement&gt; &lt;statement tail&gt;</a:t>
            </a:r>
            <a:endParaRPr lang="zh-TW" altLang="en-US" sz="1800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35" name="Rectangle 4">
            <a:extLst>
              <a:ext uri="{FF2B5EF4-FFF2-40B4-BE49-F238E27FC236}">
                <a16:creationId xmlns:a16="http://schemas.microsoft.com/office/drawing/2014/main" id="{9415D3D4-D575-4664-BFE9-2BC4C65EB6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6455" y="2711873"/>
            <a:ext cx="809625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latin typeface="Times New Roman" panose="02020603050405020304" pitchFamily="18" charset="0"/>
              </a:rPr>
              <a:t>&lt;program&gt;</a:t>
            </a:r>
          </a:p>
        </p:txBody>
      </p:sp>
      <p:sp>
        <p:nvSpPr>
          <p:cNvPr id="22536" name="Rectangle 5">
            <a:extLst>
              <a:ext uri="{FF2B5EF4-FFF2-40B4-BE49-F238E27FC236}">
                <a16:creationId xmlns:a16="http://schemas.microsoft.com/office/drawing/2014/main" id="{C6CB7157-D588-49B2-AD97-0B25FB7934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6455" y="2997623"/>
            <a:ext cx="809625" cy="7429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s</a:t>
            </a:r>
          </a:p>
        </p:txBody>
      </p:sp>
      <p:sp>
        <p:nvSpPr>
          <p:cNvPr id="22548" name="AutoShape 20">
            <a:extLst>
              <a:ext uri="{FF2B5EF4-FFF2-40B4-BE49-F238E27FC236}">
                <a16:creationId xmlns:a16="http://schemas.microsoft.com/office/drawing/2014/main" id="{9347CC1C-6A5B-4591-B1B8-2073247104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3911" y="1410520"/>
            <a:ext cx="917972" cy="270272"/>
          </a:xfrm>
          <a:prstGeom prst="flowChartAlternateProcess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2549" name="AutoShape 21">
            <a:extLst>
              <a:ext uri="{FF2B5EF4-FFF2-40B4-BE49-F238E27FC236}">
                <a16:creationId xmlns:a16="http://schemas.microsoft.com/office/drawing/2014/main" id="{6914FA94-E00E-43C2-8D8B-BC26380FE5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3911" y="1789138"/>
            <a:ext cx="4427934" cy="2538413"/>
          </a:xfrm>
          <a:prstGeom prst="flowChartAlternateProcess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2552" name="AutoShape 24">
            <a:extLst>
              <a:ext uri="{FF2B5EF4-FFF2-40B4-BE49-F238E27FC236}">
                <a16:creationId xmlns:a16="http://schemas.microsoft.com/office/drawing/2014/main" id="{3F74FAA4-B05D-453D-AF51-F2A9615B6A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3911" y="1789139"/>
            <a:ext cx="1997869" cy="270272"/>
          </a:xfrm>
          <a:prstGeom prst="flowChartAlternateProcess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2554" name="AutoShape 26">
            <a:extLst>
              <a:ext uri="{FF2B5EF4-FFF2-40B4-BE49-F238E27FC236}">
                <a16:creationId xmlns:a16="http://schemas.microsoft.com/office/drawing/2014/main" id="{424140BB-D83B-4278-B432-6098A6D695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3911" y="2328492"/>
            <a:ext cx="4427934" cy="796528"/>
          </a:xfrm>
          <a:prstGeom prst="flowChartAlternateProcess">
            <a:avLst/>
          </a:prstGeom>
          <a:solidFill>
            <a:srgbClr val="CC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2553" name="AutoShape 25">
            <a:extLst>
              <a:ext uri="{FF2B5EF4-FFF2-40B4-BE49-F238E27FC236}">
                <a16:creationId xmlns:a16="http://schemas.microsoft.com/office/drawing/2014/main" id="{D8146320-D413-4462-80EE-60D6E6BC98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3911" y="2328491"/>
            <a:ext cx="4427934" cy="270272"/>
          </a:xfrm>
          <a:prstGeom prst="flowChartAlternateProcess">
            <a:avLst/>
          </a:prstGeom>
          <a:solidFill>
            <a:srgbClr val="CC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2555" name="AutoShape 27">
            <a:extLst>
              <a:ext uri="{FF2B5EF4-FFF2-40B4-BE49-F238E27FC236}">
                <a16:creationId xmlns:a16="http://schemas.microsoft.com/office/drawing/2014/main" id="{A7897B0E-B0AB-44AB-A7FE-E9A8700378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3911" y="2707111"/>
            <a:ext cx="4427934" cy="215503"/>
          </a:xfrm>
          <a:prstGeom prst="flowChartAlternateProcess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2556" name="AutoShape 28">
            <a:extLst>
              <a:ext uri="{FF2B5EF4-FFF2-40B4-BE49-F238E27FC236}">
                <a16:creationId xmlns:a16="http://schemas.microsoft.com/office/drawing/2014/main" id="{E1AA8300-228E-48CF-AA37-6D3738490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7958" y="2915470"/>
            <a:ext cx="4427935" cy="216694"/>
          </a:xfrm>
          <a:prstGeom prst="flowChartAlternateProcess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3743" name="Rectangle 29">
            <a:extLst>
              <a:ext uri="{FF2B5EF4-FFF2-40B4-BE49-F238E27FC236}">
                <a16:creationId xmlns:a16="http://schemas.microsoft.com/office/drawing/2014/main" id="{2DD46C78-B909-4CE4-9FF1-A59828D1F1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8720" y="836366"/>
            <a:ext cx="4237057" cy="276999"/>
          </a:xfrm>
          <a:prstGeom prst="rect">
            <a:avLst/>
          </a:prstGeom>
          <a:solidFill>
            <a:srgbClr val="9933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dirty="0">
                <a:solidFill>
                  <a:schemeClr val="bg1"/>
                </a:solidFill>
                <a:latin typeface="Times New Roman" panose="02020603050405020304" pitchFamily="18" charset="0"/>
              </a:rPr>
              <a:t>【GOAL】</a:t>
            </a:r>
            <a:r>
              <a:rPr lang="zh-TW" altLang="en-US" sz="1200" dirty="0">
                <a:solidFill>
                  <a:schemeClr val="bg1"/>
                </a:solidFill>
                <a:latin typeface="Times New Roman" panose="02020603050405020304" pitchFamily="18" charset="0"/>
              </a:rPr>
              <a:t>：</a:t>
            </a:r>
            <a:r>
              <a:rPr lang="en-US" altLang="zh-TW" sz="1200" dirty="0">
                <a:solidFill>
                  <a:schemeClr val="bg1"/>
                </a:solidFill>
                <a:latin typeface="Times New Roman" panose="02020603050405020304" pitchFamily="18" charset="0"/>
              </a:rPr>
              <a:t>It stack </a:t>
            </a:r>
            <a:r>
              <a:rPr lang="en-US" altLang="zh-TW" sz="12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smbols</a:t>
            </a:r>
            <a:r>
              <a:rPr lang="en-US" altLang="zh-TW" sz="1200" dirty="0">
                <a:solidFill>
                  <a:schemeClr val="bg1"/>
                </a:solidFill>
                <a:latin typeface="Times New Roman" panose="02020603050405020304" pitchFamily="18" charset="0"/>
              </a:rPr>
              <a:t> that are to be matched or expanded.</a:t>
            </a:r>
          </a:p>
        </p:txBody>
      </p:sp>
      <p:sp>
        <p:nvSpPr>
          <p:cNvPr id="22544" name="Rectangle 7">
            <a:extLst>
              <a:ext uri="{FF2B5EF4-FFF2-40B4-BE49-F238E27FC236}">
                <a16:creationId xmlns:a16="http://schemas.microsoft.com/office/drawing/2014/main" id="{C830590B-6426-49FB-BA57-9AD098B43F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6455" y="2136801"/>
            <a:ext cx="809625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latin typeface="Times New Roman" panose="02020603050405020304" pitchFamily="18" charset="0"/>
              </a:rPr>
              <a:t>begin</a:t>
            </a:r>
          </a:p>
        </p:txBody>
      </p:sp>
      <p:sp>
        <p:nvSpPr>
          <p:cNvPr id="22545" name="Rectangle 9">
            <a:extLst>
              <a:ext uri="{FF2B5EF4-FFF2-40B4-BE49-F238E27FC236}">
                <a16:creationId xmlns:a16="http://schemas.microsoft.com/office/drawing/2014/main" id="{0F73CE69-0B89-47E8-9C34-44F4CEE91D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6455" y="2422551"/>
            <a:ext cx="809625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latin typeface="Times New Roman" panose="02020603050405020304" pitchFamily="18" charset="0"/>
              </a:rPr>
              <a:t>&lt;statement list&gt;</a:t>
            </a:r>
          </a:p>
        </p:txBody>
      </p:sp>
      <p:sp>
        <p:nvSpPr>
          <p:cNvPr id="22546" name="Rectangle 10">
            <a:extLst>
              <a:ext uri="{FF2B5EF4-FFF2-40B4-BE49-F238E27FC236}">
                <a16:creationId xmlns:a16="http://schemas.microsoft.com/office/drawing/2014/main" id="{7704BB4B-332E-4D59-96D5-F8DB693EA0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6455" y="2708301"/>
            <a:ext cx="809625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latin typeface="Times New Roman" panose="02020603050405020304" pitchFamily="18" charset="0"/>
              </a:rPr>
              <a:t>end</a:t>
            </a:r>
          </a:p>
        </p:txBody>
      </p:sp>
      <p:sp>
        <p:nvSpPr>
          <p:cNvPr id="73748" name="AutoShape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19DF7327-065A-46B0-8959-694607A9BD7E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649766" y="27385"/>
            <a:ext cx="378619" cy="32385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19" name="灯片编号占位符 1">
            <a:extLst>
              <a:ext uri="{FF2B5EF4-FFF2-40B4-BE49-F238E27FC236}">
                <a16:creationId xmlns:a16="http://schemas.microsoft.com/office/drawing/2014/main" id="{6B61071F-BE38-4A48-9198-F17CB46D90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59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2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2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2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2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2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animBg="1"/>
      <p:bldP spid="22535" grpId="1" animBg="1"/>
      <p:bldP spid="22536" grpId="0" animBg="1"/>
      <p:bldP spid="22548" grpId="0" animBg="1"/>
      <p:bldP spid="22548" grpId="1" animBg="1"/>
      <p:bldP spid="22549" grpId="0" animBg="1"/>
      <p:bldP spid="22552" grpId="0" animBg="1"/>
      <p:bldP spid="22552" grpId="1" animBg="1"/>
      <p:bldP spid="22554" grpId="0" animBg="1"/>
      <p:bldP spid="22553" grpId="0" animBg="1"/>
      <p:bldP spid="22553" grpId="1" animBg="1"/>
      <p:bldP spid="22555" grpId="0" animBg="1"/>
      <p:bldP spid="22555" grpId="1" animBg="1"/>
      <p:bldP spid="22556" grpId="0" animBg="1"/>
      <p:bldP spid="22544" grpId="0" animBg="1"/>
      <p:bldP spid="22545" grpId="0" animBg="1"/>
      <p:bldP spid="2254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1">
            <a:extLst>
              <a:ext uri="{FF2B5EF4-FFF2-40B4-BE49-F238E27FC236}">
                <a16:creationId xmlns:a16="http://schemas.microsoft.com/office/drawing/2014/main" id="{17232BDE-6304-458C-9CA0-6176CE98A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/>
              <a:t>The LL(1) Parse Table (1)</a:t>
            </a:r>
            <a:endParaRPr lang="zh-TW" altLang="en-US" sz="3200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5AAA2071-8FCA-4C59-85AD-C03196EA44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5220729"/>
              </p:ext>
            </p:extLst>
          </p:nvPr>
        </p:nvGraphicFramePr>
        <p:xfrm>
          <a:off x="146447" y="754544"/>
          <a:ext cx="3151585" cy="38302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74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21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6524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Grammar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zh-TW" alt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5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&lt;program&gt;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begin&lt;statement list&gt;end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5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&lt;statement list&gt;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&lt;statement&gt; &lt;statement tail&gt;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5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&lt;statement tail&gt;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&lt;statement&gt; &lt;statement tail&gt;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5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&lt;statement tail&gt; 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Symbol" pitchFamily="18" charset="2"/>
                        </a:rPr>
                        <a:t>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5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&lt;statement&gt;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ID</a:t>
                      </a:r>
                      <a:r>
                        <a:rPr kumimoji="0" lang="zh-TW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 </a:t>
                      </a: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:=</a:t>
                      </a:r>
                      <a:r>
                        <a:rPr kumimoji="0" lang="zh-TW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 </a:t>
                      </a: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&lt;expression&gt;;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5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&lt;statement&gt;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read ( &lt;id list&gt; );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65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&lt;statement&gt;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write ( &lt;</a:t>
                      </a:r>
                      <a:r>
                        <a:rPr kumimoji="0" lang="en-US" altLang="zh-TW" sz="9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expr</a:t>
                      </a: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 list&gt; );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65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&lt;id list&gt;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ID &lt;id tail&gt;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66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&lt;id tail&gt;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zh-TW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，</a:t>
                      </a: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ID &lt;id tail&gt;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65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&lt;id tail&gt;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Symbol" pitchFamily="18" charset="2"/>
                        </a:rPr>
                        <a:t>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65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&lt;</a:t>
                      </a:r>
                      <a:r>
                        <a:rPr kumimoji="0" lang="en-US" altLang="zh-TW" sz="9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expr</a:t>
                      </a: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 list&gt;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&lt;expression&gt;&lt;</a:t>
                      </a:r>
                      <a:r>
                        <a:rPr kumimoji="0" lang="en-US" altLang="zh-TW" sz="9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expr</a:t>
                      </a: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 tail&gt;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66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&lt;</a:t>
                      </a:r>
                      <a:r>
                        <a:rPr kumimoji="0" lang="en-US" altLang="zh-TW" sz="9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expr</a:t>
                      </a: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 tail&gt;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zh-TW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 ， </a:t>
                      </a: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&lt;expression&gt;&lt;</a:t>
                      </a:r>
                      <a:r>
                        <a:rPr kumimoji="0" lang="en-US" altLang="zh-TW" sz="9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expr</a:t>
                      </a: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 tail&gt;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65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&lt;</a:t>
                      </a:r>
                      <a:r>
                        <a:rPr kumimoji="0" lang="en-US" altLang="zh-TW" sz="9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expr</a:t>
                      </a: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 tail&gt;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Symbol" pitchFamily="18" charset="2"/>
                        </a:rPr>
                        <a:t>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65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&lt;expression&gt;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&lt;primary&gt; &lt;primary tail&gt;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65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&lt;primary tail&gt;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&lt;add op&gt;&lt;primary tail&gt;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65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&lt;primary tail&gt;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Symbol" pitchFamily="18" charset="2"/>
                        </a:rPr>
                        <a:t>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65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&lt;primary&gt;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(&lt;</a:t>
                      </a:r>
                      <a:r>
                        <a:rPr kumimoji="0" lang="en-US" altLang="zh-TW" sz="9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experssion</a:t>
                      </a: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&gt;)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65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&lt;primary&gt;	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ID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65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&lt;primary&gt;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INTLIT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65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&lt;add op&gt;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  <a:defRPr/>
                      </a:pPr>
                      <a:r>
                        <a:rPr kumimoji="0" lang="zh-TW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┼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65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&lt;add op&gt;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  <a:defRPr/>
                      </a:pPr>
                      <a:r>
                        <a:rPr kumimoji="0" lang="zh-TW" altLang="en-US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─</a:t>
                      </a:r>
                      <a:endParaRPr kumimoji="0" lang="en-US" altLang="zh-TW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65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</a:rPr>
                        <a:t>&lt;system goal&gt;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cs typeface="+mn-cs"/>
                          <a:sym typeface="Wingdings" pitchFamily="2" charset="2"/>
                        </a:rPr>
                        <a:t>&lt;program&gt;$</a:t>
                      </a:r>
                      <a:endParaRPr kumimoji="0" lang="zh-TW" altLang="en-US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68591" marR="68591" marT="33634" marB="3363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graphicFrame>
        <p:nvGraphicFramePr>
          <p:cNvPr id="7" name="Group 4">
            <a:extLst>
              <a:ext uri="{FF2B5EF4-FFF2-40B4-BE49-F238E27FC236}">
                <a16:creationId xmlns:a16="http://schemas.microsoft.com/office/drawing/2014/main" id="{62C445E6-11FB-4677-A5C1-8C366B2D8B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3541302"/>
              </p:ext>
            </p:extLst>
          </p:nvPr>
        </p:nvGraphicFramePr>
        <p:xfrm>
          <a:off x="3593072" y="1457188"/>
          <a:ext cx="2234804" cy="2497935"/>
        </p:xfrm>
        <a:graphic>
          <a:graphicData uri="http://schemas.openxmlformats.org/drawingml/2006/table">
            <a:tbl>
              <a:tblPr/>
              <a:tblGrid>
                <a:gridCol w="1054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529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Sets for Micro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{begin}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list&gt;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read, write}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&lt;statement&gt;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read, write}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read, write, 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}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&lt;expression&gt;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INTLIT,( }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list&gt;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{ID}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 list&gt;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{ID,INTLIT,( }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tail&gt;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}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 tail&gt;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}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{ID,INTLIT, ( }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{+, -, 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}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{+, -}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&lt;system goal&gt;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{begin}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graphicFrame>
        <p:nvGraphicFramePr>
          <p:cNvPr id="8" name="Group 53">
            <a:extLst>
              <a:ext uri="{FF2B5EF4-FFF2-40B4-BE49-F238E27FC236}">
                <a16:creationId xmlns:a16="http://schemas.microsoft.com/office/drawing/2014/main" id="{F7E142FE-A938-42C2-8F63-963A982326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16752"/>
              </p:ext>
            </p:extLst>
          </p:nvPr>
        </p:nvGraphicFramePr>
        <p:xfrm>
          <a:off x="6025442" y="1433611"/>
          <a:ext cx="2930128" cy="2593941"/>
        </p:xfrm>
        <a:graphic>
          <a:graphicData uri="http://schemas.openxmlformats.org/drawingml/2006/table">
            <a:tbl>
              <a:tblPr/>
              <a:tblGrid>
                <a:gridCol w="1054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5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529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Sets for Micro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{$}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list&gt;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{end}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&lt;statement&gt;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read, write, end}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{end}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&lt;expression&gt;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SEMICOLON, ) }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list&gt;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 )}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 list&gt;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 )}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tail&gt;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 )}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 tail&gt;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 )}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SEMICOLON, +, -, ) }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{COMMA, SEMICOLON, ) }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INTLIT, ( }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65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&lt;system goal&gt;</a:t>
                      </a:r>
                    </a:p>
                  </a:txBody>
                  <a:tcPr marL="68580" marR="68580" marT="33636" marB="336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</a:t>
                      </a: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}</a:t>
                      </a:r>
                    </a:p>
                  </a:txBody>
                  <a:tcPr marL="68580" marR="68580" marT="33636" marB="336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FC00D5FE-360D-4D22-AF3A-88737B067CD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標題 1">
            <a:extLst>
              <a:ext uri="{FF2B5EF4-FFF2-40B4-BE49-F238E27FC236}">
                <a16:creationId xmlns:a16="http://schemas.microsoft.com/office/drawing/2014/main" id="{7B6A49BF-8E6B-4E40-92B9-2CFD6452B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1915" y="108349"/>
            <a:ext cx="7783775" cy="519113"/>
          </a:xfrm>
        </p:spPr>
        <p:txBody>
          <a:bodyPr/>
          <a:lstStyle/>
          <a:p>
            <a:r>
              <a:rPr lang="en-US" altLang="zh-TW" sz="3200" dirty="0">
                <a:solidFill>
                  <a:srgbClr val="C00000"/>
                </a:solidFill>
                <a:ea typeface="新細明體" panose="02020500000000000000" pitchFamily="18" charset="-120"/>
              </a:rPr>
              <a:t>Void </a:t>
            </a:r>
            <a:r>
              <a:rPr lang="en-US" altLang="zh-TW" sz="3200" dirty="0" err="1">
                <a:solidFill>
                  <a:srgbClr val="C00000"/>
                </a:solidFill>
                <a:ea typeface="新細明體" panose="02020500000000000000" pitchFamily="18" charset="-120"/>
              </a:rPr>
              <a:t>lldriver</a:t>
            </a:r>
            <a:r>
              <a:rPr lang="en-US" altLang="zh-TW" sz="3200" dirty="0">
                <a:solidFill>
                  <a:srgbClr val="C00000"/>
                </a:solidFill>
                <a:ea typeface="新細明體" panose="02020500000000000000" pitchFamily="18" charset="-120"/>
              </a:rPr>
              <a:t>() (1)</a:t>
            </a:r>
            <a:endParaRPr lang="zh-TW" altLang="en-US" sz="3200" dirty="0">
              <a:solidFill>
                <a:srgbClr val="C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74755" name="內容版面配置區 2">
            <a:extLst>
              <a:ext uri="{FF2B5EF4-FFF2-40B4-BE49-F238E27FC236}">
                <a16:creationId xmlns:a16="http://schemas.microsoft.com/office/drawing/2014/main" id="{0C661684-3A51-47E7-A258-09AAE5E3DA2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276037" y="697706"/>
            <a:ext cx="6172200" cy="370284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800" b="1">
                <a:solidFill>
                  <a:srgbClr val="F78507"/>
                </a:solidFill>
              </a:rPr>
              <a:t>void lldriver 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/>
              <a:t>　　 </a:t>
            </a:r>
            <a:r>
              <a:rPr lang="en-US" altLang="zh-TW" sz="1200" b="1">
                <a:solidFill>
                  <a:srgbClr val="A6A6A6"/>
                </a:solidFill>
              </a:rPr>
              <a:t>/* Push the Start Symbol onto an empty stack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/>
              <a:t>　　</a:t>
            </a:r>
            <a:r>
              <a:rPr lang="en-US" altLang="zh-TW" sz="1200" b="1"/>
              <a:t>push (s);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12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/>
              <a:t>　　</a:t>
            </a:r>
            <a:r>
              <a:rPr lang="en-US" altLang="zh-TW" sz="1200" b="1">
                <a:solidFill>
                  <a:srgbClr val="339933"/>
                </a:solidFill>
              </a:rPr>
              <a:t>while (!stack_empty())</a:t>
            </a:r>
            <a:r>
              <a:rPr lang="en-US" altLang="zh-TW" sz="1200" b="1"/>
              <a:t> 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>
                <a:solidFill>
                  <a:srgbClr val="A6A6A6"/>
                </a:solidFill>
              </a:rPr>
              <a:t>　　　　</a:t>
            </a:r>
            <a:r>
              <a:rPr lang="en-US" altLang="zh-TW" sz="1200" b="1">
                <a:solidFill>
                  <a:srgbClr val="A6A6A6"/>
                </a:solidFill>
              </a:rPr>
              <a:t>/* Let X be the top stack symbol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>
                <a:solidFill>
                  <a:srgbClr val="A6A6A6"/>
                </a:solidFill>
              </a:rPr>
              <a:t>　　　　</a:t>
            </a:r>
            <a:r>
              <a:rPr lang="en-US" altLang="zh-TW" sz="1200" b="1">
                <a:solidFill>
                  <a:srgbClr val="A6A6A6"/>
                </a:solidFill>
              </a:rPr>
              <a:t>/* Let a be the current input token.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/>
              <a:t>　　　　</a:t>
            </a:r>
            <a:r>
              <a:rPr lang="en-US" altLang="zh-TW" sz="1200" b="1">
                <a:solidFill>
                  <a:srgbClr val="339933"/>
                </a:solidFill>
              </a:rPr>
              <a:t>if (is_nonterminal (X) &amp;&amp; T[X][a] == X</a:t>
            </a:r>
            <a:r>
              <a:rPr lang="en-US" altLang="zh-TW" sz="1200" b="1">
                <a:solidFill>
                  <a:srgbClr val="339933"/>
                </a:solidFill>
                <a:sym typeface="Wingdings" panose="05000000000000000000" pitchFamily="2" charset="2"/>
              </a:rPr>
              <a:t>Y1 … Ym )</a:t>
            </a:r>
            <a:r>
              <a:rPr lang="en-US" altLang="zh-TW" sz="1200" b="1">
                <a:sym typeface="Wingdings" panose="05000000000000000000" pitchFamily="2" charset="2"/>
              </a:rPr>
              <a:t> 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>
                <a:solidFill>
                  <a:srgbClr val="A6A6A6"/>
                </a:solidFill>
              </a:rPr>
              <a:t>　　　　　　</a:t>
            </a:r>
            <a:r>
              <a:rPr lang="en-US" altLang="zh-TW" sz="1200" b="1">
                <a:solidFill>
                  <a:srgbClr val="A6A6A6"/>
                </a:solidFill>
              </a:rPr>
              <a:t>/* Expand non-terminal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/>
              <a:t>　　　　　　</a:t>
            </a:r>
            <a:r>
              <a:rPr lang="en-US" altLang="zh-TW" sz="1200" b="1"/>
              <a:t>pop(1);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/>
              <a:t>　　　　　　</a:t>
            </a:r>
            <a:r>
              <a:rPr lang="en-US" altLang="zh-TW" sz="1200" b="1"/>
              <a:t>push Y</a:t>
            </a:r>
            <a:r>
              <a:rPr lang="en-US" altLang="zh-TW" sz="1200" b="1" baseline="-25000"/>
              <a:t>m</a:t>
            </a:r>
            <a:r>
              <a:rPr lang="en-US" altLang="zh-TW" sz="1200" b="1"/>
              <a:t>, Y,</a:t>
            </a:r>
            <a:r>
              <a:rPr lang="en-US" altLang="zh-TW" sz="1200" b="1" baseline="-25000"/>
              <a:t>m-1</a:t>
            </a:r>
            <a:r>
              <a:rPr lang="en-US" altLang="zh-TW" sz="1200" b="1"/>
              <a:t>, … Y</a:t>
            </a:r>
            <a:r>
              <a:rPr lang="en-US" altLang="zh-TW" sz="1200" b="1" baseline="-25000"/>
              <a:t>1</a:t>
            </a:r>
            <a:r>
              <a:rPr lang="en-US" altLang="zh-TW" sz="1200" b="1"/>
              <a:t> onto the sack; 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/>
              <a:t>　　　　</a:t>
            </a:r>
            <a:r>
              <a:rPr lang="en-US" altLang="zh-TW" sz="1200" b="1"/>
              <a:t>} </a:t>
            </a:r>
            <a:r>
              <a:rPr lang="en-US" altLang="zh-TW" sz="1200" b="1">
                <a:solidFill>
                  <a:srgbClr val="339933"/>
                </a:solidFill>
              </a:rPr>
              <a:t>else if ( X == a)</a:t>
            </a:r>
            <a:r>
              <a:rPr lang="en-US" altLang="zh-TW" sz="1200" b="1"/>
              <a:t> {</a:t>
            </a:r>
            <a:r>
              <a:rPr lang="zh-TW" altLang="en-US" sz="1200" b="1"/>
              <a:t>　</a:t>
            </a:r>
            <a:r>
              <a:rPr lang="en-US" altLang="zh-TW" sz="1200" b="1">
                <a:solidFill>
                  <a:srgbClr val="A6A6A6"/>
                </a:solidFill>
              </a:rPr>
              <a:t>/* X in terminals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/>
              <a:t>　　　　　　</a:t>
            </a:r>
            <a:r>
              <a:rPr lang="en-US" altLang="zh-TW" sz="1200" b="1"/>
              <a:t>pop(1); </a:t>
            </a:r>
            <a:r>
              <a:rPr lang="zh-TW" altLang="en-US" sz="1200" b="1"/>
              <a:t>　</a:t>
            </a:r>
            <a:r>
              <a:rPr lang="en-US" altLang="zh-TW" sz="1200" b="1">
                <a:solidFill>
                  <a:srgbClr val="A6A6A6"/>
                </a:solidFill>
              </a:rPr>
              <a:t>/* Match of X worked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/>
              <a:t>　　　　　　</a:t>
            </a:r>
            <a:r>
              <a:rPr lang="en-US" altLang="zh-TW" sz="1200" b="1"/>
              <a:t>scanner (&amp; a); </a:t>
            </a:r>
            <a:r>
              <a:rPr lang="zh-TW" altLang="en-US" sz="1200" b="1"/>
              <a:t>　</a:t>
            </a:r>
            <a:r>
              <a:rPr lang="en-US" altLang="zh-TW" sz="1200" b="1">
                <a:solidFill>
                  <a:srgbClr val="A6A6A6"/>
                </a:solidFill>
              </a:rPr>
              <a:t>/* Get next token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/>
              <a:t>　　　　</a:t>
            </a:r>
            <a:r>
              <a:rPr lang="en-US" altLang="zh-TW" sz="1200" b="1"/>
              <a:t>} </a:t>
            </a:r>
            <a:r>
              <a:rPr lang="en-US" altLang="zh-TW" sz="1200" b="1">
                <a:solidFill>
                  <a:srgbClr val="339933"/>
                </a:solidFill>
              </a:rPr>
              <a:t>else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>
                <a:solidFill>
                  <a:srgbClr val="A6A6A6"/>
                </a:solidFill>
              </a:rPr>
              <a:t>　　　　　　</a:t>
            </a:r>
            <a:r>
              <a:rPr lang="en-US" altLang="zh-TW" sz="1200" b="1">
                <a:solidFill>
                  <a:srgbClr val="A6A6A6"/>
                </a:solidFill>
              </a:rPr>
              <a:t>/* Process syntax error.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/>
              <a:t>　　</a:t>
            </a:r>
            <a:r>
              <a:rPr lang="en-US" altLang="zh-TW" sz="1200" b="1"/>
              <a:t>}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/>
              <a:t>}</a:t>
            </a:r>
          </a:p>
        </p:txBody>
      </p:sp>
      <p:sp>
        <p:nvSpPr>
          <p:cNvPr id="74757" name="Text Box 3">
            <a:extLst>
              <a:ext uri="{FF2B5EF4-FFF2-40B4-BE49-F238E27FC236}">
                <a16:creationId xmlns:a16="http://schemas.microsoft.com/office/drawing/2014/main" id="{06018972-B2F2-4F21-A5A4-AD6162F58A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2184" y="4304110"/>
            <a:ext cx="4730782" cy="646331"/>
          </a:xfrm>
          <a:prstGeom prst="rect">
            <a:avLst/>
          </a:prstGeom>
          <a:solidFill>
            <a:schemeClr val="tx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chemeClr val="bg1"/>
                </a:solidFill>
                <a:latin typeface="Times New Roman" panose="02020603050405020304" pitchFamily="18" charset="0"/>
              </a:rPr>
              <a:t>&lt;program&gt;</a:t>
            </a:r>
            <a:r>
              <a:rPr lang="zh-TW" altLang="en-US" sz="1800" dirty="0">
                <a:solidFill>
                  <a:schemeClr val="bg1"/>
                </a:solidFill>
                <a:latin typeface="Times New Roman" panose="02020603050405020304" pitchFamily="18" charset="0"/>
              </a:rPr>
              <a:t>　　 </a:t>
            </a:r>
            <a:r>
              <a:rPr lang="zh-TW" altLang="en-US" sz="1800" dirty="0">
                <a:solidFill>
                  <a:schemeClr val="bg1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en-US" altLang="zh-TW" sz="1800" dirty="0">
                <a:solidFill>
                  <a:schemeClr val="bg1"/>
                </a:solidFill>
                <a:latin typeface="Times New Roman" panose="02020603050405020304" pitchFamily="18" charset="0"/>
              </a:rPr>
              <a:t>begin&lt;statement list&gt;end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chemeClr val="bg1"/>
                </a:solidFill>
                <a:latin typeface="Times New Roman" panose="02020603050405020304" pitchFamily="18" charset="0"/>
              </a:rPr>
              <a:t>&lt;statement list&gt; </a:t>
            </a:r>
            <a:r>
              <a:rPr lang="en-US" altLang="zh-TW" sz="1800" dirty="0">
                <a:solidFill>
                  <a:schemeClr val="bg1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en-US" altLang="zh-TW" sz="1800" dirty="0">
                <a:solidFill>
                  <a:schemeClr val="bg1"/>
                </a:solidFill>
                <a:latin typeface="Times New Roman" panose="02020603050405020304" pitchFamily="18" charset="0"/>
              </a:rPr>
              <a:t>&lt;statement&gt; &lt;statement tail&gt;</a:t>
            </a:r>
            <a:endParaRPr lang="zh-TW" altLang="en-US" sz="1800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4758" name="Rectangle 5">
            <a:extLst>
              <a:ext uri="{FF2B5EF4-FFF2-40B4-BE49-F238E27FC236}">
                <a16:creationId xmlns:a16="http://schemas.microsoft.com/office/drawing/2014/main" id="{F5B70786-FD8D-4468-A101-F11DDA4C87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8841" y="2915841"/>
            <a:ext cx="809625" cy="7429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s</a:t>
            </a:r>
          </a:p>
        </p:txBody>
      </p:sp>
      <p:sp>
        <p:nvSpPr>
          <p:cNvPr id="22549" name="AutoShape 21">
            <a:extLst>
              <a:ext uri="{FF2B5EF4-FFF2-40B4-BE49-F238E27FC236}">
                <a16:creationId xmlns:a16="http://schemas.microsoft.com/office/drawing/2014/main" id="{A5ABC859-FACB-4605-A8C3-2C2C0867D2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6297" y="1707356"/>
            <a:ext cx="4427934" cy="2538413"/>
          </a:xfrm>
          <a:prstGeom prst="flowChartAlternateProcess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2552" name="AutoShape 24">
            <a:extLst>
              <a:ext uri="{FF2B5EF4-FFF2-40B4-BE49-F238E27FC236}">
                <a16:creationId xmlns:a16="http://schemas.microsoft.com/office/drawing/2014/main" id="{6BCCF3FE-382E-4B3C-B57E-7BDC1CBABE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6297" y="1707357"/>
            <a:ext cx="1997869" cy="270272"/>
          </a:xfrm>
          <a:prstGeom prst="flowChartAlternateProcess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2554" name="AutoShape 26">
            <a:extLst>
              <a:ext uri="{FF2B5EF4-FFF2-40B4-BE49-F238E27FC236}">
                <a16:creationId xmlns:a16="http://schemas.microsoft.com/office/drawing/2014/main" id="{FB25CCD3-5185-4063-B4DC-A52B62B620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6297" y="2997994"/>
            <a:ext cx="4427934" cy="589360"/>
          </a:xfrm>
          <a:prstGeom prst="flowChartAlternateProcess">
            <a:avLst/>
          </a:prstGeom>
          <a:solidFill>
            <a:srgbClr val="CC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2553" name="AutoShape 25">
            <a:extLst>
              <a:ext uri="{FF2B5EF4-FFF2-40B4-BE49-F238E27FC236}">
                <a16:creationId xmlns:a16="http://schemas.microsoft.com/office/drawing/2014/main" id="{421F42EF-F240-445B-A867-5678419F77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6297" y="2997994"/>
            <a:ext cx="4427934" cy="270272"/>
          </a:xfrm>
          <a:prstGeom prst="flowChartAlternateProcess">
            <a:avLst/>
          </a:prstGeom>
          <a:solidFill>
            <a:srgbClr val="CC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2555" name="AutoShape 27">
            <a:extLst>
              <a:ext uri="{FF2B5EF4-FFF2-40B4-BE49-F238E27FC236}">
                <a16:creationId xmlns:a16="http://schemas.microsoft.com/office/drawing/2014/main" id="{4AFDE93B-FE53-41ED-A4F3-1B33AD9A0C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6297" y="3212306"/>
            <a:ext cx="4427934" cy="215504"/>
          </a:xfrm>
          <a:prstGeom prst="flowChartAlternateProcess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2556" name="AutoShape 28">
            <a:extLst>
              <a:ext uri="{FF2B5EF4-FFF2-40B4-BE49-F238E27FC236}">
                <a16:creationId xmlns:a16="http://schemas.microsoft.com/office/drawing/2014/main" id="{B167D2AE-CB60-480F-9015-90D91B6D0E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0344" y="3373041"/>
            <a:ext cx="4427935" cy="216694"/>
          </a:xfrm>
          <a:prstGeom prst="flowChartAlternateProcess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4765" name="Rectangle 29">
            <a:extLst>
              <a:ext uri="{FF2B5EF4-FFF2-40B4-BE49-F238E27FC236}">
                <a16:creationId xmlns:a16="http://schemas.microsoft.com/office/drawing/2014/main" id="{2F467874-9CFA-447E-924B-E4A52E4F17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1697" y="1166813"/>
            <a:ext cx="4237057" cy="276999"/>
          </a:xfrm>
          <a:prstGeom prst="rect">
            <a:avLst/>
          </a:prstGeom>
          <a:solidFill>
            <a:srgbClr val="9933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solidFill>
                  <a:schemeClr val="bg1"/>
                </a:solidFill>
                <a:latin typeface="Times New Roman" panose="02020603050405020304" pitchFamily="18" charset="0"/>
              </a:rPr>
              <a:t>【GOAL】</a:t>
            </a:r>
            <a:r>
              <a:rPr lang="zh-TW" altLang="en-US" sz="1200">
                <a:solidFill>
                  <a:schemeClr val="bg1"/>
                </a:solidFill>
                <a:latin typeface="Times New Roman" panose="02020603050405020304" pitchFamily="18" charset="0"/>
              </a:rPr>
              <a:t>：</a:t>
            </a:r>
            <a:r>
              <a:rPr lang="en-US" altLang="zh-TW" sz="1200">
                <a:solidFill>
                  <a:schemeClr val="bg1"/>
                </a:solidFill>
                <a:latin typeface="Times New Roman" panose="02020603050405020304" pitchFamily="18" charset="0"/>
              </a:rPr>
              <a:t>It stack smbols that are to be matched or expanded.</a:t>
            </a:r>
          </a:p>
        </p:txBody>
      </p:sp>
      <p:sp>
        <p:nvSpPr>
          <p:cNvPr id="22544" name="Rectangle 7">
            <a:extLst>
              <a:ext uri="{FF2B5EF4-FFF2-40B4-BE49-F238E27FC236}">
                <a16:creationId xmlns:a16="http://schemas.microsoft.com/office/drawing/2014/main" id="{4B10AEEB-8B79-4C2E-9525-3090CF31FF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8841" y="2055019"/>
            <a:ext cx="809625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latin typeface="Times New Roman" panose="02020603050405020304" pitchFamily="18" charset="0"/>
              </a:rPr>
              <a:t>begin</a:t>
            </a:r>
          </a:p>
        </p:txBody>
      </p:sp>
      <p:sp>
        <p:nvSpPr>
          <p:cNvPr id="74767" name="Rectangle 9">
            <a:extLst>
              <a:ext uri="{FF2B5EF4-FFF2-40B4-BE49-F238E27FC236}">
                <a16:creationId xmlns:a16="http://schemas.microsoft.com/office/drawing/2014/main" id="{DD37DED4-DC01-4025-8ED7-27FA730AA9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8841" y="2340769"/>
            <a:ext cx="809625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latin typeface="Times New Roman" panose="02020603050405020304" pitchFamily="18" charset="0"/>
              </a:rPr>
              <a:t>&lt;statement list&gt;</a:t>
            </a:r>
          </a:p>
        </p:txBody>
      </p:sp>
      <p:sp>
        <p:nvSpPr>
          <p:cNvPr id="74768" name="Rectangle 10">
            <a:extLst>
              <a:ext uri="{FF2B5EF4-FFF2-40B4-BE49-F238E27FC236}">
                <a16:creationId xmlns:a16="http://schemas.microsoft.com/office/drawing/2014/main" id="{95B263C9-D70F-4804-AF85-5CA9951A3B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8841" y="2626519"/>
            <a:ext cx="809625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latin typeface="Times New Roman" panose="02020603050405020304" pitchFamily="18" charset="0"/>
              </a:rPr>
              <a:t>end</a:t>
            </a:r>
          </a:p>
        </p:txBody>
      </p:sp>
      <p:sp>
        <p:nvSpPr>
          <p:cNvPr id="74770" name="AutoShape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371180FF-700A-4875-8FBE-DB3997FCA21F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649766" y="27385"/>
            <a:ext cx="378619" cy="32385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17" name="灯片编号占位符 1">
            <a:extLst>
              <a:ext uri="{FF2B5EF4-FFF2-40B4-BE49-F238E27FC236}">
                <a16:creationId xmlns:a16="http://schemas.microsoft.com/office/drawing/2014/main" id="{6B61071F-BE38-4A48-9198-F17CB46D90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60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2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9" grpId="0" animBg="1"/>
      <p:bldP spid="22552" grpId="0" animBg="1"/>
      <p:bldP spid="22552" grpId="1" animBg="1"/>
      <p:bldP spid="22554" grpId="0" animBg="1"/>
      <p:bldP spid="22553" grpId="0" animBg="1"/>
      <p:bldP spid="22553" grpId="1" animBg="1"/>
      <p:bldP spid="22555" grpId="0" animBg="1"/>
      <p:bldP spid="22555" grpId="1" animBg="1"/>
      <p:bldP spid="22556" grpId="0" animBg="1"/>
      <p:bldP spid="22544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標題 1">
            <a:extLst>
              <a:ext uri="{FF2B5EF4-FFF2-40B4-BE49-F238E27FC236}">
                <a16:creationId xmlns:a16="http://schemas.microsoft.com/office/drawing/2014/main" id="{415ECE2D-A9A5-4D9A-A5B9-CC0E71FC6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>
                <a:solidFill>
                  <a:srgbClr val="C00000"/>
                </a:solidFill>
                <a:ea typeface="新細明體" panose="02020500000000000000" pitchFamily="18" charset="-120"/>
              </a:rPr>
              <a:t>Void </a:t>
            </a:r>
            <a:r>
              <a:rPr lang="en-US" altLang="zh-TW" sz="3200" dirty="0" err="1">
                <a:solidFill>
                  <a:srgbClr val="C00000"/>
                </a:solidFill>
                <a:ea typeface="新細明體" panose="02020500000000000000" pitchFamily="18" charset="-120"/>
              </a:rPr>
              <a:t>lldriver</a:t>
            </a:r>
            <a:r>
              <a:rPr lang="en-US" altLang="zh-TW" sz="3200" dirty="0">
                <a:solidFill>
                  <a:srgbClr val="C00000"/>
                </a:solidFill>
                <a:ea typeface="新細明體" panose="02020500000000000000" pitchFamily="18" charset="-120"/>
              </a:rPr>
              <a:t>() (1)</a:t>
            </a:r>
            <a:endParaRPr lang="zh-TW" altLang="en-US" sz="3200" dirty="0">
              <a:solidFill>
                <a:srgbClr val="C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75779" name="內容版面配置區 2">
            <a:extLst>
              <a:ext uri="{FF2B5EF4-FFF2-40B4-BE49-F238E27FC236}">
                <a16:creationId xmlns:a16="http://schemas.microsoft.com/office/drawing/2014/main" id="{9A0F090E-DB47-45D0-8FDD-6B8A15F2A46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313513" y="771993"/>
            <a:ext cx="6172200" cy="3702844"/>
          </a:xfrm>
        </p:spPr>
        <p:txBody>
          <a:bodyPr/>
          <a:lstStyle/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800" b="1">
                <a:solidFill>
                  <a:srgbClr val="F78507"/>
                </a:solidFill>
              </a:rPr>
              <a:t>void lldriver 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/>
              <a:t>　　 </a:t>
            </a:r>
            <a:r>
              <a:rPr lang="en-US" altLang="zh-TW" sz="1200" b="1">
                <a:solidFill>
                  <a:srgbClr val="A6A6A6"/>
                </a:solidFill>
              </a:rPr>
              <a:t>/* Push the Start Symbol onto an empty stack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/>
              <a:t>　　</a:t>
            </a:r>
            <a:r>
              <a:rPr lang="en-US" altLang="zh-TW" sz="1200" b="1"/>
              <a:t>push (s);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endParaRPr lang="en-US" altLang="zh-TW" sz="1200" b="1"/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/>
              <a:t>　　</a:t>
            </a:r>
            <a:r>
              <a:rPr lang="en-US" altLang="zh-TW" sz="1200" b="1">
                <a:solidFill>
                  <a:srgbClr val="339933"/>
                </a:solidFill>
              </a:rPr>
              <a:t>while (!stack_empty())</a:t>
            </a:r>
            <a:r>
              <a:rPr lang="en-US" altLang="zh-TW" sz="1200" b="1"/>
              <a:t> 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>
                <a:solidFill>
                  <a:srgbClr val="A6A6A6"/>
                </a:solidFill>
              </a:rPr>
              <a:t>　　　　</a:t>
            </a:r>
            <a:r>
              <a:rPr lang="en-US" altLang="zh-TW" sz="1200" b="1">
                <a:solidFill>
                  <a:srgbClr val="A6A6A6"/>
                </a:solidFill>
              </a:rPr>
              <a:t>/* Let X be the top stack symbol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>
                <a:solidFill>
                  <a:srgbClr val="A6A6A6"/>
                </a:solidFill>
              </a:rPr>
              <a:t>　　　　</a:t>
            </a:r>
            <a:r>
              <a:rPr lang="en-US" altLang="zh-TW" sz="1200" b="1">
                <a:solidFill>
                  <a:srgbClr val="A6A6A6"/>
                </a:solidFill>
              </a:rPr>
              <a:t>/* Let a be the current input token.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/>
              <a:t>　　　　</a:t>
            </a:r>
            <a:r>
              <a:rPr lang="en-US" altLang="zh-TW" sz="1200" b="1">
                <a:solidFill>
                  <a:srgbClr val="339933"/>
                </a:solidFill>
              </a:rPr>
              <a:t>if (is_nonterminal (X) &amp;&amp; T[X][a] == X</a:t>
            </a:r>
            <a:r>
              <a:rPr lang="en-US" altLang="zh-TW" sz="1200" b="1">
                <a:solidFill>
                  <a:srgbClr val="339933"/>
                </a:solidFill>
                <a:sym typeface="Wingdings" panose="05000000000000000000" pitchFamily="2" charset="2"/>
              </a:rPr>
              <a:t>Y1 … Ym )</a:t>
            </a:r>
            <a:r>
              <a:rPr lang="en-US" altLang="zh-TW" sz="1200" b="1">
                <a:sym typeface="Wingdings" panose="05000000000000000000" pitchFamily="2" charset="2"/>
              </a:rPr>
              <a:t> 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>
                <a:solidFill>
                  <a:srgbClr val="A6A6A6"/>
                </a:solidFill>
              </a:rPr>
              <a:t>　　　　　　</a:t>
            </a:r>
            <a:r>
              <a:rPr lang="en-US" altLang="zh-TW" sz="1200" b="1">
                <a:solidFill>
                  <a:srgbClr val="A6A6A6"/>
                </a:solidFill>
              </a:rPr>
              <a:t>/* Expand non-terminal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/>
              <a:t>　　　　　　</a:t>
            </a:r>
            <a:r>
              <a:rPr lang="en-US" altLang="zh-TW" sz="1200" b="1"/>
              <a:t>pop(1);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/>
              <a:t>　　　　　　</a:t>
            </a:r>
            <a:r>
              <a:rPr lang="en-US" altLang="zh-TW" sz="1200" b="1"/>
              <a:t>push Y</a:t>
            </a:r>
            <a:r>
              <a:rPr lang="en-US" altLang="zh-TW" sz="1200" b="1" baseline="-25000"/>
              <a:t>m</a:t>
            </a:r>
            <a:r>
              <a:rPr lang="en-US" altLang="zh-TW" sz="1200" b="1"/>
              <a:t>, Y,</a:t>
            </a:r>
            <a:r>
              <a:rPr lang="en-US" altLang="zh-TW" sz="1200" b="1" baseline="-25000"/>
              <a:t>m-1</a:t>
            </a:r>
            <a:r>
              <a:rPr lang="en-US" altLang="zh-TW" sz="1200" b="1"/>
              <a:t>, … Y</a:t>
            </a:r>
            <a:r>
              <a:rPr lang="en-US" altLang="zh-TW" sz="1200" b="1" baseline="-25000"/>
              <a:t>1</a:t>
            </a:r>
            <a:r>
              <a:rPr lang="en-US" altLang="zh-TW" sz="1200" b="1"/>
              <a:t> onto the sack; 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/>
              <a:t>　　　　</a:t>
            </a:r>
            <a:r>
              <a:rPr lang="en-US" altLang="zh-TW" sz="1200" b="1"/>
              <a:t>} </a:t>
            </a:r>
            <a:r>
              <a:rPr lang="en-US" altLang="zh-TW" sz="1200" b="1">
                <a:solidFill>
                  <a:srgbClr val="339933"/>
                </a:solidFill>
              </a:rPr>
              <a:t>else if ( X == a)</a:t>
            </a:r>
            <a:r>
              <a:rPr lang="en-US" altLang="zh-TW" sz="1200" b="1"/>
              <a:t> {</a:t>
            </a:r>
            <a:r>
              <a:rPr lang="zh-TW" altLang="en-US" sz="1200" b="1"/>
              <a:t>　</a:t>
            </a:r>
            <a:r>
              <a:rPr lang="en-US" altLang="zh-TW" sz="1200" b="1">
                <a:solidFill>
                  <a:srgbClr val="A6A6A6"/>
                </a:solidFill>
              </a:rPr>
              <a:t>/* X in terminals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/>
              <a:t>　　　　　　</a:t>
            </a:r>
            <a:r>
              <a:rPr lang="en-US" altLang="zh-TW" sz="1200" b="1"/>
              <a:t>pop(1); </a:t>
            </a:r>
            <a:r>
              <a:rPr lang="zh-TW" altLang="en-US" sz="1200" b="1"/>
              <a:t>　</a:t>
            </a:r>
            <a:r>
              <a:rPr lang="en-US" altLang="zh-TW" sz="1200" b="1">
                <a:solidFill>
                  <a:srgbClr val="A6A6A6"/>
                </a:solidFill>
              </a:rPr>
              <a:t>/* Match of X worked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/>
              <a:t>　　　　　　</a:t>
            </a:r>
            <a:r>
              <a:rPr lang="en-US" altLang="zh-TW" sz="1200" b="1"/>
              <a:t>scanner (&amp; a); </a:t>
            </a:r>
            <a:r>
              <a:rPr lang="zh-TW" altLang="en-US" sz="1200" b="1"/>
              <a:t>　</a:t>
            </a:r>
            <a:r>
              <a:rPr lang="en-US" altLang="zh-TW" sz="1200" b="1">
                <a:solidFill>
                  <a:srgbClr val="A6A6A6"/>
                </a:solidFill>
              </a:rPr>
              <a:t>/* Get next token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/>
              <a:t>　　　　</a:t>
            </a:r>
            <a:r>
              <a:rPr lang="en-US" altLang="zh-TW" sz="1200" b="1"/>
              <a:t>} </a:t>
            </a:r>
            <a:r>
              <a:rPr lang="en-US" altLang="zh-TW" sz="1200" b="1">
                <a:solidFill>
                  <a:srgbClr val="339933"/>
                </a:solidFill>
              </a:rPr>
              <a:t>else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>
                <a:solidFill>
                  <a:srgbClr val="A6A6A6"/>
                </a:solidFill>
              </a:rPr>
              <a:t>　　　　　　</a:t>
            </a:r>
            <a:r>
              <a:rPr lang="en-US" altLang="zh-TW" sz="1200" b="1">
                <a:solidFill>
                  <a:srgbClr val="A6A6A6"/>
                </a:solidFill>
              </a:rPr>
              <a:t>/* Process syntax error.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/>
              <a:t>　　</a:t>
            </a:r>
            <a:r>
              <a:rPr lang="en-US" altLang="zh-TW" sz="1200" b="1"/>
              <a:t>}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/>
              <a:t>}</a:t>
            </a:r>
          </a:p>
        </p:txBody>
      </p:sp>
      <p:sp>
        <p:nvSpPr>
          <p:cNvPr id="75781" name="Text Box 3">
            <a:extLst>
              <a:ext uri="{FF2B5EF4-FFF2-40B4-BE49-F238E27FC236}">
                <a16:creationId xmlns:a16="http://schemas.microsoft.com/office/drawing/2014/main" id="{4715CA9E-641E-4510-834E-C350D647EF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9660" y="4378397"/>
            <a:ext cx="4730782" cy="646331"/>
          </a:xfrm>
          <a:prstGeom prst="rect">
            <a:avLst/>
          </a:prstGeom>
          <a:solidFill>
            <a:schemeClr val="tx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chemeClr val="bg1"/>
                </a:solidFill>
                <a:latin typeface="Times New Roman" panose="02020603050405020304" pitchFamily="18" charset="0"/>
              </a:rPr>
              <a:t>&lt;program&gt;</a:t>
            </a:r>
            <a:r>
              <a:rPr lang="zh-TW" altLang="en-US" sz="1800">
                <a:solidFill>
                  <a:schemeClr val="bg1"/>
                </a:solidFill>
                <a:latin typeface="Times New Roman" panose="02020603050405020304" pitchFamily="18" charset="0"/>
              </a:rPr>
              <a:t>　　 </a:t>
            </a:r>
            <a:r>
              <a:rPr lang="zh-TW" altLang="en-US" sz="1800">
                <a:solidFill>
                  <a:schemeClr val="bg1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en-US" altLang="zh-TW" sz="1800">
                <a:solidFill>
                  <a:schemeClr val="bg1"/>
                </a:solidFill>
                <a:latin typeface="Times New Roman" panose="02020603050405020304" pitchFamily="18" charset="0"/>
              </a:rPr>
              <a:t>begin&lt;statement list&gt;end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chemeClr val="bg1"/>
                </a:solidFill>
                <a:latin typeface="Times New Roman" panose="02020603050405020304" pitchFamily="18" charset="0"/>
              </a:rPr>
              <a:t>&lt;statement list&gt; </a:t>
            </a:r>
            <a:r>
              <a:rPr lang="en-US" altLang="zh-TW" sz="1800">
                <a:solidFill>
                  <a:schemeClr val="bg1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en-US" altLang="zh-TW" sz="1800">
                <a:solidFill>
                  <a:schemeClr val="bg1"/>
                </a:solidFill>
                <a:latin typeface="Times New Roman" panose="02020603050405020304" pitchFamily="18" charset="0"/>
              </a:rPr>
              <a:t>&lt;statement&gt; &lt;statement tail&gt;</a:t>
            </a:r>
            <a:endParaRPr lang="zh-TW" altLang="en-US" sz="18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5782" name="Rectangle 5">
            <a:extLst>
              <a:ext uri="{FF2B5EF4-FFF2-40B4-BE49-F238E27FC236}">
                <a16:creationId xmlns:a16="http://schemas.microsoft.com/office/drawing/2014/main" id="{EF547E06-0B9E-4396-A16D-BCA20B84F7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6317" y="2990128"/>
            <a:ext cx="809625" cy="7429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</a:rPr>
              <a:t>s</a:t>
            </a:r>
          </a:p>
        </p:txBody>
      </p:sp>
      <p:sp>
        <p:nvSpPr>
          <p:cNvPr id="22549" name="AutoShape 21">
            <a:extLst>
              <a:ext uri="{FF2B5EF4-FFF2-40B4-BE49-F238E27FC236}">
                <a16:creationId xmlns:a16="http://schemas.microsoft.com/office/drawing/2014/main" id="{BD469541-152F-490B-B37B-56A7A6460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3773" y="1781643"/>
            <a:ext cx="4427934" cy="2538413"/>
          </a:xfrm>
          <a:prstGeom prst="flowChartAlternateProcess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2552" name="AutoShape 24">
            <a:extLst>
              <a:ext uri="{FF2B5EF4-FFF2-40B4-BE49-F238E27FC236}">
                <a16:creationId xmlns:a16="http://schemas.microsoft.com/office/drawing/2014/main" id="{DF7EA1D2-5077-430D-88F4-9F4816971C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3773" y="1781644"/>
            <a:ext cx="1997869" cy="270272"/>
          </a:xfrm>
          <a:prstGeom prst="flowChartAlternateProcess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2554" name="AutoShape 26">
            <a:extLst>
              <a:ext uri="{FF2B5EF4-FFF2-40B4-BE49-F238E27FC236}">
                <a16:creationId xmlns:a16="http://schemas.microsoft.com/office/drawing/2014/main" id="{68000425-069F-4ECB-B0C7-96CC45BF73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3773" y="2320997"/>
            <a:ext cx="4427934" cy="796528"/>
          </a:xfrm>
          <a:prstGeom prst="flowChartAlternateProcess">
            <a:avLst/>
          </a:prstGeom>
          <a:solidFill>
            <a:srgbClr val="CC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2553" name="AutoShape 25">
            <a:extLst>
              <a:ext uri="{FF2B5EF4-FFF2-40B4-BE49-F238E27FC236}">
                <a16:creationId xmlns:a16="http://schemas.microsoft.com/office/drawing/2014/main" id="{6418C59D-A620-46EC-81B7-C1BCFA3655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3773" y="2320996"/>
            <a:ext cx="4427934" cy="270272"/>
          </a:xfrm>
          <a:prstGeom prst="flowChartAlternateProcess">
            <a:avLst/>
          </a:prstGeom>
          <a:solidFill>
            <a:srgbClr val="CC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2555" name="AutoShape 27">
            <a:extLst>
              <a:ext uri="{FF2B5EF4-FFF2-40B4-BE49-F238E27FC236}">
                <a16:creationId xmlns:a16="http://schemas.microsoft.com/office/drawing/2014/main" id="{CA4AEAED-0ABD-4B39-A207-070069EE2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3773" y="2699616"/>
            <a:ext cx="4427934" cy="215503"/>
          </a:xfrm>
          <a:prstGeom prst="flowChartAlternateProcess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2556" name="AutoShape 28">
            <a:extLst>
              <a:ext uri="{FF2B5EF4-FFF2-40B4-BE49-F238E27FC236}">
                <a16:creationId xmlns:a16="http://schemas.microsoft.com/office/drawing/2014/main" id="{94A8EAAA-07AF-4FA6-BD0F-9020B296DA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7820" y="2907975"/>
            <a:ext cx="4427935" cy="216694"/>
          </a:xfrm>
          <a:prstGeom prst="flowChartAlternateProcess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5789" name="Rectangle 29">
            <a:extLst>
              <a:ext uri="{FF2B5EF4-FFF2-40B4-BE49-F238E27FC236}">
                <a16:creationId xmlns:a16="http://schemas.microsoft.com/office/drawing/2014/main" id="{5219BEEE-6DC4-4E72-8F60-4BD42651EA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9173" y="1241100"/>
            <a:ext cx="4237057" cy="276999"/>
          </a:xfrm>
          <a:prstGeom prst="rect">
            <a:avLst/>
          </a:prstGeom>
          <a:solidFill>
            <a:srgbClr val="9933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solidFill>
                  <a:schemeClr val="bg1"/>
                </a:solidFill>
                <a:latin typeface="Times New Roman" panose="02020603050405020304" pitchFamily="18" charset="0"/>
              </a:rPr>
              <a:t>【GOAL】</a:t>
            </a:r>
            <a:r>
              <a:rPr lang="zh-TW" altLang="en-US" sz="1200">
                <a:solidFill>
                  <a:schemeClr val="bg1"/>
                </a:solidFill>
                <a:latin typeface="Times New Roman" panose="02020603050405020304" pitchFamily="18" charset="0"/>
              </a:rPr>
              <a:t>：</a:t>
            </a:r>
            <a:r>
              <a:rPr lang="en-US" altLang="zh-TW" sz="1200">
                <a:solidFill>
                  <a:schemeClr val="bg1"/>
                </a:solidFill>
                <a:latin typeface="Times New Roman" panose="02020603050405020304" pitchFamily="18" charset="0"/>
              </a:rPr>
              <a:t>It stack smbols that are to be matched or expanded.</a:t>
            </a:r>
          </a:p>
        </p:txBody>
      </p:sp>
      <p:sp>
        <p:nvSpPr>
          <p:cNvPr id="75790" name="Rectangle 10">
            <a:extLst>
              <a:ext uri="{FF2B5EF4-FFF2-40B4-BE49-F238E27FC236}">
                <a16:creationId xmlns:a16="http://schemas.microsoft.com/office/drawing/2014/main" id="{8D827DB2-C214-458E-95B6-4C4A473E30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9888" y="2707949"/>
            <a:ext cx="809625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latin typeface="Times New Roman" panose="02020603050405020304" pitchFamily="18" charset="0"/>
              </a:rPr>
              <a:t>end</a:t>
            </a:r>
          </a:p>
        </p:txBody>
      </p:sp>
      <p:sp>
        <p:nvSpPr>
          <p:cNvPr id="21" name="Rectangle 7">
            <a:extLst>
              <a:ext uri="{FF2B5EF4-FFF2-40B4-BE49-F238E27FC236}">
                <a16:creationId xmlns:a16="http://schemas.microsoft.com/office/drawing/2014/main" id="{024880E6-28E7-4FC4-A9CD-3C79DA79B8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3460" y="2129306"/>
            <a:ext cx="809625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latin typeface="Times New Roman" panose="02020603050405020304" pitchFamily="18" charset="0"/>
              </a:rPr>
              <a:t>&lt;statement&gt;</a:t>
            </a:r>
          </a:p>
        </p:txBody>
      </p:sp>
      <p:sp>
        <p:nvSpPr>
          <p:cNvPr id="22" name="Rectangle 7">
            <a:extLst>
              <a:ext uri="{FF2B5EF4-FFF2-40B4-BE49-F238E27FC236}">
                <a16:creationId xmlns:a16="http://schemas.microsoft.com/office/drawing/2014/main" id="{ABBE2DED-4E87-4C8A-AED8-3EDC95E9E7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3460" y="2415056"/>
            <a:ext cx="809625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latin typeface="Times New Roman" panose="02020603050405020304" pitchFamily="18" charset="0"/>
              </a:rPr>
              <a:t>&lt;statement tail&gt;</a:t>
            </a:r>
          </a:p>
        </p:txBody>
      </p:sp>
      <p:sp>
        <p:nvSpPr>
          <p:cNvPr id="75794" name="AutoShape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00B26A25-955A-414C-B9E6-36B480051A8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649766" y="27385"/>
            <a:ext cx="378619" cy="32385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3" name="Rectangle 9">
            <a:extLst>
              <a:ext uri="{FF2B5EF4-FFF2-40B4-BE49-F238E27FC236}">
                <a16:creationId xmlns:a16="http://schemas.microsoft.com/office/drawing/2014/main" id="{6FE7C5EC-CCB3-4D5F-A02F-BDCA6B7DFC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6317" y="2415056"/>
            <a:ext cx="809625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900">
                <a:latin typeface="Times New Roman" panose="02020603050405020304" pitchFamily="18" charset="0"/>
              </a:rPr>
              <a:t>&lt;statement list&gt;</a:t>
            </a:r>
          </a:p>
        </p:txBody>
      </p:sp>
      <p:sp>
        <p:nvSpPr>
          <p:cNvPr id="18" name="灯片编号占位符 1">
            <a:extLst>
              <a:ext uri="{FF2B5EF4-FFF2-40B4-BE49-F238E27FC236}">
                <a16:creationId xmlns:a16="http://schemas.microsoft.com/office/drawing/2014/main" id="{6B61071F-BE38-4A48-9198-F17CB46D90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61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2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9" grpId="0" animBg="1"/>
      <p:bldP spid="22552" grpId="0" animBg="1"/>
      <p:bldP spid="22552" grpId="1" animBg="1"/>
      <p:bldP spid="22554" grpId="0" animBg="1"/>
      <p:bldP spid="22553" grpId="0" animBg="1"/>
      <p:bldP spid="22553" grpId="1" animBg="1"/>
      <p:bldP spid="22555" grpId="0" animBg="1"/>
      <p:bldP spid="22555" grpId="1" animBg="1"/>
      <p:bldP spid="22556" grpId="0" animBg="1"/>
      <p:bldP spid="21" grpId="0" animBg="1"/>
      <p:bldP spid="22" grpId="0" animBg="1"/>
      <p:bldP spid="23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標題 1">
            <a:extLst>
              <a:ext uri="{FF2B5EF4-FFF2-40B4-BE49-F238E27FC236}">
                <a16:creationId xmlns:a16="http://schemas.microsoft.com/office/drawing/2014/main" id="{4D428F9B-47DE-442F-9012-2BB8C36A9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885" y="108349"/>
            <a:ext cx="7738805" cy="519113"/>
          </a:xfrm>
        </p:spPr>
        <p:txBody>
          <a:bodyPr/>
          <a:lstStyle/>
          <a:p>
            <a:r>
              <a:rPr lang="en-US" altLang="zh-TW" sz="3200" dirty="0" err="1">
                <a:solidFill>
                  <a:srgbClr val="C00000"/>
                </a:solidFill>
                <a:ea typeface="新細明體" panose="02020500000000000000" pitchFamily="18" charset="-120"/>
              </a:rPr>
              <a:t>lldriver</a:t>
            </a:r>
            <a:r>
              <a:rPr lang="en-US" altLang="zh-TW" sz="3200" dirty="0">
                <a:solidFill>
                  <a:srgbClr val="F78507"/>
                </a:solidFill>
              </a:rPr>
              <a:t> -- </a:t>
            </a:r>
            <a:r>
              <a:rPr lang="en-US" altLang="zh-TW" sz="3200" dirty="0">
                <a:solidFill>
                  <a:srgbClr val="C00000"/>
                </a:solidFill>
                <a:ea typeface="新細明體" panose="02020500000000000000" pitchFamily="18" charset="-120"/>
              </a:rPr>
              <a:t>Action Symbols</a:t>
            </a:r>
            <a:endParaRPr lang="zh-TW" altLang="en-US" sz="3200" dirty="0">
              <a:solidFill>
                <a:srgbClr val="C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76803" name="內容版面配置區 2">
            <a:extLst>
              <a:ext uri="{FF2B5EF4-FFF2-40B4-BE49-F238E27FC236}">
                <a16:creationId xmlns:a16="http://schemas.microsoft.com/office/drawing/2014/main" id="{DD75ED73-8280-4B6E-A7D8-C0E60E1B2C8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373474" y="779488"/>
            <a:ext cx="6172200" cy="3844977"/>
          </a:xfrm>
        </p:spPr>
        <p:txBody>
          <a:bodyPr/>
          <a:lstStyle/>
          <a:p>
            <a:pPr>
              <a:buFont typeface="Wingdings 3" panose="05040102010807070707" pitchFamily="18" charset="2"/>
              <a:buNone/>
            </a:pPr>
            <a:r>
              <a:rPr lang="en-US" altLang="zh-TW" sz="1800" b="1" dirty="0">
                <a:solidFill>
                  <a:srgbClr val="F78507"/>
                </a:solidFill>
              </a:rPr>
              <a:t>void </a:t>
            </a:r>
            <a:r>
              <a:rPr lang="en-US" altLang="zh-TW" sz="1800" b="1" dirty="0" err="1">
                <a:solidFill>
                  <a:srgbClr val="F78507"/>
                </a:solidFill>
              </a:rPr>
              <a:t>lldriver</a:t>
            </a:r>
            <a:r>
              <a:rPr lang="en-US" altLang="zh-TW" sz="1800" b="1" dirty="0">
                <a:solidFill>
                  <a:srgbClr val="F78507"/>
                </a:solidFill>
              </a:rPr>
              <a:t>(void)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</a:t>
            </a:r>
            <a:r>
              <a:rPr lang="en-US" altLang="zh-TW" sz="1200" b="1" dirty="0">
                <a:solidFill>
                  <a:srgbClr val="A6A6A6"/>
                </a:solidFill>
              </a:rPr>
              <a:t>/* Push the Start Symbol onto an empty stack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</a:t>
            </a:r>
            <a:r>
              <a:rPr lang="en-US" altLang="zh-TW" sz="1200" b="1" dirty="0"/>
              <a:t>push (s);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</a:t>
            </a:r>
            <a:r>
              <a:rPr lang="en-US" altLang="zh-TW" sz="1200" b="1" dirty="0">
                <a:solidFill>
                  <a:srgbClr val="339933"/>
                </a:solidFill>
              </a:rPr>
              <a:t>while ( !</a:t>
            </a:r>
            <a:r>
              <a:rPr lang="en-US" altLang="zh-TW" sz="1200" b="1" dirty="0" err="1">
                <a:solidFill>
                  <a:srgbClr val="339933"/>
                </a:solidFill>
              </a:rPr>
              <a:t>stack_empty</a:t>
            </a:r>
            <a:r>
              <a:rPr lang="en-US" altLang="zh-TW" sz="1200" b="1" dirty="0">
                <a:solidFill>
                  <a:srgbClr val="339933"/>
                </a:solidFill>
              </a:rPr>
              <a:t>() )</a:t>
            </a:r>
            <a:r>
              <a:rPr lang="en-US" altLang="zh-TW" sz="1200" b="1" dirty="0"/>
              <a:t> 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>
                <a:solidFill>
                  <a:srgbClr val="A6A6A6"/>
                </a:solidFill>
              </a:rPr>
              <a:t>　　　　</a:t>
            </a:r>
            <a:r>
              <a:rPr lang="en-US" altLang="zh-TW" sz="1200" b="1" dirty="0">
                <a:solidFill>
                  <a:srgbClr val="A6A6A6"/>
                </a:solidFill>
              </a:rPr>
              <a:t>/* Let X be the top stack symbol; 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>
                <a:solidFill>
                  <a:srgbClr val="A6A6A6"/>
                </a:solidFill>
              </a:rPr>
              <a:t>　　　　</a:t>
            </a:r>
            <a:r>
              <a:rPr lang="en-US" altLang="zh-TW" sz="1200" b="1" dirty="0">
                <a:solidFill>
                  <a:srgbClr val="A6A6A6"/>
                </a:solidFill>
              </a:rPr>
              <a:t>/* Let a be the current input token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　　</a:t>
            </a:r>
            <a:r>
              <a:rPr lang="en-US" altLang="zh-TW" sz="1200" b="1" dirty="0">
                <a:solidFill>
                  <a:srgbClr val="339933"/>
                </a:solidFill>
              </a:rPr>
              <a:t>if ( </a:t>
            </a:r>
            <a:r>
              <a:rPr lang="en-US" altLang="zh-TW" sz="1200" b="1" dirty="0" err="1">
                <a:solidFill>
                  <a:srgbClr val="339933"/>
                </a:solidFill>
              </a:rPr>
              <a:t>is_nonterminal</a:t>
            </a:r>
            <a:r>
              <a:rPr lang="en-US" altLang="zh-TW" sz="1200" b="1" dirty="0">
                <a:solidFill>
                  <a:srgbClr val="339933"/>
                </a:solidFill>
              </a:rPr>
              <a:t>(X) &amp;&amp; T[X][a] == X</a:t>
            </a:r>
            <a:r>
              <a:rPr lang="en-US" altLang="zh-TW" sz="1200" b="1" dirty="0">
                <a:solidFill>
                  <a:srgbClr val="339933"/>
                </a:solidFill>
                <a:sym typeface="Wingdings" panose="05000000000000000000" pitchFamily="2" charset="2"/>
              </a:rPr>
              <a:t></a:t>
            </a:r>
            <a:r>
              <a:rPr lang="en-US" altLang="zh-TW" sz="1200" b="1" dirty="0">
                <a:solidFill>
                  <a:srgbClr val="339933"/>
                </a:solidFill>
              </a:rPr>
              <a:t>Y1 … </a:t>
            </a:r>
            <a:r>
              <a:rPr lang="en-US" altLang="zh-TW" sz="1200" b="1" dirty="0" err="1">
                <a:solidFill>
                  <a:srgbClr val="339933"/>
                </a:solidFill>
              </a:rPr>
              <a:t>Ym</a:t>
            </a:r>
            <a:r>
              <a:rPr lang="en-US" altLang="zh-TW" sz="1200" b="1" dirty="0">
                <a:solidFill>
                  <a:srgbClr val="339933"/>
                </a:solidFill>
              </a:rPr>
              <a:t> )</a:t>
            </a:r>
            <a:r>
              <a:rPr lang="en-US" altLang="zh-TW" sz="1200" b="1" dirty="0"/>
              <a:t> 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>
                <a:solidFill>
                  <a:srgbClr val="A6A6A6"/>
                </a:solidFill>
              </a:rPr>
              <a:t>　　　　　　</a:t>
            </a:r>
            <a:r>
              <a:rPr lang="en-US" altLang="zh-TW" sz="1200" b="1" dirty="0">
                <a:solidFill>
                  <a:srgbClr val="A6A6A6"/>
                </a:solidFill>
              </a:rPr>
              <a:t>/* Expand nonterminal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　　　　</a:t>
            </a:r>
            <a:r>
              <a:rPr lang="en-US" altLang="zh-TW" sz="1200" b="1" dirty="0"/>
              <a:t>Replace X with Y</a:t>
            </a:r>
            <a:r>
              <a:rPr lang="en-US" altLang="zh-TW" sz="1200" b="1" baseline="-25000" dirty="0"/>
              <a:t>1</a:t>
            </a:r>
            <a:r>
              <a:rPr lang="en-US" altLang="zh-TW" sz="1200" b="1" dirty="0"/>
              <a:t> … </a:t>
            </a:r>
            <a:r>
              <a:rPr lang="en-US" altLang="zh-TW" sz="1200" b="1" dirty="0" err="1"/>
              <a:t>Y</a:t>
            </a:r>
            <a:r>
              <a:rPr lang="en-US" altLang="zh-TW" sz="1200" b="1" baseline="-25000" dirty="0" err="1"/>
              <a:t>m</a:t>
            </a:r>
            <a:r>
              <a:rPr lang="en-US" altLang="zh-TW" sz="1200" b="1" baseline="-25000" dirty="0"/>
              <a:t> </a:t>
            </a:r>
            <a:r>
              <a:rPr lang="en-US" altLang="zh-TW" sz="1200" b="1" dirty="0"/>
              <a:t>on the stack;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　　</a:t>
            </a:r>
            <a:r>
              <a:rPr lang="en-US" altLang="zh-TW" sz="1200" b="1" dirty="0"/>
              <a:t>} </a:t>
            </a:r>
            <a:r>
              <a:rPr lang="en-US" altLang="zh-TW" sz="1200" b="1" dirty="0">
                <a:solidFill>
                  <a:srgbClr val="339933"/>
                </a:solidFill>
              </a:rPr>
              <a:t>else if ( </a:t>
            </a:r>
            <a:r>
              <a:rPr lang="en-US" altLang="zh-TW" sz="1200" b="1" dirty="0" err="1">
                <a:solidFill>
                  <a:srgbClr val="339933"/>
                </a:solidFill>
              </a:rPr>
              <a:t>is_terminal</a:t>
            </a:r>
            <a:r>
              <a:rPr lang="en-US" altLang="zh-TW" sz="1200" b="1" dirty="0">
                <a:solidFill>
                  <a:srgbClr val="339933"/>
                </a:solidFill>
              </a:rPr>
              <a:t> (x) &amp;&amp; X == a )</a:t>
            </a:r>
            <a:r>
              <a:rPr lang="en-US" altLang="zh-TW" sz="1200" b="1" dirty="0"/>
              <a:t> 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　　　　</a:t>
            </a:r>
            <a:r>
              <a:rPr lang="en-US" altLang="zh-TW" sz="1200" b="1" dirty="0"/>
              <a:t>pop (1); </a:t>
            </a:r>
            <a:r>
              <a:rPr lang="zh-TW" altLang="en-US" sz="1200" b="1" dirty="0"/>
              <a:t>　</a:t>
            </a:r>
            <a:r>
              <a:rPr lang="en-US" altLang="zh-TW" sz="1200" b="1" dirty="0">
                <a:solidFill>
                  <a:srgbClr val="A6A6A6"/>
                </a:solidFill>
              </a:rPr>
              <a:t>/* Match of X worked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　　　　</a:t>
            </a:r>
            <a:r>
              <a:rPr lang="en-US" altLang="zh-TW" sz="1200" b="1" dirty="0"/>
              <a:t>scanner ( &amp;a); </a:t>
            </a:r>
            <a:r>
              <a:rPr lang="en-US" altLang="zh-TW" sz="1200" b="1" dirty="0">
                <a:solidFill>
                  <a:srgbClr val="A6A6A6"/>
                </a:solidFill>
              </a:rPr>
              <a:t>/* Get of X worked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　　</a:t>
            </a:r>
            <a:r>
              <a:rPr lang="en-US" altLang="zh-TW" sz="1200" b="1" dirty="0"/>
              <a:t>} </a:t>
            </a:r>
            <a:r>
              <a:rPr lang="en-US" altLang="zh-TW" sz="1200" b="1" dirty="0">
                <a:solidFill>
                  <a:srgbClr val="339933"/>
                </a:solidFill>
              </a:rPr>
              <a:t>else if ( </a:t>
            </a:r>
            <a:r>
              <a:rPr lang="en-US" altLang="zh-TW" sz="1200" b="1" dirty="0" err="1">
                <a:solidFill>
                  <a:srgbClr val="339933"/>
                </a:solidFill>
              </a:rPr>
              <a:t>is_action_symbol</a:t>
            </a:r>
            <a:r>
              <a:rPr lang="en-US" altLang="zh-TW" sz="1200" b="1" dirty="0">
                <a:solidFill>
                  <a:srgbClr val="339933"/>
                </a:solidFill>
              </a:rPr>
              <a:t> (X) )</a:t>
            </a:r>
            <a:r>
              <a:rPr lang="en-US" altLang="zh-TW" sz="1200" b="1" dirty="0"/>
              <a:t> {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　　　　</a:t>
            </a:r>
            <a:r>
              <a:rPr lang="en-US" altLang="zh-TW" sz="1200" b="1" dirty="0"/>
              <a:t>pop(1);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　　　　</a:t>
            </a:r>
            <a:r>
              <a:rPr lang="en-US" altLang="zh-TW" sz="1200" b="1" dirty="0"/>
              <a:t>Call Semantic Routine corresponding to X;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　　</a:t>
            </a:r>
            <a:r>
              <a:rPr lang="en-US" altLang="zh-TW" sz="1200" b="1" dirty="0"/>
              <a:t>} else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　　　</a:t>
            </a:r>
            <a:r>
              <a:rPr lang="zh-TW" altLang="en-US" sz="1200" b="1" dirty="0">
                <a:solidFill>
                  <a:srgbClr val="A6A6A6"/>
                </a:solidFill>
              </a:rPr>
              <a:t>　</a:t>
            </a:r>
            <a:r>
              <a:rPr lang="en-US" altLang="zh-TW" sz="1200" b="1" dirty="0">
                <a:solidFill>
                  <a:srgbClr val="A6A6A6"/>
                </a:solidFill>
              </a:rPr>
              <a:t>/* Process syntax error */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zh-TW" altLang="en-US" sz="1200" b="1" dirty="0"/>
              <a:t>　　</a:t>
            </a:r>
            <a:r>
              <a:rPr lang="en-US" altLang="zh-TW" sz="1200" b="1" dirty="0"/>
              <a:t>}</a:t>
            </a:r>
          </a:p>
          <a:p>
            <a:pPr>
              <a:spcBef>
                <a:spcPct val="0"/>
              </a:spcBef>
              <a:buFont typeface="Wingdings 3" panose="05040102010807070707" pitchFamily="18" charset="2"/>
              <a:buNone/>
            </a:pPr>
            <a:r>
              <a:rPr lang="en-US" altLang="zh-TW" sz="1200" b="1" dirty="0"/>
              <a:t>}</a:t>
            </a:r>
            <a:endParaRPr lang="zh-TW" altLang="en-US" sz="1200" b="1" dirty="0"/>
          </a:p>
        </p:txBody>
      </p:sp>
      <p:sp>
        <p:nvSpPr>
          <p:cNvPr id="76806" name="Text Box 1028">
            <a:extLst>
              <a:ext uri="{FF2B5EF4-FFF2-40B4-BE49-F238E27FC236}">
                <a16:creationId xmlns:a16="http://schemas.microsoft.com/office/drawing/2014/main" id="{FACD6078-8C3B-4D83-92DF-29CA61FACC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2313" y="351591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6807" name="AutoShape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847FBBCD-5E1C-4295-8BF1-FF8D9134C97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649766" y="27385"/>
            <a:ext cx="378619" cy="32385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8" name="灯片编号占位符 1">
            <a:extLst>
              <a:ext uri="{FF2B5EF4-FFF2-40B4-BE49-F238E27FC236}">
                <a16:creationId xmlns:a16="http://schemas.microsoft.com/office/drawing/2014/main" id="{6B61071F-BE38-4A48-9198-F17CB46D90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62</a:t>
            </a:fld>
            <a:endParaRPr lang="zh-TW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標題 1">
            <a:extLst>
              <a:ext uri="{FF2B5EF4-FFF2-40B4-BE49-F238E27FC236}">
                <a16:creationId xmlns:a16="http://schemas.microsoft.com/office/drawing/2014/main" id="{CFE3619F-61EF-4C14-B6B0-924228989E84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z="3200" dirty="0"/>
              <a:t>The LL(1) Parse Table (2)</a:t>
            </a:r>
            <a:endParaRPr lang="zh-TW" altLang="en-US" sz="3200" dirty="0"/>
          </a:p>
        </p:txBody>
      </p:sp>
      <p:sp>
        <p:nvSpPr>
          <p:cNvPr id="19459" name="投影片編號版面配置區 3">
            <a:extLst>
              <a:ext uri="{FF2B5EF4-FFF2-40B4-BE49-F238E27FC236}">
                <a16:creationId xmlns:a16="http://schemas.microsoft.com/office/drawing/2014/main" id="{E1DAA738-9261-45CC-B4F9-34A4712515E9}"/>
              </a:ext>
            </a:extLst>
          </p:cNvPr>
          <p:cNvSpPr txBox="1">
            <a:spLocks noGrp="1"/>
          </p:cNvSpPr>
          <p:nvPr/>
        </p:nvSpPr>
        <p:spPr bwMode="auto">
          <a:xfrm>
            <a:off x="1602581" y="4767263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0789E7D-1CC5-442F-AB65-4B08DA834900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102404" name="Group 4">
            <a:extLst>
              <a:ext uri="{FF2B5EF4-FFF2-40B4-BE49-F238E27FC236}">
                <a16:creationId xmlns:a16="http://schemas.microsoft.com/office/drawing/2014/main" id="{B2DECB0D-EBC7-4E7B-BA9E-F7CFC372C7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57697"/>
              </p:ext>
            </p:extLst>
          </p:nvPr>
        </p:nvGraphicFramePr>
        <p:xfrm>
          <a:off x="1591672" y="584051"/>
          <a:ext cx="6083539" cy="4109376"/>
        </p:xfrm>
        <a:graphic>
          <a:graphicData uri="http://schemas.openxmlformats.org/drawingml/2006/table">
            <a:tbl>
              <a:tblPr/>
              <a:tblGrid>
                <a:gridCol w="429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3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03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Prod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Predict Set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30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(begin &lt;statement list&gt; end) 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(begin) 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{begin}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30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(&lt;statement&gt; &lt;statement tail&gt;) 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 &lt;statement&gt; 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{ID, read, write}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30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(&lt;statement&gt; &lt;statement tail&gt;) 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 &lt;statement&gt; )=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{ID, read, write}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399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4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( First (λ) – λ)∪Follow(&lt;statement tail))=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Follow (&lt;statement tail&gt;) 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{end}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830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5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(ID := &lt;expression&gt; ;) 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(ID) 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{ID}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830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6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(read (&lt;id list&gt;);) 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 read ) 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 read 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830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7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(write (&lt;expr list&gt;);) 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 write ) 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{write}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830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8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(ID&lt;id tail&gt;)=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First(ID)=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830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9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(,ID&lt;id tail&gt;)=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First(,)=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{,}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0399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10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(λ)-λ) ∪Follow(&lt;id tail&gt;)=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Follow(&lt;id tail&gt;)=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{)}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830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11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First(&lt;expression&gt;&lt;expr tail&gt;)=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First(&lt;expression&gt;)=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{ID,INTLIT,(}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830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12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First(,&lt;expression&gt;&lt;expr tail&gt;)=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First(,)=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{,}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0399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13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(λ)-λ) ∪Follow(&lt;expr tail&gt;)=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Follow(&lt;expr tail&gt;)=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{)}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830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14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First(&lt;primary&gt;&lt;primary tail&gt;)=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First(&lt;primary&gt;)=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{ID,INTLIT,(}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830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15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First(&lt;add op&gt;&lt;primary&gt;&lt;primary tail&gt;)=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First(&lt;add op&gt;)=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{+,-}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0399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16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(λ)-λ) ∪Follow(&lt;primary tail&gt;)=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Follow(&lt;primary tail&gt;)=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{COMMA,;,)}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830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17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First((&lt;expression&gt;))=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First(()=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{(}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830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18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(ID)=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830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19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(INTLIT)=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{INTLIT}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0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20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First(+)=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{+}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830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21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First(-)=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{-}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830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22</a:t>
                      </a:r>
                    </a:p>
                  </a:txBody>
                  <a:tcPr marL="68580" marR="68580" marT="34288" marB="3428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First(&lt;program&gt;)$)=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First(&lt;program&gt;)=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{begin}</a:t>
                      </a:r>
                    </a:p>
                  </a:txBody>
                  <a:tcPr marL="68580" marR="68580" marT="34288" marB="34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BA73BBDD-DAF6-4305-A179-6544A3E241B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CF973DB0-F3E8-49E1-9460-1E5F6C113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6944" y="114300"/>
            <a:ext cx="7839856" cy="477811"/>
          </a:xfrm>
        </p:spPr>
        <p:txBody>
          <a:bodyPr/>
          <a:lstStyle/>
          <a:p>
            <a:r>
              <a:rPr lang="en-US" altLang="zh-TW" sz="3200" dirty="0"/>
              <a:t>The LL(1) Parse Table (3)</a:t>
            </a:r>
            <a:endParaRPr lang="zh-TW" altLang="en-US" sz="3200" dirty="0"/>
          </a:p>
        </p:txBody>
      </p:sp>
      <p:graphicFrame>
        <p:nvGraphicFramePr>
          <p:cNvPr id="103675" name="Group 251">
            <a:extLst>
              <a:ext uri="{FF2B5EF4-FFF2-40B4-BE49-F238E27FC236}">
                <a16:creationId xmlns:a16="http://schemas.microsoft.com/office/drawing/2014/main" id="{D690FAC7-8BE0-4CF9-A1B4-3C9EC22207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9300584"/>
              </p:ext>
            </p:extLst>
          </p:nvPr>
        </p:nvGraphicFramePr>
        <p:xfrm>
          <a:off x="1215265" y="1081079"/>
          <a:ext cx="6682548" cy="3323424"/>
        </p:xfrm>
        <a:graphic>
          <a:graphicData uri="http://schemas.openxmlformats.org/drawingml/2006/table">
            <a:tbl>
              <a:tblPr/>
              <a:tblGrid>
                <a:gridCol w="1161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5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4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02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8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08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95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308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321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95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526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2540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7778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2504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6955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05770">
                <a:tc gridSpan="1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The LL(1) Table for Micro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ID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INTLIT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:=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,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;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-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begin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end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read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write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$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5" marB="342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list&gt;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&lt;statement&gt;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5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6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7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tail&gt;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4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&lt;expression&gt;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14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14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14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list&gt;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8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 list&gt;</a:t>
                      </a: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11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11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11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&lt;id tail&gt;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9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10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&lt;expr tail&gt;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12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13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&lt;primary&gt;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18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19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17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&lt;primary tail&gt;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16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16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15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15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16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&lt;add op&gt;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20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21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4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&lt;system goal&gt;</a:t>
                      </a: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22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27000" marR="27000" marT="27004" marB="270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D9111A22-EB29-44F9-9733-568A32CA7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0868AE-74CF-43A4-80BA-5CA9DB73B482}" type="slidenum">
              <a:rPr lang="zh-TW" altLang="en-US" smtClean="0"/>
              <a:pPr>
                <a:defRPr/>
              </a:pPr>
              <a:t>8</a:t>
            </a:fld>
            <a:endParaRPr lang="zh-TW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997" name="Group 1389">
            <a:extLst>
              <a:ext uri="{FF2B5EF4-FFF2-40B4-BE49-F238E27FC236}">
                <a16:creationId xmlns:a16="http://schemas.microsoft.com/office/drawing/2014/main" id="{A5246E7F-5133-451D-A92D-967D777AD3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879120"/>
              </p:ext>
            </p:extLst>
          </p:nvPr>
        </p:nvGraphicFramePr>
        <p:xfrm>
          <a:off x="187826" y="2867591"/>
          <a:ext cx="3057525" cy="788328"/>
        </p:xfrm>
        <a:graphic>
          <a:graphicData uri="http://schemas.openxmlformats.org/drawingml/2006/table">
            <a:tbl>
              <a:tblPr/>
              <a:tblGrid>
                <a:gridCol w="1056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41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Grammar - (1)</a:t>
                      </a:r>
                    </a:p>
                  </a:txBody>
                  <a:tcPr marL="68580" marR="68580" marT="34224" marB="342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0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en-US" altLang="zh-TW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begin&lt;statement list&gt;end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4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 list&gt;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&lt;statement&gt; &lt;statement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0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&lt;statement&gt; &lt;statement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74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&lt;statement tail&gt; 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24" marB="342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Wingdings" pitchFamily="2" charset="2"/>
                        </a:rPr>
                        <a:t></a:t>
                      </a:r>
                      <a:endParaRPr kumimoji="0" lang="zh-TW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Wingdings" pitchFamily="2" charset="2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endParaRPr kumimoji="0" lang="zh-TW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  <a:sym typeface="Symbol" pitchFamily="18" charset="2"/>
                      </a:endParaRPr>
                    </a:p>
                  </a:txBody>
                  <a:tcPr marL="68580" marR="68580" marT="34224" marB="34224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1525" name="Text Box 701">
            <a:extLst>
              <a:ext uri="{FF2B5EF4-FFF2-40B4-BE49-F238E27FC236}">
                <a16:creationId xmlns:a16="http://schemas.microsoft.com/office/drawing/2014/main" id="{D818DEE2-F214-43AC-916E-857FF1907A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82219"/>
            <a:ext cx="3715707" cy="78483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</a:rPr>
              <a:t>Predict (A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X</a:t>
            </a:r>
            <a:r>
              <a:rPr lang="en-US" altLang="zh-TW" sz="900" baseline="-250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1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…X</a:t>
            </a:r>
            <a:r>
              <a:rPr lang="en-US" altLang="zh-TW" sz="900" baseline="-250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m</a:t>
            </a:r>
            <a:r>
              <a:rPr lang="en-US" altLang="zh-TW" sz="900">
                <a:solidFill>
                  <a:srgbClr val="F78507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 )</a:t>
            </a:r>
            <a:r>
              <a:rPr lang="en-US" altLang="zh-TW" sz="900">
                <a:latin typeface="Arial Black" panose="020B0A04020102020204" pitchFamily="34" charset="0"/>
                <a:sym typeface="Wingdings" panose="05000000000000000000" pitchFamily="2" charset="2"/>
              </a:rPr>
              <a:t> 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=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　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Wingdings" panose="05000000000000000000" pitchFamily="2" charset="2"/>
              </a:rPr>
              <a:t>If  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  ∈ First (X</a:t>
            </a:r>
            <a:r>
              <a:rPr lang="en-US" altLang="zh-TW" sz="900" baseline="-250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 ( First (X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 -  ) ∪</a:t>
            </a:r>
            <a:r>
              <a:rPr lang="en-US" altLang="zh-TW" sz="900">
                <a:latin typeface="Arial Black" panose="020B0A04020102020204" pitchFamily="34" charset="0"/>
                <a:sym typeface="Symbol" panose="05050102010706020507" pitchFamily="18" charset="2"/>
              </a:rPr>
              <a:t> 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Follow (A)</a:t>
            </a:r>
          </a:p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zh-TW" altLang="en-US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　</a:t>
            </a:r>
            <a:r>
              <a:rPr lang="en-US" altLang="zh-TW" sz="900">
                <a:solidFill>
                  <a:srgbClr val="339933"/>
                </a:solidFill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else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 First (X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1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…X</a:t>
            </a:r>
            <a:r>
              <a:rPr lang="en-US" altLang="zh-TW" sz="900" baseline="-250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m</a:t>
            </a:r>
            <a:r>
              <a:rPr lang="en-US" altLang="zh-TW" sz="900">
                <a:latin typeface="Arial Black" panose="020B0A04020102020204" pitchFamily="34" charset="0"/>
                <a:ea typeface="SimHei" panose="02010609060101010101" pitchFamily="49" charset="-122"/>
                <a:sym typeface="Symbol" panose="05050102010706020507" pitchFamily="18" charset="2"/>
              </a:rPr>
              <a:t>)</a:t>
            </a:r>
          </a:p>
        </p:txBody>
      </p:sp>
      <p:graphicFrame>
        <p:nvGraphicFramePr>
          <p:cNvPr id="70015" name="Group 1407">
            <a:extLst>
              <a:ext uri="{FF2B5EF4-FFF2-40B4-BE49-F238E27FC236}">
                <a16:creationId xmlns:a16="http://schemas.microsoft.com/office/drawing/2014/main" id="{CF366997-7EE7-40CB-8D37-E13955E20E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628509"/>
              </p:ext>
            </p:extLst>
          </p:nvPr>
        </p:nvGraphicFramePr>
        <p:xfrm>
          <a:off x="3369118" y="3432065"/>
          <a:ext cx="5679283" cy="1100016"/>
        </p:xfrm>
        <a:graphic>
          <a:graphicData uri="http://schemas.openxmlformats.org/drawingml/2006/table">
            <a:tbl>
              <a:tblPr/>
              <a:tblGrid>
                <a:gridCol w="928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45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33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83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5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005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3098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05782">
                <a:tc gridSpan="1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The LL(1) Table for Micro - (1)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7" marB="342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9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7" marB="342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INTLIT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:=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,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+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-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(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begin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end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read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write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$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3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3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list&gt;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3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3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tail&gt;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27000" marR="27000" marT="27005" marB="270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0010" name="Group 1402">
            <a:extLst>
              <a:ext uri="{FF2B5EF4-FFF2-40B4-BE49-F238E27FC236}">
                <a16:creationId xmlns:a16="http://schemas.microsoft.com/office/drawing/2014/main" id="{5EC98946-B82A-4E3E-8151-EB83E997A5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696925"/>
              </p:ext>
            </p:extLst>
          </p:nvPr>
        </p:nvGraphicFramePr>
        <p:xfrm>
          <a:off x="3841306" y="1008304"/>
          <a:ext cx="2234804" cy="998934"/>
        </p:xfrm>
        <a:graphic>
          <a:graphicData uri="http://schemas.openxmlformats.org/drawingml/2006/table">
            <a:tbl>
              <a:tblPr/>
              <a:tblGrid>
                <a:gridCol w="1054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89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Sets for Micro – (1)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First Set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{begin}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list&gt;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read, write}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read, write}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4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tail&gt;</a:t>
                      </a:r>
                      <a:endParaRPr kumimoji="0" lang="zh-TW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read, write, </a:t>
                      </a: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  <a:sym typeface="Symbol" pitchFamily="18" charset="2"/>
                        </a:rPr>
                        <a:t></a:t>
                      </a: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0009" name="Group 1401">
            <a:extLst>
              <a:ext uri="{FF2B5EF4-FFF2-40B4-BE49-F238E27FC236}">
                <a16:creationId xmlns:a16="http://schemas.microsoft.com/office/drawing/2014/main" id="{7269DCC4-D278-4455-8A40-8284F10D50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409136"/>
              </p:ext>
            </p:extLst>
          </p:nvPr>
        </p:nvGraphicFramePr>
        <p:xfrm>
          <a:off x="6139702" y="999618"/>
          <a:ext cx="2899172" cy="998940"/>
        </p:xfrm>
        <a:graphic>
          <a:graphicData uri="http://schemas.openxmlformats.org/drawingml/2006/table">
            <a:tbl>
              <a:tblPr/>
              <a:tblGrid>
                <a:gridCol w="1023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5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9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Sets for Micro – (1)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Nonterminal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Follow Set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&lt;program&gt;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{$}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list&gt;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{end}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&lt;statement&gt;</a:t>
                      </a: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{ID, read, write, end}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4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&lt;statement tail&gt;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3614" marB="336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新細明體" pitchFamily="18" charset="-120"/>
                        </a:rPr>
                        <a:t>{end}</a:t>
                      </a:r>
                    </a:p>
                  </a:txBody>
                  <a:tcPr marL="68580" marR="68580" marT="33614" marB="33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9809" name="Group 1201">
            <a:extLst>
              <a:ext uri="{FF2B5EF4-FFF2-40B4-BE49-F238E27FC236}">
                <a16:creationId xmlns:a16="http://schemas.microsoft.com/office/drawing/2014/main" id="{477D74A2-D3BD-4EA8-8677-65E476813A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590361"/>
              </p:ext>
            </p:extLst>
          </p:nvPr>
        </p:nvGraphicFramePr>
        <p:xfrm>
          <a:off x="3369118" y="2243822"/>
          <a:ext cx="5670948" cy="1037724"/>
        </p:xfrm>
        <a:graphic>
          <a:graphicData uri="http://schemas.openxmlformats.org/drawingml/2006/table">
            <a:tbl>
              <a:tblPr/>
              <a:tblGrid>
                <a:gridCol w="539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3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1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4860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Prod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Predict Set – (1)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85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28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(begin &lt;statement list&gt; end) 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(begin) 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{begin}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28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(&lt;statement&gt; &lt;statement tail&gt;) 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 &lt;statement&gt; 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{ID, read, write}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28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(&lt;statement&gt; &lt;statement tail&gt;) 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First ( &lt;statement&gt; )=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{ID, read, write}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380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4</a:t>
                      </a:r>
                    </a:p>
                  </a:txBody>
                  <a:tcPr marL="68580" marR="68580" marT="34278" marB="342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( First (λ) – λ)∪Follow(&lt;statement tail))=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Follow (&lt;statement tail&gt;) =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{end}</a:t>
                      </a:r>
                    </a:p>
                  </a:txBody>
                  <a:tcPr marL="68580" marR="68580" marT="34278" marB="342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0002" name="Rectangle 1394">
            <a:extLst>
              <a:ext uri="{FF2B5EF4-FFF2-40B4-BE49-F238E27FC236}">
                <a16:creationId xmlns:a16="http://schemas.microsoft.com/office/drawing/2014/main" id="{D260743D-1898-48EC-8301-D2B6F01FB0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827" y="3030706"/>
            <a:ext cx="3058715" cy="161925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0003" name="Rectangle 1395">
            <a:extLst>
              <a:ext uri="{FF2B5EF4-FFF2-40B4-BE49-F238E27FC236}">
                <a16:creationId xmlns:a16="http://schemas.microsoft.com/office/drawing/2014/main" id="{CF2A93A5-648F-4436-9BA8-F83464C49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9118" y="2459325"/>
            <a:ext cx="5670947" cy="173831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0013" name="Rectangle 1405">
            <a:extLst>
              <a:ext uri="{FF2B5EF4-FFF2-40B4-BE49-F238E27FC236}">
                <a16:creationId xmlns:a16="http://schemas.microsoft.com/office/drawing/2014/main" id="{F4B0E840-2A16-4AFD-8C3E-DD0BEE425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9967" y="1324659"/>
            <a:ext cx="5180098" cy="174357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0014" name="Rectangle 1406">
            <a:extLst>
              <a:ext uri="{FF2B5EF4-FFF2-40B4-BE49-F238E27FC236}">
                <a16:creationId xmlns:a16="http://schemas.microsoft.com/office/drawing/2014/main" id="{409B15AC-967C-45BE-BE30-7779B5F920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9117" y="3816636"/>
            <a:ext cx="928688" cy="166688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70016" name="Rectangle 1408">
            <a:extLst>
              <a:ext uri="{FF2B5EF4-FFF2-40B4-BE49-F238E27FC236}">
                <a16:creationId xmlns:a16="http://schemas.microsoft.com/office/drawing/2014/main" id="{2C97365D-70B6-48BE-8DE0-B7E0627C16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7699" y="3773774"/>
            <a:ext cx="251992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70017" name="Rectangle 1409">
            <a:extLst>
              <a:ext uri="{FF2B5EF4-FFF2-40B4-BE49-F238E27FC236}">
                <a16:creationId xmlns:a16="http://schemas.microsoft.com/office/drawing/2014/main" id="{5A249B84-E0C9-4E18-8296-2245E1246D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788" y="1667304"/>
            <a:ext cx="1348240" cy="161495"/>
          </a:xfrm>
          <a:prstGeom prst="rect">
            <a:avLst/>
          </a:prstGeom>
          <a:solidFill>
            <a:srgbClr val="FFFF99">
              <a:alpha val="50195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</a:endParaRPr>
          </a:p>
        </p:txBody>
      </p:sp>
      <p:sp>
        <p:nvSpPr>
          <p:cNvPr id="21706" name="投影片編號版面配置區 3">
            <a:extLst>
              <a:ext uri="{FF2B5EF4-FFF2-40B4-BE49-F238E27FC236}">
                <a16:creationId xmlns:a16="http://schemas.microsoft.com/office/drawing/2014/main" id="{0EE22065-12DC-418A-8FC4-6A31BFC93F45}"/>
              </a:ext>
            </a:extLst>
          </p:cNvPr>
          <p:cNvSpPr txBox="1">
            <a:spLocks noGrp="1"/>
          </p:cNvSpPr>
          <p:nvPr/>
        </p:nvSpPr>
        <p:spPr bwMode="auto">
          <a:xfrm>
            <a:off x="3423886" y="4654837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854331D-F2D6-47F3-BB90-6FBBCDD29828}" type="slidenum">
              <a:rPr lang="zh-TW" altLang="en-US" sz="1050">
                <a:solidFill>
                  <a:schemeClr val="tx2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zh-TW" sz="105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5F224B0F-FF33-4534-A770-0D16BB79A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6944" y="114300"/>
            <a:ext cx="7839856" cy="477811"/>
          </a:xfrm>
        </p:spPr>
        <p:txBody>
          <a:bodyPr/>
          <a:lstStyle/>
          <a:p>
            <a:r>
              <a:rPr lang="en-US" altLang="zh-TW" sz="3200" dirty="0"/>
              <a:t>The LL(1) Parsing Example (1)</a:t>
            </a:r>
            <a:endParaRPr lang="zh-TW" altLang="en-US" sz="3200" dirty="0"/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380677FE-3586-474F-A81C-DB4B34E471B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0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0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0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00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0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0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0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00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00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002" grpId="0" animBg="1"/>
      <p:bldP spid="70003" grpId="0" animBg="1"/>
      <p:bldP spid="70013" grpId="0" animBg="1"/>
      <p:bldP spid="70014" grpId="0" animBg="1"/>
      <p:bldP spid="70016" grpId="0"/>
      <p:bldP spid="70017" grpId="0" animBg="1"/>
    </p:bldLst>
  </p:timing>
</p:sld>
</file>

<file path=ppt/theme/theme1.xml><?xml version="1.0" encoding="utf-8"?>
<a:theme xmlns:a="http://schemas.openxmlformats.org/drawingml/2006/main" name="NTHU UniClou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預設簡報設計">
      <a:majorFont>
        <a:latin typeface="MS Sans Serif"/>
        <a:ea typeface="MS Sans Serif"/>
        <a:cs typeface="MS Sans Serif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  <a:txDef>
      <a:spPr>
        <a:noFill/>
      </a:spPr>
      <a:bodyPr wrap="none" rtlCol="0" anchor="ctr" anchorCtr="1">
        <a:spAutoFit/>
      </a:bodyPr>
      <a:lstStyle>
        <a:defPPr>
          <a:defRPr dirty="0" smtClean="0">
            <a:ea typeface="標楷體" pitchFamily="65" charset="-120"/>
            <a:cs typeface="Calibri" pitchFamily="34" charset="0"/>
          </a:defRPr>
        </a:defPPr>
      </a:lstStyle>
    </a:tx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NTHU UniCloud" id="{771810AA-CEBD-463A-B947-7C0DFAF8BB54}" vid="{30CF6CD1-9989-4B2E-8702-709C1DF65D8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NTHU UniCloud</Template>
  <TotalTime>2583</TotalTime>
  <Words>10635</Words>
  <Application>Microsoft Office PowerPoint</Application>
  <PresentationFormat>全屏显示(16:9)</PresentationFormat>
  <Paragraphs>2629</Paragraphs>
  <Slides>62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62</vt:i4>
      </vt:variant>
    </vt:vector>
  </HeadingPairs>
  <TitlesOfParts>
    <vt:vector size="77" baseType="lpstr">
      <vt:lpstr>GungsuhChe</vt:lpstr>
      <vt:lpstr>MS Sans Serif</vt:lpstr>
      <vt:lpstr>新細明體</vt:lpstr>
      <vt:lpstr>华文楷体</vt:lpstr>
      <vt:lpstr>隶书</vt:lpstr>
      <vt:lpstr>Arial</vt:lpstr>
      <vt:lpstr>Arial Black</vt:lpstr>
      <vt:lpstr>Calibri</vt:lpstr>
      <vt:lpstr>Gill Sans MT</vt:lpstr>
      <vt:lpstr>Helvetica</vt:lpstr>
      <vt:lpstr>Symbol</vt:lpstr>
      <vt:lpstr>Times New Roman</vt:lpstr>
      <vt:lpstr>Wingdings</vt:lpstr>
      <vt:lpstr>Wingdings 3</vt:lpstr>
      <vt:lpstr>NTHU UniCloud</vt:lpstr>
      <vt:lpstr>CSC4180 – Compiler Construction</vt:lpstr>
      <vt:lpstr>Outlines</vt:lpstr>
      <vt:lpstr>The LL(1) Predict Function</vt:lpstr>
      <vt:lpstr>The LL(1) Predict Function (1)</vt:lpstr>
      <vt:lpstr>The LL(1) Predict Function (2)</vt:lpstr>
      <vt:lpstr>The LL(1) Parse Table (1)</vt:lpstr>
      <vt:lpstr>The LL(1) Parse Table (2)</vt:lpstr>
      <vt:lpstr>The LL(1) Parse Table (3)</vt:lpstr>
      <vt:lpstr>The LL(1) Parsing Example (1)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The LL(1) Parse Table (3)</vt:lpstr>
      <vt:lpstr>Building Recursive Descent Parsers from LL(1) Tables (1)</vt:lpstr>
      <vt:lpstr>Building Recursive Descent Parsers from LL(1) Tables (2)</vt:lpstr>
      <vt:lpstr>Building Recursive Descent Parsers from LL(1) Tables (3)</vt:lpstr>
      <vt:lpstr>An LL(1) Parser Driver (1)</vt:lpstr>
      <vt:lpstr>LL(1) Action Symbols (1)</vt:lpstr>
      <vt:lpstr>LL(1) Action Symbols (2)</vt:lpstr>
      <vt:lpstr>Making Grammars LL(1)-1</vt:lpstr>
      <vt:lpstr>Making Grammars LL(1)-2</vt:lpstr>
      <vt:lpstr>Making Grammars LL(1)-3</vt:lpstr>
      <vt:lpstr>Making Grammars LL(1)-4</vt:lpstr>
      <vt:lpstr>Making Grammars LL(1)-5</vt:lpstr>
      <vt:lpstr>Making Grammars LL(1)-6</vt:lpstr>
      <vt:lpstr>Making Grammars LL(1)-7</vt:lpstr>
      <vt:lpstr>Making Grammars LL(1)-8</vt:lpstr>
      <vt:lpstr>Making Grammars LL(1)-9</vt:lpstr>
      <vt:lpstr>Making Grammars LL(1)-10</vt:lpstr>
      <vt:lpstr>The If-Then-Else Problem in LL(1) Parsing (1)</vt:lpstr>
      <vt:lpstr>The If-Then-Else Problem in LL(1) Parsing (2)</vt:lpstr>
      <vt:lpstr>The If-Then-Else Problem in LL(1) Parsing (3)</vt:lpstr>
      <vt:lpstr>The If-Then-Else Problem in LL(1) Parsing (4)</vt:lpstr>
      <vt:lpstr>The If-Then-Else Problem in LL(1) Parsing (5)</vt:lpstr>
      <vt:lpstr>The Form of Parsing Procedure (1)</vt:lpstr>
      <vt:lpstr>The Form of Parsing Procedure (2)</vt:lpstr>
      <vt:lpstr>For Describing Grammars (1)</vt:lpstr>
      <vt:lpstr>For Describing Grammars (2)</vt:lpstr>
      <vt:lpstr>For Describing Grammars (3)</vt:lpstr>
      <vt:lpstr>For Describing Grammars (4)</vt:lpstr>
      <vt:lpstr>Void lldriver() (1)</vt:lpstr>
      <vt:lpstr>Void lldriver() (1)</vt:lpstr>
      <vt:lpstr>Void lldriver() (1)</vt:lpstr>
      <vt:lpstr>lldriver -- Action Symbols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Open 5G / IoT Cloud Platform</dc:title>
  <dc:creator>Wu-Chun Chung</dc:creator>
  <cp:lastModifiedBy>Yeh-Ching Chung</cp:lastModifiedBy>
  <cp:revision>282</cp:revision>
  <dcterms:created xsi:type="dcterms:W3CDTF">2015-06-05T07:23:35Z</dcterms:created>
  <dcterms:modified xsi:type="dcterms:W3CDTF">2024-03-06T19:10:52Z</dcterms:modified>
</cp:coreProperties>
</file>