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57"/>
  </p:notesMasterIdLst>
  <p:sldIdLst>
    <p:sldId id="256" r:id="rId3"/>
    <p:sldId id="315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>
        <p:scale>
          <a:sx n="50" d="100"/>
          <a:sy n="50" d="100"/>
        </p:scale>
        <p:origin x="124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4A7B-8284-4E61-88F9-84C6CA6E31E8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D5518-E2B7-47D3-A483-775D39982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0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768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581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105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401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247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037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327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727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599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298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14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838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227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417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920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472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051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570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6448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53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357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16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7529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008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7767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247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867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7868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8796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6727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4629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3672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78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9594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7653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7126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6116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5638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75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966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7041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5056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1684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112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5083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8208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9176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9254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910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76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407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664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58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67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24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2133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83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04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73028"/>
            <a:ext cx="10972800" cy="170021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6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125542"/>
            <a:ext cx="10972800" cy="6477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2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 algn="ctr">
              <a:defRPr sz="5333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94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86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39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43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78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555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43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733"/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0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862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537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962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78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36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9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2" y="126877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2" y="190853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3" y="126877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3" y="190853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4421" y="144466"/>
            <a:ext cx="10943167" cy="692151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9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70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3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48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65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67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7"/>
            <a:ext cx="10972800" cy="48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" y="6357940"/>
            <a:ext cx="5111751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2808" y="6581777"/>
            <a:ext cx="3574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12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08055"/>
            <a:ext cx="12192000" cy="144463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65849"/>
            <a:ext cx="12192000" cy="719139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524628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" y="124614"/>
            <a:ext cx="916587" cy="672311"/>
          </a:xfrm>
          <a:prstGeom prst="rect">
            <a:avLst/>
          </a:prstGeom>
        </p:spPr>
      </p:pic>
      <p:grpSp>
        <p:nvGrpSpPr>
          <p:cNvPr id="2" name="群組 1"/>
          <p:cNvGrpSpPr/>
          <p:nvPr userDrawn="1"/>
        </p:nvGrpSpPr>
        <p:grpSpPr>
          <a:xfrm>
            <a:off x="86980" y="6239920"/>
            <a:ext cx="3223375" cy="569415"/>
            <a:chOff x="86980" y="6239920"/>
            <a:chExt cx="3223375" cy="569415"/>
          </a:xfrm>
        </p:grpSpPr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0" y="6239920"/>
              <a:ext cx="817930" cy="56941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 userDrawn="1"/>
          </p:nvSpPr>
          <p:spPr>
            <a:xfrm>
              <a:off x="829837" y="6347770"/>
              <a:ext cx="24805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TW" sz="1200" kern="1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香港中文大学（深圳）数据科学院</a:t>
              </a:r>
              <a:endParaRPr lang="zh-TW" altLang="zh-TW" sz="12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CUHK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DengXian"/>
                  <a:cs typeface="Times New Roman" panose="02020603050405020304" pitchFamily="18" charset="0"/>
                </a:rPr>
                <a:t>-SZ Sc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hool of Data Science</a:t>
              </a:r>
              <a:endParaRPr lang="zh-TW" altLang="zh-TW" sz="1000" kern="10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3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Calibri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457177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371531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3733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32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marL="1142943" indent="-228589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21" indent="-228589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476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007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7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6.png"/><Relationship Id="rId4" Type="http://schemas.microsoft.com/office/2007/relationships/hdphoto" Target="../media/hdphoto3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671" y="1102045"/>
            <a:ext cx="11396871" cy="1742755"/>
          </a:xfrm>
        </p:spPr>
        <p:txBody>
          <a:bodyPr/>
          <a:lstStyle/>
          <a:p>
            <a:pPr algn="ctr"/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CSC</a:t>
            </a: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6032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Advanced Operating Systems</a:t>
            </a:r>
            <a:endParaRPr lang="zh-TW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98432"/>
            <a:ext cx="8534400" cy="2402395"/>
          </a:xfrm>
        </p:spPr>
        <p:txBody>
          <a:bodyPr/>
          <a:lstStyle/>
          <a:p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en-US" altLang="zh-TW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Yeh-Ching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Chung</a:t>
            </a:r>
          </a:p>
          <a:p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200" dirty="0"/>
              <a:t>School of </a:t>
            </a:r>
            <a:r>
              <a:rPr lang="en-US" altLang="zh-CN" sz="3200" dirty="0"/>
              <a:t>Data </a:t>
            </a:r>
            <a:r>
              <a:rPr lang="en-US" altLang="zh-TW" sz="3200" dirty="0"/>
              <a:t>Science</a:t>
            </a:r>
          </a:p>
          <a:p>
            <a:r>
              <a:rPr lang="en-US" altLang="zh-TW" sz="3200" dirty="0"/>
              <a:t>Chinese University of Hong Kong, Shenzhen</a:t>
            </a:r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152" y="1124018"/>
            <a:ext cx="7431536" cy="4978013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05840" y="187890"/>
            <a:ext cx="11064240" cy="597391"/>
          </a:xfrm>
        </p:spPr>
        <p:txBody>
          <a:bodyPr/>
          <a:lstStyle/>
          <a:p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4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89" y="1246836"/>
            <a:ext cx="9653695" cy="4249724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05840" y="187890"/>
            <a:ext cx="11064240" cy="597391"/>
          </a:xfrm>
        </p:spPr>
        <p:txBody>
          <a:bodyPr/>
          <a:lstStyle/>
          <a:p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Barrier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1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099" y="1115684"/>
            <a:ext cx="7542277" cy="4987139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05840" y="187890"/>
            <a:ext cx="1106424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Detached Threads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0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36" y="1109376"/>
            <a:ext cx="7545237" cy="50130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Execution Order (1)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4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14" y="1534344"/>
            <a:ext cx="10618637" cy="2600776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Execution Order (2)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1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614" y="1104911"/>
            <a:ext cx="7890295" cy="49929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Compiler/Processor Optimizations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7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124" y="1136548"/>
            <a:ext cx="7809781" cy="49419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Thread-Safe Routines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2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22" y="1093552"/>
            <a:ext cx="8675817" cy="25945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020" y="3850639"/>
            <a:ext cx="2629438" cy="2281423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Accessing Shared Data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23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95" y="1131101"/>
            <a:ext cx="7936304" cy="4968256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Section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55013" y="6559134"/>
            <a:ext cx="21336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800" y="1324393"/>
            <a:ext cx="9199400" cy="4461458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Locks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1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9973" y="187890"/>
            <a:ext cx="9125220" cy="597391"/>
          </a:xfrm>
        </p:spPr>
        <p:txBody>
          <a:bodyPr/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3977" y="1120588"/>
            <a:ext cx="9547123" cy="4796118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&amp; Thread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 Process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Exclusion Schemes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programming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ADC77B9-3C3A-6B84-5E75-3956C3F84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78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41" y="1426235"/>
            <a:ext cx="8663673" cy="3071123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Lock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45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03" y="1120961"/>
            <a:ext cx="7855792" cy="49707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Lock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6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158" y="1097302"/>
            <a:ext cx="8267460" cy="50372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Lock Routines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00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169" y="1111694"/>
            <a:ext cx="7167353" cy="4984305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Lock Routines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42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756" y="1169739"/>
            <a:ext cx="9274523" cy="4807609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Deadlock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61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575" y="1088019"/>
            <a:ext cx="8212347" cy="5000259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Deadlock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71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090" y="1227803"/>
            <a:ext cx="8118415" cy="1555295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Lock Checking Routine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33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239" y="1104181"/>
            <a:ext cx="7362420" cy="5003681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Semaphore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90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061" y="1127097"/>
            <a:ext cx="8596552" cy="48939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Exclusion of Critical Sections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42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563" y="1195072"/>
            <a:ext cx="8286391" cy="28104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Semaphore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1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976" y="1065319"/>
            <a:ext cx="7573336" cy="21898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827" y="3439065"/>
            <a:ext cx="5303328" cy="2614316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05840" y="187890"/>
            <a:ext cx="9309353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with Shared Memory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56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61" y="1127183"/>
            <a:ext cx="7886595" cy="4970647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Semaphore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94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3" y="1098608"/>
            <a:ext cx="7775992" cy="4989771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35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74" y="1200187"/>
            <a:ext cx="8312151" cy="31735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Variables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23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062" y="1107729"/>
            <a:ext cx="8536477" cy="4999772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Variable Operations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87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055" y="1104602"/>
            <a:ext cx="8551469" cy="50029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Variable Operations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10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492" y="1129370"/>
            <a:ext cx="7858027" cy="4955129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 Variable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46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680" y="1109149"/>
            <a:ext cx="5577336" cy="49643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Constructs for Parallelism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78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702" y="1140019"/>
            <a:ext cx="6878129" cy="4933911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Constructs for Parallelism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66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6" y="1119101"/>
            <a:ext cx="8427700" cy="497689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Dependency Analysis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54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097" y="1113523"/>
            <a:ext cx="7944689" cy="49897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Berstein’s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4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215" y="1138793"/>
            <a:ext cx="7328986" cy="47817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05840" y="187890"/>
            <a:ext cx="9309353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Alternatives for Programming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51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615" y="1127185"/>
            <a:ext cx="7847580" cy="4963064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68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559" y="1162802"/>
            <a:ext cx="8471019" cy="43329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Data in System with Caches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95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87" y="1136144"/>
            <a:ext cx="2263836" cy="402026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777" y="1101640"/>
            <a:ext cx="3646099" cy="412665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701" y="5371290"/>
            <a:ext cx="7290639" cy="695292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Data in System with Caches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6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545" y="1324613"/>
            <a:ext cx="6954287" cy="31151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Example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23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541" y="1226722"/>
            <a:ext cx="8610959" cy="3608743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Example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0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1892300"/>
            <a:ext cx="8255000" cy="30734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Example (3)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41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2880" y="1124912"/>
            <a:ext cx="8910320" cy="4991365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Example (4)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01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52" t="8172" r="4510" b="3871"/>
          <a:stretch/>
        </p:blipFill>
        <p:spPr>
          <a:xfrm>
            <a:off x="1229360" y="1259840"/>
            <a:ext cx="9662036" cy="450088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Example (5)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85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1141994"/>
            <a:ext cx="7396480" cy="4965149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Example (6)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01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045" y="1178560"/>
            <a:ext cx="9584875" cy="4848256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Example (7)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1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05" y="1395947"/>
            <a:ext cx="10387099" cy="3795813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36320" y="187890"/>
            <a:ext cx="9278873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Alternatives for Programming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226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8657" y="4520241"/>
            <a:ext cx="4896356" cy="14837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2009" y="1162888"/>
            <a:ext cx="3924300" cy="3175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7312" y="1175589"/>
            <a:ext cx="3835400" cy="31623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Example (8)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81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51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79985"/>
            <a:ext cx="8304960" cy="432526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291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0" y="1879600"/>
            <a:ext cx="8699500" cy="30988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93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765" y="1127186"/>
            <a:ext cx="5717787" cy="4980317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 (3)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466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404" y="1108582"/>
            <a:ext cx="6723392" cy="4984372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 (4)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4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660" y="1127184"/>
            <a:ext cx="3754888" cy="49618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Concurrent Process – </a:t>
            </a:r>
            <a:r>
              <a:rPr lang="en-US" altLang="zh-CN" sz="2800" dirty="0">
                <a:latin typeface="+mj-ea"/>
                <a:ea typeface="+mj-ea"/>
                <a:cs typeface="Times New Roman" panose="02020603050405020304" pitchFamily="18" charset="0"/>
              </a:rPr>
              <a:t>FORK-JOIN</a:t>
            </a:r>
            <a:r>
              <a:rPr lang="en-US" altLang="zh-CN" sz="36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2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6" y="1126839"/>
            <a:ext cx="7959301" cy="49071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26160" y="187890"/>
            <a:ext cx="1104392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UNIX Heavyweight Processes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1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227" y="1119200"/>
            <a:ext cx="6326037" cy="4953504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85520" y="187890"/>
            <a:ext cx="1108456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UNIX Heavyweight Processes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8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016" y="1131915"/>
            <a:ext cx="6756283" cy="4946908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85520" y="187890"/>
            <a:ext cx="1108456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00772"/>
      </p:ext>
    </p:extLst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368</Words>
  <Application>Microsoft Office PowerPoint</Application>
  <PresentationFormat>宽屏</PresentationFormat>
  <Paragraphs>168</Paragraphs>
  <Slides>54</Slides>
  <Notes>53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54</vt:i4>
      </vt:variant>
    </vt:vector>
  </HeadingPairs>
  <TitlesOfParts>
    <vt:vector size="64" baseType="lpstr">
      <vt:lpstr>MS Sans Serif</vt:lpstr>
      <vt:lpstr>华文楷体</vt:lpstr>
      <vt:lpstr>Arial</vt:lpstr>
      <vt:lpstr>Bahnschrift SemiBold Condensed</vt:lpstr>
      <vt:lpstr>Calibri</vt:lpstr>
      <vt:lpstr>Calibri Light</vt:lpstr>
      <vt:lpstr>Times New Roman</vt:lpstr>
      <vt:lpstr>Wingdings</vt:lpstr>
      <vt:lpstr>NTHU UniCloud</vt:lpstr>
      <vt:lpstr>自訂設計</vt:lpstr>
      <vt:lpstr>CSC6032 – Advanced Operating Systems</vt:lpstr>
      <vt:lpstr>Outline</vt:lpstr>
      <vt:lpstr>Programming with Shared Memory</vt:lpstr>
      <vt:lpstr>Several Alternatives for Programming (1)</vt:lpstr>
      <vt:lpstr>Several Alternatives for Programming (2)</vt:lpstr>
      <vt:lpstr>Creating Concurrent Process – FORK-JOIN Construct</vt:lpstr>
      <vt:lpstr>UNIX Heavyweight Processes (1)</vt:lpstr>
      <vt:lpstr>UNIX Heavyweight Processes (2)</vt:lpstr>
      <vt:lpstr>Thread </vt:lpstr>
      <vt:lpstr>Pthread </vt:lpstr>
      <vt:lpstr>Pthread Barrier </vt:lpstr>
      <vt:lpstr>Detached Threads </vt:lpstr>
      <vt:lpstr>Statement Execution Order (1) </vt:lpstr>
      <vt:lpstr>Statement Execution Order (2) </vt:lpstr>
      <vt:lpstr>Compiler/Processor Optimizations</vt:lpstr>
      <vt:lpstr>Thread-Safe Routines</vt:lpstr>
      <vt:lpstr>Accessing Shared Data</vt:lpstr>
      <vt:lpstr>Critical Section</vt:lpstr>
      <vt:lpstr>Locks</vt:lpstr>
      <vt:lpstr>Spin Lock (1)</vt:lpstr>
      <vt:lpstr>Spin Lock (2)</vt:lpstr>
      <vt:lpstr>Pthread Lock Routines (1)</vt:lpstr>
      <vt:lpstr>Pthread Lock Routines (2)</vt:lpstr>
      <vt:lpstr>Deadlock (1)</vt:lpstr>
      <vt:lpstr>Deadlock (2)</vt:lpstr>
      <vt:lpstr>Pthread Lock Checking Routine</vt:lpstr>
      <vt:lpstr>Semaphore</vt:lpstr>
      <vt:lpstr>Mutual Exclusion of Critical Sections</vt:lpstr>
      <vt:lpstr>General Semaphore (1)</vt:lpstr>
      <vt:lpstr>General Semaphore (2)</vt:lpstr>
      <vt:lpstr>Monitor </vt:lpstr>
      <vt:lpstr>Condition Variables</vt:lpstr>
      <vt:lpstr>Condition Variable Operations (1)</vt:lpstr>
      <vt:lpstr>Condition Variable Operations (2)</vt:lpstr>
      <vt:lpstr>Pthread Condition Variable</vt:lpstr>
      <vt:lpstr>Language Constructs for Parallelism (1)</vt:lpstr>
      <vt:lpstr>Language Constructs for Parallelism (2)</vt:lpstr>
      <vt:lpstr>Dependency Analysis</vt:lpstr>
      <vt:lpstr>Berstein’s Conditions</vt:lpstr>
      <vt:lpstr>Example</vt:lpstr>
      <vt:lpstr>Shared Data in System with Caches (1)</vt:lpstr>
      <vt:lpstr>Shared Data in System with Caches (2)</vt:lpstr>
      <vt:lpstr>Program Example (1)</vt:lpstr>
      <vt:lpstr>Program Example (2)</vt:lpstr>
      <vt:lpstr>Program Example (3)</vt:lpstr>
      <vt:lpstr>Program Example (4)</vt:lpstr>
      <vt:lpstr>Program Example (5)</vt:lpstr>
      <vt:lpstr>Program Example (6)</vt:lpstr>
      <vt:lpstr>Program Example (7)</vt:lpstr>
      <vt:lpstr>Program Example (8)</vt:lpstr>
      <vt:lpstr>Pthread Example (1)</vt:lpstr>
      <vt:lpstr>Pthread Example (2)</vt:lpstr>
      <vt:lpstr>Pthread Example (3)</vt:lpstr>
      <vt:lpstr>Pthread Example (4)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香港中文大学(深圳)数据科学院 School of Data Science</dc:title>
  <dc:creator>Windows 使用者</dc:creator>
  <cp:lastModifiedBy>Prof. Chung Yehching (SDS)</cp:lastModifiedBy>
  <cp:revision>21</cp:revision>
  <dcterms:created xsi:type="dcterms:W3CDTF">2020-07-15T11:13:39Z</dcterms:created>
  <dcterms:modified xsi:type="dcterms:W3CDTF">2024-07-18T23:23:54Z</dcterms:modified>
</cp:coreProperties>
</file>