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506" r:id="rId3"/>
    <p:sldId id="507" r:id="rId4"/>
    <p:sldId id="508" r:id="rId5"/>
    <p:sldId id="509" r:id="rId6"/>
    <p:sldId id="511" r:id="rId7"/>
    <p:sldId id="510" r:id="rId8"/>
    <p:sldId id="558" r:id="rId9"/>
    <p:sldId id="515" r:id="rId10"/>
    <p:sldId id="516" r:id="rId11"/>
    <p:sldId id="517" r:id="rId12"/>
    <p:sldId id="518" r:id="rId13"/>
    <p:sldId id="519" r:id="rId14"/>
    <p:sldId id="557" r:id="rId15"/>
    <p:sldId id="520" r:id="rId16"/>
    <p:sldId id="521" r:id="rId17"/>
    <p:sldId id="559" r:id="rId18"/>
    <p:sldId id="522" r:id="rId19"/>
    <p:sldId id="523" r:id="rId20"/>
    <p:sldId id="560" r:id="rId21"/>
    <p:sldId id="525" r:id="rId22"/>
    <p:sldId id="526" r:id="rId23"/>
    <p:sldId id="527" r:id="rId24"/>
    <p:sldId id="529" r:id="rId25"/>
    <p:sldId id="561" r:id="rId26"/>
    <p:sldId id="530" r:id="rId27"/>
    <p:sldId id="531" r:id="rId28"/>
    <p:sldId id="532" r:id="rId29"/>
    <p:sldId id="533" r:id="rId30"/>
    <p:sldId id="562" r:id="rId31"/>
    <p:sldId id="534" r:id="rId32"/>
    <p:sldId id="535" r:id="rId33"/>
    <p:sldId id="536" r:id="rId34"/>
    <p:sldId id="537" r:id="rId35"/>
    <p:sldId id="538" r:id="rId36"/>
    <p:sldId id="540" r:id="rId37"/>
    <p:sldId id="541" r:id="rId38"/>
    <p:sldId id="543" r:id="rId39"/>
    <p:sldId id="544" r:id="rId40"/>
    <p:sldId id="545" r:id="rId41"/>
    <p:sldId id="546" r:id="rId42"/>
    <p:sldId id="547" r:id="rId43"/>
    <p:sldId id="563" r:id="rId44"/>
    <p:sldId id="550" r:id="rId45"/>
    <p:sldId id="564" r:id="rId46"/>
    <p:sldId id="553" r:id="rId47"/>
    <p:sldId id="554" r:id="rId48"/>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28" y="52"/>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DCE37-E9BE-4280-8D68-34E43D66CEDB}" type="datetimeFigureOut">
              <a:rPr lang="zh-TW" altLang="en-US" smtClean="0"/>
              <a:pPr/>
              <a:t>2024/3/27</a:t>
            </a:fld>
            <a:endParaRPr lang="zh-TW"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BED679-6CF9-4493-8C9A-6F31F985AAEA}" type="slidenum">
              <a:rPr lang="zh-TW" altLang="en-US" smtClean="0"/>
              <a:pPr/>
              <a:t>‹#›</a:t>
            </a:fld>
            <a:endParaRPr lang="zh-TW" altLang="en-US"/>
          </a:p>
        </p:txBody>
      </p:sp>
    </p:spTree>
    <p:extLst>
      <p:ext uri="{BB962C8B-B14F-4D97-AF65-F5344CB8AC3E}">
        <p14:creationId xmlns:p14="http://schemas.microsoft.com/office/powerpoint/2010/main" val="414868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A883-381C-409E-9635-BB54B21745E4}" type="datetimeFigureOut">
              <a:rPr lang="zh-TW" altLang="en-US" smtClean="0"/>
              <a:pPr/>
              <a:t>2024/3/27</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40E4-B9C8-417B-AB00-3BF7F8038A2D}" type="slidenum">
              <a:rPr lang="zh-TW" altLang="en-US" smtClean="0"/>
              <a:pPr/>
              <a:t>‹#›</a:t>
            </a:fld>
            <a:endParaRPr lang="zh-TW" altLang="en-US"/>
          </a:p>
        </p:txBody>
      </p:sp>
    </p:spTree>
    <p:extLst>
      <p:ext uri="{BB962C8B-B14F-4D97-AF65-F5344CB8AC3E}">
        <p14:creationId xmlns:p14="http://schemas.microsoft.com/office/powerpoint/2010/main" val="40581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fld id="{0E89609C-7002-1D4C-B849-67185B22A525}" type="slidenum">
              <a:rPr lang="en-US" altLang="zh-TW"/>
              <a:pPr/>
              <a:t>4</a:t>
            </a:fld>
            <a:endParaRPr lang="en-US" altLang="zh-TW"/>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zh-TW">
              <a:cs typeface="新細明體"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000">
                <a:latin typeface="Calibri" pitchFamily="34" charset="0"/>
                <a:ea typeface="標楷體" pitchFamily="65" charset="-120"/>
                <a:cs typeface="Calibri" pitchFamily="34" charset="0"/>
              </a:defRPr>
            </a:lvl3pPr>
            <a:lvl4pPr>
              <a:defRPr sz="1800">
                <a:latin typeface="Calibri" pitchFamily="34" charset="0"/>
                <a:ea typeface="標楷體" pitchFamily="65" charset="-120"/>
                <a:cs typeface="Calibri" pitchFamily="34" charset="0"/>
              </a:defRPr>
            </a:lvl4pPr>
            <a:lvl5pPr>
              <a:defRPr sz="1600">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400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945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54771"/>
            <a:ext cx="8229600" cy="127516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08224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457200" y="844156"/>
            <a:ext cx="8229600" cy="485775"/>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2959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3"/>
            <a:ext cx="7772400" cy="1102519"/>
          </a:xfrm>
        </p:spPr>
        <p:txBody>
          <a:bodyPr/>
          <a:lstStyle>
            <a:lvl1pPr algn="ctr">
              <a:defRPr sz="4000"/>
            </a:lvl1pPr>
          </a:lstStyle>
          <a:p>
            <a:r>
              <a:rPr lang="en-US" altLang="zh-TW"/>
              <a:t>Click to edit Master title style</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9270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7"/>
            <a:ext cx="7772400" cy="1021556"/>
          </a:xfrm>
        </p:spPr>
        <p:txBody>
          <a:bodyPr anchor="t"/>
          <a:lstStyle>
            <a:lvl1pPr algn="l">
              <a:defRPr sz="3200"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8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2702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457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4648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4985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951580"/>
            <a:ext cx="4040188"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4" name="內容版面配置區 3"/>
          <p:cNvSpPr>
            <a:spLocks noGrp="1"/>
          </p:cNvSpPr>
          <p:nvPr>
            <p:ph sz="half" idx="2"/>
          </p:nvPr>
        </p:nvSpPr>
        <p:spPr>
          <a:xfrm>
            <a:off x="457201" y="1431401"/>
            <a:ext cx="4040188"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4645029" y="951580"/>
            <a:ext cx="4041775"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6" name="內容版面配置區 5"/>
          <p:cNvSpPr>
            <a:spLocks noGrp="1"/>
          </p:cNvSpPr>
          <p:nvPr>
            <p:ph sz="quarter" idx="4"/>
          </p:nvPr>
        </p:nvSpPr>
        <p:spPr>
          <a:xfrm>
            <a:off x="4645029" y="1431401"/>
            <a:ext cx="4041775"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468315" y="108349"/>
            <a:ext cx="8207375" cy="519113"/>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14055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39680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620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04787"/>
            <a:ext cx="3008313" cy="871538"/>
          </a:xfrm>
        </p:spPr>
        <p:txBody>
          <a:bodyPr anchor="b"/>
          <a:lstStyle>
            <a:lvl1pPr algn="l">
              <a:defRPr sz="1500" b="1"/>
            </a:lvl1pPr>
          </a:lstStyle>
          <a:p>
            <a:r>
              <a:rPr lang="en-US" altLang="zh-TW"/>
              <a:t>Click to edit Master title style</a:t>
            </a:r>
            <a:endParaRPr lang="zh-TW" altLang="en-US"/>
          </a:p>
        </p:txBody>
      </p:sp>
      <p:sp>
        <p:nvSpPr>
          <p:cNvPr id="3" name="內容版面配置區 2"/>
          <p:cNvSpPr>
            <a:spLocks noGrp="1"/>
          </p:cNvSpPr>
          <p:nvPr>
            <p:ph idx="1"/>
          </p:nvPr>
        </p:nvSpPr>
        <p:spPr>
          <a:xfrm>
            <a:off x="3575050" y="204791"/>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457204"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85997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75166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53377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787401" y="108349"/>
            <a:ext cx="7888289"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457200" y="844153"/>
            <a:ext cx="8229600"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2" y="4768455"/>
            <a:ext cx="3833813" cy="148828"/>
          </a:xfrm>
          <a:prstGeom prst="rect">
            <a:avLst/>
          </a:prstGeom>
          <a:noFill/>
          <a:ln w="9525">
            <a:noFill/>
            <a:miter lim="800000"/>
            <a:headEnd/>
            <a:tailEnd/>
          </a:ln>
        </p:spPr>
      </p:pic>
      <p:sp>
        <p:nvSpPr>
          <p:cNvPr id="8" name="矩形 7"/>
          <p:cNvSpPr/>
          <p:nvPr/>
        </p:nvSpPr>
        <p:spPr>
          <a:xfrm>
            <a:off x="569246" y="4936332"/>
            <a:ext cx="2731837" cy="230832"/>
          </a:xfrm>
          <a:prstGeom prst="rect">
            <a:avLst/>
          </a:prstGeom>
        </p:spPr>
        <p:txBody>
          <a:bodyPr wrap="none">
            <a:spAutoFit/>
          </a:bodyPr>
          <a:lstStyle/>
          <a:p>
            <a:pPr algn="ctr">
              <a:defRPr/>
            </a:pPr>
            <a:r>
              <a:rPr lang="en-US" sz="9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9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681041"/>
            <a:ext cx="9144000" cy="108347"/>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4106" name="Rectangle 10"/>
          <p:cNvSpPr>
            <a:spLocks noChangeArrowheads="1"/>
          </p:cNvSpPr>
          <p:nvPr userDrawn="1"/>
        </p:nvSpPr>
        <p:spPr bwMode="auto">
          <a:xfrm>
            <a:off x="0" y="4624387"/>
            <a:ext cx="9144000" cy="539354"/>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1043" name="Rectangle 19"/>
          <p:cNvSpPr>
            <a:spLocks noGrp="1" noChangeArrowheads="1"/>
          </p:cNvSpPr>
          <p:nvPr>
            <p:ph type="sldNum" sz="quarter" idx="4"/>
          </p:nvPr>
        </p:nvSpPr>
        <p:spPr bwMode="auto">
          <a:xfrm>
            <a:off x="6831013" y="48934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7" name="圖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060" y="96457"/>
            <a:ext cx="888965" cy="518914"/>
          </a:xfrm>
          <a:prstGeom prst="rect">
            <a:avLst/>
          </a:prstGeom>
        </p:spPr>
      </p:pic>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309" y="4683590"/>
            <a:ext cx="741091" cy="427061"/>
          </a:xfrm>
          <a:prstGeom prst="rect">
            <a:avLst/>
          </a:prstGeom>
        </p:spPr>
      </p:pic>
      <p:sp>
        <p:nvSpPr>
          <p:cNvPr id="14" name="矩形 13">
            <a:extLst>
              <a:ext uri="{FF2B5EF4-FFF2-40B4-BE49-F238E27FC236}">
                <a16:creationId xmlns:a16="http://schemas.microsoft.com/office/drawing/2014/main" id="{4C67FEB8-36D3-4CC5-9713-36EE82A172D2}"/>
              </a:ext>
            </a:extLst>
          </p:cNvPr>
          <p:cNvSpPr/>
          <p:nvPr userDrawn="1"/>
        </p:nvSpPr>
        <p:spPr>
          <a:xfrm>
            <a:off x="669958" y="4681829"/>
            <a:ext cx="2192188" cy="400110"/>
          </a:xfrm>
          <a:prstGeom prst="rect">
            <a:avLst/>
          </a:prstGeom>
        </p:spPr>
        <p:txBody>
          <a:bodyPr wrap="square">
            <a:spAutoFit/>
          </a:bodyPr>
          <a:lstStyle/>
          <a:p>
            <a:pPr algn="ctr">
              <a:spcAft>
                <a:spcPts val="0"/>
              </a:spcAft>
            </a:pPr>
            <a:r>
              <a:rPr lang="zh-CN"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香港中文大学（深圳）数据科学院</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CUHK-SZ School of Data Science</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57298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5pPr>
      <a:lvl6pPr marL="342891" algn="l" rtl="0" eaLnBrk="1" fontAlgn="base" hangingPunct="1">
        <a:spcBef>
          <a:spcPct val="0"/>
        </a:spcBef>
        <a:spcAft>
          <a:spcPct val="0"/>
        </a:spcAft>
        <a:defRPr kumimoji="1" sz="2251" b="1">
          <a:solidFill>
            <a:schemeClr val="tx2"/>
          </a:solidFill>
          <a:latin typeface="MS Sans Serif"/>
          <a:ea typeface="MS Sans Serif"/>
          <a:cs typeface="MS Sans Serif"/>
        </a:defRPr>
      </a:lvl6pPr>
      <a:lvl7pPr marL="685783" algn="l" rtl="0" eaLnBrk="1" fontAlgn="base" hangingPunct="1">
        <a:spcBef>
          <a:spcPct val="0"/>
        </a:spcBef>
        <a:spcAft>
          <a:spcPct val="0"/>
        </a:spcAft>
        <a:defRPr kumimoji="1" sz="2251" b="1">
          <a:solidFill>
            <a:schemeClr val="tx2"/>
          </a:solidFill>
          <a:latin typeface="MS Sans Serif"/>
          <a:ea typeface="MS Sans Serif"/>
          <a:cs typeface="MS Sans Serif"/>
        </a:defRPr>
      </a:lvl7pPr>
      <a:lvl8pPr marL="1028674" algn="l" rtl="0" eaLnBrk="1" fontAlgn="base" hangingPunct="1">
        <a:spcBef>
          <a:spcPct val="0"/>
        </a:spcBef>
        <a:spcAft>
          <a:spcPct val="0"/>
        </a:spcAft>
        <a:defRPr kumimoji="1" sz="2251" b="1">
          <a:solidFill>
            <a:schemeClr val="tx2"/>
          </a:solidFill>
          <a:latin typeface="MS Sans Serif"/>
          <a:ea typeface="MS Sans Serif"/>
          <a:cs typeface="MS Sans Serif"/>
        </a:defRPr>
      </a:lvl8pPr>
      <a:lvl9pPr marL="1371566" algn="l" rtl="0" eaLnBrk="1" fontAlgn="base" hangingPunct="1">
        <a:spcBef>
          <a:spcPct val="0"/>
        </a:spcBef>
        <a:spcAft>
          <a:spcPct val="0"/>
        </a:spcAft>
        <a:defRPr kumimoji="1" sz="2251" b="1">
          <a:solidFill>
            <a:schemeClr val="tx2"/>
          </a:solidFill>
          <a:latin typeface="MS Sans Serif"/>
          <a:ea typeface="MS Sans Serif"/>
          <a:cs typeface="MS Sans Serif"/>
        </a:defRPr>
      </a:lvl9pPr>
    </p:titleStyle>
    <p:body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Calibri" pitchFamily="34" charset="0"/>
          <a:ea typeface="標楷體" pitchFamily="65" charset="-120"/>
          <a:cs typeface="+mn-cs"/>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Calibri" pitchFamily="34" charset="0"/>
          <a:ea typeface="標楷體" pitchFamily="65" charset="-120"/>
        </a:defRPr>
      </a:lvl2pPr>
      <a:lvl3pPr marL="857229" indent="-171446" algn="l" rtl="0" eaLnBrk="1" fontAlgn="base" hangingPunct="1">
        <a:spcBef>
          <a:spcPct val="20000"/>
        </a:spcBef>
        <a:spcAft>
          <a:spcPct val="0"/>
        </a:spcAft>
        <a:buChar char="•"/>
        <a:defRPr kumimoji="1" sz="1800">
          <a:solidFill>
            <a:schemeClr val="tx1"/>
          </a:solidFill>
          <a:latin typeface="+mn-lt"/>
          <a:ea typeface="+mn-ea"/>
        </a:defRPr>
      </a:lvl3pPr>
      <a:lvl4pPr marL="1200121" indent="-171446" algn="l" rtl="0" eaLnBrk="1" fontAlgn="base" hangingPunct="1">
        <a:spcBef>
          <a:spcPct val="20000"/>
        </a:spcBef>
        <a:spcAft>
          <a:spcPct val="0"/>
        </a:spcAft>
        <a:buChar char="–"/>
        <a:defRPr kumimoji="1" sz="1500">
          <a:solidFill>
            <a:schemeClr val="tx1"/>
          </a:solidFill>
          <a:latin typeface="+mn-lt"/>
          <a:ea typeface="+mn-ea"/>
        </a:defRPr>
      </a:lvl4pPr>
      <a:lvl5pPr marL="1543012" indent="-171446" algn="l" rtl="0" eaLnBrk="1" fontAlgn="base" hangingPunct="1">
        <a:spcBef>
          <a:spcPct val="20000"/>
        </a:spcBef>
        <a:spcAft>
          <a:spcPct val="0"/>
        </a:spcAft>
        <a:buChar char="»"/>
        <a:defRPr kumimoji="1" sz="1500">
          <a:solidFill>
            <a:schemeClr val="tx1"/>
          </a:solidFill>
          <a:latin typeface="+mn-lt"/>
          <a:ea typeface="+mn-ea"/>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03" y="826534"/>
            <a:ext cx="8547653" cy="1307066"/>
          </a:xfrm>
        </p:spPr>
        <p:txBody>
          <a:bodyPr/>
          <a:lstStyle/>
          <a:p>
            <a:pPr algn="ctr"/>
            <a:r>
              <a:rPr lang="en-US" altLang="zh-TW" sz="3600" dirty="0">
                <a:effectLst>
                  <a:outerShdw blurRad="38100" dist="38100" dir="2700000" algn="tl">
                    <a:srgbClr val="000000">
                      <a:alpha val="43137"/>
                    </a:srgbClr>
                  </a:outerShdw>
                </a:effectLst>
              </a:rPr>
              <a:t>CSC</a:t>
            </a:r>
            <a:r>
              <a:rPr lang="en-US" altLang="zh-CN" sz="3600" dirty="0">
                <a:effectLst>
                  <a:outerShdw blurRad="38100" dist="38100" dir="2700000" algn="tl">
                    <a:srgbClr val="000000">
                      <a:alpha val="43137"/>
                    </a:srgbClr>
                  </a:outerShdw>
                </a:effectLst>
              </a:rPr>
              <a:t>6032</a:t>
            </a:r>
            <a:r>
              <a:rPr lang="en-US" altLang="zh-TW" sz="3600" dirty="0">
                <a:effectLst>
                  <a:outerShdw blurRad="38100" dist="38100" dir="2700000" algn="tl">
                    <a:srgbClr val="000000">
                      <a:alpha val="43137"/>
                    </a:srgbClr>
                  </a:outerShdw>
                </a:effectLst>
              </a:rPr>
              <a:t> – Advanced Operating Systems</a:t>
            </a:r>
            <a:endParaRPr lang="zh-TW" alt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548824"/>
            <a:ext cx="6400800" cy="1801796"/>
          </a:xfrm>
        </p:spPr>
        <p:txBody>
          <a:bodyPr/>
          <a:lstStyle/>
          <a:p>
            <a:r>
              <a:rPr lang="en-US" altLang="zh-TW" sz="2400" dirty="0">
                <a:effectLst>
                  <a:outerShdw blurRad="38100" dist="38100" dir="2700000" algn="tl">
                    <a:srgbClr val="000000">
                      <a:alpha val="43137"/>
                    </a:srgbClr>
                  </a:outerShdw>
                </a:effectLst>
              </a:rPr>
              <a:t>Prof. </a:t>
            </a:r>
            <a:r>
              <a:rPr lang="en-US" altLang="zh-TW" sz="2400" dirty="0" err="1">
                <a:effectLst>
                  <a:outerShdw blurRad="38100" dist="38100" dir="2700000" algn="tl">
                    <a:srgbClr val="000000">
                      <a:alpha val="43137"/>
                    </a:srgbClr>
                  </a:outerShdw>
                </a:effectLst>
              </a:rPr>
              <a:t>Yeh-Ching</a:t>
            </a:r>
            <a:r>
              <a:rPr lang="en-US" altLang="zh-TW" sz="2400" dirty="0">
                <a:effectLst>
                  <a:outerShdw blurRad="38100" dist="38100" dir="2700000" algn="tl">
                    <a:srgbClr val="000000">
                      <a:alpha val="43137"/>
                    </a:srgbClr>
                  </a:outerShdw>
                </a:effectLst>
              </a:rPr>
              <a:t> Chung</a:t>
            </a:r>
          </a:p>
          <a:p>
            <a:endParaRPr lang="en-US" altLang="zh-TW" sz="2400" dirty="0">
              <a:effectLst>
                <a:outerShdw blurRad="38100" dist="38100" dir="2700000" algn="tl">
                  <a:srgbClr val="000000">
                    <a:alpha val="43137"/>
                  </a:srgbClr>
                </a:outerShdw>
              </a:effectLst>
            </a:endParaRPr>
          </a:p>
          <a:p>
            <a:r>
              <a:rPr lang="en-US" altLang="zh-TW" sz="2400" dirty="0"/>
              <a:t>School of </a:t>
            </a:r>
            <a:r>
              <a:rPr lang="en-US" altLang="zh-CN" sz="2400" dirty="0"/>
              <a:t>Data </a:t>
            </a:r>
            <a:r>
              <a:rPr lang="en-US" altLang="zh-TW" sz="2400" dirty="0"/>
              <a:t>Science</a:t>
            </a:r>
          </a:p>
          <a:p>
            <a:r>
              <a:rPr lang="en-US" altLang="zh-TW" sz="2400" dirty="0"/>
              <a:t>Chinese University of Hong Kong, Shenzhen</a:t>
            </a: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37" y="108349"/>
            <a:ext cx="7818554" cy="519113"/>
          </a:xfrm>
        </p:spPr>
        <p:txBody>
          <a:bodyPr/>
          <a:lstStyle/>
          <a:p>
            <a:r>
              <a:rPr lang="en-US" dirty="0"/>
              <a:t>Emulation Technique (1)</a:t>
            </a:r>
          </a:p>
        </p:txBody>
      </p:sp>
      <p:sp>
        <p:nvSpPr>
          <p:cNvPr id="3" name="Content Placeholder 2"/>
          <p:cNvSpPr>
            <a:spLocks noGrp="1"/>
          </p:cNvSpPr>
          <p:nvPr>
            <p:ph idx="1"/>
          </p:nvPr>
        </p:nvSpPr>
        <p:spPr>
          <a:xfrm>
            <a:off x="857136" y="781227"/>
            <a:ext cx="7638471" cy="3054516"/>
          </a:xfrm>
        </p:spPr>
        <p:txBody>
          <a:bodyPr/>
          <a:lstStyle/>
          <a:p>
            <a:r>
              <a:rPr lang="en-US" sz="2400" dirty="0"/>
              <a:t>Why do we talk about emulation</a:t>
            </a:r>
          </a:p>
          <a:p>
            <a:pPr lvl="1"/>
            <a:r>
              <a:rPr lang="en-US" sz="2000" dirty="0"/>
              <a:t>In fact, virtualization technique can be treated as a special case of emulation technique</a:t>
            </a:r>
          </a:p>
          <a:p>
            <a:pPr lvl="1"/>
            <a:r>
              <a:rPr lang="en-US" sz="2000" dirty="0"/>
              <a:t>Many virtualization techniques were developed in or inherited from emulation technique</a:t>
            </a:r>
          </a:p>
          <a:p>
            <a:r>
              <a:rPr lang="en-US" sz="2400" dirty="0"/>
              <a:t>Goal of emulation</a:t>
            </a:r>
          </a:p>
          <a:p>
            <a:pPr lvl="1"/>
            <a:r>
              <a:rPr lang="en-US" sz="2000" dirty="0"/>
              <a:t>Provide a method for enabling a (sub)system to present the same interface and characteristics as another</a:t>
            </a:r>
          </a:p>
        </p:txBody>
      </p:sp>
      <p:pic>
        <p:nvPicPr>
          <p:cNvPr id="1026" name="Picture 2"/>
          <p:cNvPicPr>
            <a:picLocks noChangeAspect="1" noChangeArrowheads="1"/>
          </p:cNvPicPr>
          <p:nvPr/>
        </p:nvPicPr>
        <p:blipFill>
          <a:blip r:embed="rId2" cstate="print"/>
          <a:srcRect/>
          <a:stretch>
            <a:fillRect/>
          </a:stretch>
        </p:blipFill>
        <p:spPr bwMode="auto">
          <a:xfrm>
            <a:off x="5939516" y="3367406"/>
            <a:ext cx="2817019" cy="1244203"/>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4CD3446A-8C4B-2C1D-68C5-289807E1F84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10</a:t>
            </a:fld>
            <a:endParaRPr lang="zh-TW" altLang="en-US"/>
          </a:p>
        </p:txBody>
      </p:sp>
    </p:spTree>
    <p:extLst>
      <p:ext uri="{BB962C8B-B14F-4D97-AF65-F5344CB8AC3E}">
        <p14:creationId xmlns:p14="http://schemas.microsoft.com/office/powerpoint/2010/main" val="25528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85" y="108349"/>
            <a:ext cx="7836105" cy="519113"/>
          </a:xfrm>
        </p:spPr>
        <p:txBody>
          <a:bodyPr/>
          <a:lstStyle/>
          <a:p>
            <a:r>
              <a:rPr lang="en-US" dirty="0"/>
              <a:t>Emulation Technique (2)</a:t>
            </a:r>
          </a:p>
        </p:txBody>
      </p:sp>
      <p:sp>
        <p:nvSpPr>
          <p:cNvPr id="3" name="Content Placeholder 2"/>
          <p:cNvSpPr>
            <a:spLocks noGrp="1"/>
          </p:cNvSpPr>
          <p:nvPr>
            <p:ph idx="1"/>
          </p:nvPr>
        </p:nvSpPr>
        <p:spPr>
          <a:xfrm>
            <a:off x="883906" y="794276"/>
            <a:ext cx="7747462" cy="3671888"/>
          </a:xfrm>
        </p:spPr>
        <p:txBody>
          <a:bodyPr/>
          <a:lstStyle/>
          <a:p>
            <a:r>
              <a:rPr lang="en-US" sz="2000" dirty="0">
                <a:latin typeface="Times New Roman" panose="02020603050405020304" pitchFamily="18" charset="0"/>
                <a:cs typeface="Times New Roman" panose="02020603050405020304" pitchFamily="18" charset="0"/>
              </a:rPr>
              <a:t>Three emulation implementations</a:t>
            </a:r>
          </a:p>
          <a:p>
            <a:pPr lvl="1"/>
            <a:r>
              <a:rPr lang="en-US" sz="1800" dirty="0">
                <a:latin typeface="Times New Roman" panose="02020603050405020304" pitchFamily="18" charset="0"/>
                <a:cs typeface="Times New Roman" panose="02020603050405020304" pitchFamily="18" charset="0"/>
              </a:rPr>
              <a:t>Interpretation</a:t>
            </a:r>
          </a:p>
          <a:p>
            <a:pPr lvl="2"/>
            <a:r>
              <a:rPr lang="en-US" sz="1600" dirty="0">
                <a:latin typeface="Times New Roman" panose="02020603050405020304" pitchFamily="18" charset="0"/>
                <a:cs typeface="Times New Roman" panose="02020603050405020304" pitchFamily="18" charset="0"/>
              </a:rPr>
              <a:t>Emulator interprets only one instruction at a time</a:t>
            </a:r>
          </a:p>
          <a:p>
            <a:pPr lvl="1"/>
            <a:r>
              <a:rPr lang="en-US" sz="1800" dirty="0">
                <a:latin typeface="Times New Roman" panose="02020603050405020304" pitchFamily="18" charset="0"/>
                <a:cs typeface="Times New Roman" panose="02020603050405020304" pitchFamily="18" charset="0"/>
              </a:rPr>
              <a:t>Static Binary Translation</a:t>
            </a:r>
          </a:p>
          <a:p>
            <a:pPr lvl="2"/>
            <a:r>
              <a:rPr lang="en-US" sz="1600" dirty="0">
                <a:latin typeface="Times New Roman" panose="02020603050405020304" pitchFamily="18" charset="0"/>
                <a:cs typeface="Times New Roman" panose="02020603050405020304" pitchFamily="18" charset="0"/>
              </a:rPr>
              <a:t>Emulator translates a block of guest binary at a time and further optimizes for repeated instruction executions.\</a:t>
            </a:r>
          </a:p>
          <a:p>
            <a:pPr lvl="1"/>
            <a:r>
              <a:rPr lang="en-US" sz="1800" dirty="0">
                <a:latin typeface="Times New Roman" panose="02020603050405020304" pitchFamily="18" charset="0"/>
                <a:cs typeface="Times New Roman" panose="02020603050405020304" pitchFamily="18" charset="0"/>
              </a:rPr>
              <a:t>Dynamic Binary Translation</a:t>
            </a:r>
          </a:p>
          <a:p>
            <a:pPr lvl="2"/>
            <a:r>
              <a:rPr lang="en-US" sz="1600" dirty="0">
                <a:latin typeface="Times New Roman" panose="02020603050405020304" pitchFamily="18" charset="0"/>
                <a:cs typeface="Times New Roman" panose="02020603050405020304" pitchFamily="18" charset="0"/>
              </a:rPr>
              <a:t>This is a hybrid approach of emulator, which mix two approaches above.</a:t>
            </a:r>
          </a:p>
          <a:p>
            <a:r>
              <a:rPr lang="en-US" sz="2000" dirty="0">
                <a:latin typeface="Times New Roman" panose="02020603050405020304" pitchFamily="18" charset="0"/>
                <a:cs typeface="Times New Roman" panose="02020603050405020304" pitchFamily="18" charset="0"/>
              </a:rPr>
              <a:t>Design challenges and issues :</a:t>
            </a:r>
          </a:p>
          <a:p>
            <a:pPr lvl="1"/>
            <a:r>
              <a:rPr lang="en-US" sz="1800" dirty="0">
                <a:latin typeface="Times New Roman" panose="02020603050405020304" pitchFamily="18" charset="0"/>
                <a:cs typeface="Times New Roman" panose="02020603050405020304" pitchFamily="18" charset="0"/>
              </a:rPr>
              <a:t>Register mapping problem</a:t>
            </a:r>
          </a:p>
          <a:p>
            <a:pPr lvl="1"/>
            <a:r>
              <a:rPr lang="en-US" sz="1800" dirty="0">
                <a:latin typeface="Times New Roman" panose="02020603050405020304" pitchFamily="18" charset="0"/>
                <a:cs typeface="Times New Roman" panose="02020603050405020304" pitchFamily="18" charset="0"/>
              </a:rPr>
              <a:t>Performance improvement</a:t>
            </a:r>
          </a:p>
        </p:txBody>
      </p:sp>
      <p:sp>
        <p:nvSpPr>
          <p:cNvPr id="4" name="灯片编号占位符 1">
            <a:extLst>
              <a:ext uri="{FF2B5EF4-FFF2-40B4-BE49-F238E27FC236}">
                <a16:creationId xmlns:a16="http://schemas.microsoft.com/office/drawing/2014/main" id="{7E5B184F-0791-5D1F-F0F8-9932BAA1B65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11</a:t>
            </a:fld>
            <a:endParaRPr lang="zh-TW" altLang="en-US"/>
          </a:p>
        </p:txBody>
      </p:sp>
    </p:spTree>
    <p:extLst>
      <p:ext uri="{BB962C8B-B14F-4D97-AF65-F5344CB8AC3E}">
        <p14:creationId xmlns:p14="http://schemas.microsoft.com/office/powerpoint/2010/main" val="40320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Interpretation (1)</a:t>
            </a:r>
          </a:p>
        </p:txBody>
      </p:sp>
      <p:sp>
        <p:nvSpPr>
          <p:cNvPr id="3" name="Content Placeholder 2"/>
          <p:cNvSpPr>
            <a:spLocks noGrp="1"/>
          </p:cNvSpPr>
          <p:nvPr>
            <p:ph idx="1"/>
          </p:nvPr>
        </p:nvSpPr>
        <p:spPr>
          <a:xfrm>
            <a:off x="914400" y="758138"/>
            <a:ext cx="7290261" cy="3863738"/>
          </a:xfrm>
        </p:spPr>
        <p:txBody>
          <a:bodyPr/>
          <a:lstStyle/>
          <a:p>
            <a:r>
              <a:rPr lang="en-US" sz="2000" dirty="0">
                <a:latin typeface="Times New Roman" panose="02020603050405020304" pitchFamily="18" charset="0"/>
                <a:cs typeface="Times New Roman" panose="02020603050405020304" pitchFamily="18" charset="0"/>
              </a:rPr>
              <a:t>Interpreter execution flow</a:t>
            </a:r>
          </a:p>
          <a:p>
            <a:pPr marL="685800" lvl="1" indent="-274320">
              <a:buFont typeface="+mj-lt"/>
              <a:buAutoNum type="arabicPeriod"/>
            </a:pPr>
            <a:r>
              <a:rPr lang="en-US" sz="1800" dirty="0">
                <a:latin typeface="Times New Roman" panose="02020603050405020304" pitchFamily="18" charset="0"/>
                <a:cs typeface="Times New Roman" panose="02020603050405020304" pitchFamily="18" charset="0"/>
              </a:rPr>
              <a:t>Fetch one guest instruction from guest memory image.</a:t>
            </a:r>
          </a:p>
          <a:p>
            <a:pPr marL="685800" lvl="1" indent="-274320">
              <a:buFont typeface="+mj-lt"/>
              <a:buAutoNum type="arabicPeriod"/>
            </a:pPr>
            <a:r>
              <a:rPr lang="en-US" sz="1800" dirty="0">
                <a:latin typeface="Times New Roman" panose="02020603050405020304" pitchFamily="18" charset="0"/>
                <a:cs typeface="Times New Roman" panose="02020603050405020304" pitchFamily="18" charset="0"/>
              </a:rPr>
              <a:t>Decode and dispatch to corresponding emulation unit.</a:t>
            </a:r>
          </a:p>
          <a:p>
            <a:pPr marL="685800" lvl="1" indent="-274320">
              <a:buFont typeface="+mj-lt"/>
              <a:buAutoNum type="arabicPeriod"/>
            </a:pPr>
            <a:r>
              <a:rPr lang="en-US" sz="1800" dirty="0">
                <a:latin typeface="Times New Roman" panose="02020603050405020304" pitchFamily="18" charset="0"/>
                <a:cs typeface="Times New Roman" panose="02020603050405020304" pitchFamily="18" charset="0"/>
              </a:rPr>
              <a:t>Execute the functionality of that instruction and modify some related system states, such as simulated register values.</a:t>
            </a:r>
          </a:p>
          <a:p>
            <a:pPr marL="685800" lvl="1" indent="-274320">
              <a:buFont typeface="+mj-lt"/>
              <a:buAutoNum type="arabicPeriod"/>
            </a:pPr>
            <a:r>
              <a:rPr lang="en-US" sz="1800" dirty="0">
                <a:latin typeface="Times New Roman" panose="02020603050405020304" pitchFamily="18" charset="0"/>
                <a:cs typeface="Times New Roman" panose="02020603050405020304" pitchFamily="18" charset="0"/>
              </a:rPr>
              <a:t>Increase the guest PC (Program Counter register) and then repeat this process again.</a:t>
            </a:r>
          </a:p>
          <a:p>
            <a:r>
              <a:rPr lang="en-US" sz="2000" dirty="0">
                <a:latin typeface="Times New Roman" panose="02020603050405020304" pitchFamily="18" charset="0"/>
                <a:cs typeface="Times New Roman" panose="02020603050405020304" pitchFamily="18" charset="0"/>
              </a:rPr>
              <a:t>Pros &amp; Cons</a:t>
            </a:r>
          </a:p>
          <a:p>
            <a:pPr lvl="1"/>
            <a:r>
              <a:rPr lang="en-US" sz="1800" dirty="0">
                <a:latin typeface="Times New Roman" panose="02020603050405020304" pitchFamily="18" charset="0"/>
                <a:cs typeface="Times New Roman" panose="02020603050405020304" pitchFamily="18" charset="0"/>
              </a:rPr>
              <a:t>Pros</a:t>
            </a:r>
          </a:p>
          <a:p>
            <a:pPr lvl="2"/>
            <a:r>
              <a:rPr lang="en-US" sz="1600" dirty="0">
                <a:latin typeface="Times New Roman" panose="02020603050405020304" pitchFamily="18" charset="0"/>
                <a:cs typeface="Times New Roman" panose="02020603050405020304" pitchFamily="18" charset="0"/>
              </a:rPr>
              <a:t>Easy to implement</a:t>
            </a:r>
          </a:p>
          <a:p>
            <a:pPr lvl="1"/>
            <a:r>
              <a:rPr lang="en-US" sz="1800" dirty="0">
                <a:latin typeface="Times New Roman" panose="02020603050405020304" pitchFamily="18" charset="0"/>
                <a:cs typeface="Times New Roman" panose="02020603050405020304" pitchFamily="18" charset="0"/>
              </a:rPr>
              <a:t>Cons</a:t>
            </a:r>
          </a:p>
          <a:p>
            <a:pPr lvl="2"/>
            <a:r>
              <a:rPr lang="en-US" sz="1600" dirty="0">
                <a:latin typeface="Times New Roman" panose="02020603050405020304" pitchFamily="18" charset="0"/>
                <a:cs typeface="Times New Roman" panose="02020603050405020304" pitchFamily="18" charset="0"/>
              </a:rPr>
              <a:t>Poor performance</a:t>
            </a:r>
          </a:p>
        </p:txBody>
      </p:sp>
      <p:sp>
        <p:nvSpPr>
          <p:cNvPr id="4" name="灯片编号占位符 1">
            <a:extLst>
              <a:ext uri="{FF2B5EF4-FFF2-40B4-BE49-F238E27FC236}">
                <a16:creationId xmlns:a16="http://schemas.microsoft.com/office/drawing/2014/main" id="{33A9CCF4-4790-9AF2-6C9D-264CF38112B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12</a:t>
            </a:fld>
            <a:endParaRPr lang="zh-TW" altLang="en-US"/>
          </a:p>
        </p:txBody>
      </p:sp>
    </p:spTree>
    <p:extLst>
      <p:ext uri="{BB962C8B-B14F-4D97-AF65-F5344CB8AC3E}">
        <p14:creationId xmlns:p14="http://schemas.microsoft.com/office/powerpoint/2010/main" val="17115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9" y="108349"/>
            <a:ext cx="7794541" cy="519113"/>
          </a:xfrm>
        </p:spPr>
        <p:txBody>
          <a:bodyPr/>
          <a:lstStyle/>
          <a:p>
            <a:r>
              <a:rPr lang="en-US" dirty="0"/>
              <a:t>Interpretation (2)</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2000250" y="827115"/>
            <a:ext cx="5143500" cy="3704088"/>
          </a:xfrm>
          <a:prstGeom prst="rect">
            <a:avLst/>
          </a:prstGeom>
          <a:noFill/>
          <a:ln w="9525">
            <a:noFill/>
            <a:miter lim="800000"/>
            <a:headEnd/>
            <a:tailEnd/>
          </a:ln>
          <a:effectLst/>
        </p:spPr>
      </p:pic>
      <p:sp>
        <p:nvSpPr>
          <p:cNvPr id="5" name="Rounded Rectangle 4"/>
          <p:cNvSpPr/>
          <p:nvPr/>
        </p:nvSpPr>
        <p:spPr>
          <a:xfrm>
            <a:off x="1885950" y="1455765"/>
            <a:ext cx="5372100" cy="3143250"/>
          </a:xfrm>
          <a:prstGeom prst="roundRect">
            <a:avLst>
              <a:gd name="adj" fmla="val 4592"/>
            </a:avLst>
          </a:prstGeom>
          <a:gradFill>
            <a:gsLst>
              <a:gs pos="0">
                <a:schemeClr val="accent6">
                  <a:tint val="50000"/>
                  <a:satMod val="300000"/>
                  <a:alpha val="60000"/>
                </a:schemeClr>
              </a:gs>
              <a:gs pos="35000">
                <a:schemeClr val="accent6">
                  <a:tint val="37000"/>
                  <a:satMod val="300000"/>
                  <a:alpha val="60000"/>
                </a:schemeClr>
              </a:gs>
              <a:gs pos="100000">
                <a:schemeClr val="accent6">
                  <a:tint val="15000"/>
                  <a:satMod val="350000"/>
                  <a:alpha val="60000"/>
                </a:schemeClr>
              </a:gs>
            </a:gsLst>
          </a:gradFill>
          <a:ln w="38100"/>
        </p:spPr>
        <p:style>
          <a:lnRef idx="1">
            <a:schemeClr val="accent6"/>
          </a:lnRef>
          <a:fillRef idx="2">
            <a:schemeClr val="accent6"/>
          </a:fillRef>
          <a:effectRef idx="1">
            <a:schemeClr val="accent6"/>
          </a:effectRef>
          <a:fontRef idx="minor">
            <a:schemeClr val="dk1"/>
          </a:fontRef>
        </p:style>
        <p:txBody>
          <a:bodyPr rtlCol="0" anchor="t"/>
          <a:lstStyle/>
          <a:p>
            <a:pPr algn="r"/>
            <a:r>
              <a:rPr lang="en-US" b="1" i="1" dirty="0">
                <a:solidFill>
                  <a:schemeClr val="accent6">
                    <a:lumMod val="50000"/>
                  </a:schemeClr>
                </a:solidFill>
              </a:rPr>
              <a:t>Interpreter</a:t>
            </a:r>
          </a:p>
        </p:txBody>
      </p:sp>
      <p:sp>
        <p:nvSpPr>
          <p:cNvPr id="3" name="灯片编号占位符 1">
            <a:extLst>
              <a:ext uri="{FF2B5EF4-FFF2-40B4-BE49-F238E27FC236}">
                <a16:creationId xmlns:a16="http://schemas.microsoft.com/office/drawing/2014/main" id="{0AF3F499-4355-0A9B-DEA0-39A94422794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13</a:t>
            </a:fld>
            <a:endParaRPr lang="zh-TW" altLang="en-US"/>
          </a:p>
        </p:txBody>
      </p:sp>
    </p:spTree>
    <p:extLst>
      <p:ext uri="{BB962C8B-B14F-4D97-AF65-F5344CB8AC3E}">
        <p14:creationId xmlns:p14="http://schemas.microsoft.com/office/powerpoint/2010/main" val="226996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9" y="108349"/>
            <a:ext cx="7794541" cy="519113"/>
          </a:xfrm>
        </p:spPr>
        <p:txBody>
          <a:bodyPr/>
          <a:lstStyle/>
          <a:p>
            <a:r>
              <a:rPr lang="en-US" dirty="0"/>
              <a:t>Binary Translation</a:t>
            </a:r>
          </a:p>
        </p:txBody>
      </p:sp>
      <p:sp>
        <p:nvSpPr>
          <p:cNvPr id="3" name="Content Placeholder 2"/>
          <p:cNvSpPr>
            <a:spLocks noGrp="1"/>
          </p:cNvSpPr>
          <p:nvPr>
            <p:ph idx="1"/>
          </p:nvPr>
        </p:nvSpPr>
        <p:spPr>
          <a:xfrm>
            <a:off x="962198" y="844782"/>
            <a:ext cx="7225838" cy="3714750"/>
          </a:xfrm>
        </p:spPr>
        <p:txBody>
          <a:bodyPr>
            <a:normAutofit fontScale="85000" lnSpcReduction="20000"/>
          </a:bodyPr>
          <a:lstStyle/>
          <a:p>
            <a:r>
              <a:rPr lang="en-US" altLang="zh-TW" dirty="0">
                <a:latin typeface="Times New Roman" panose="02020603050405020304" pitchFamily="18" charset="0"/>
                <a:cs typeface="Times New Roman" panose="02020603050405020304" pitchFamily="18" charset="0"/>
              </a:rPr>
              <a:t>A technique to optimize binary code blocks, and translate binaries from guest ISA to host ISA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Static approach vs. Dynamic approach </a:t>
            </a:r>
          </a:p>
          <a:p>
            <a:pPr lvl="1"/>
            <a:r>
              <a:rPr lang="en-US" sz="2600" dirty="0">
                <a:latin typeface="Times New Roman" panose="02020603050405020304" pitchFamily="18" charset="0"/>
                <a:cs typeface="Times New Roman" panose="02020603050405020304" pitchFamily="18" charset="0"/>
              </a:rPr>
              <a:t>Static binary translation</a:t>
            </a:r>
          </a:p>
          <a:p>
            <a:pPr lvl="2"/>
            <a:r>
              <a:rPr lang="en-US" dirty="0">
                <a:latin typeface="Times New Roman" panose="02020603050405020304" pitchFamily="18" charset="0"/>
                <a:cs typeface="Times New Roman" panose="02020603050405020304" pitchFamily="18" charset="0"/>
              </a:rPr>
              <a:t>The entire executable file is translated into an executable of the target architecture</a:t>
            </a:r>
          </a:p>
          <a:p>
            <a:pPr lvl="2"/>
            <a:r>
              <a:rPr lang="en-US" dirty="0">
                <a:latin typeface="Times New Roman" panose="02020603050405020304" pitchFamily="18" charset="0"/>
                <a:cs typeface="Times New Roman" panose="02020603050405020304" pitchFamily="18" charset="0"/>
              </a:rPr>
              <a:t>This is very difficult to do correctly, since not all the code can be discovered by the translator</a:t>
            </a:r>
          </a:p>
          <a:p>
            <a:pPr lvl="1"/>
            <a:r>
              <a:rPr lang="en-US" sz="2600" dirty="0">
                <a:latin typeface="Times New Roman" panose="02020603050405020304" pitchFamily="18" charset="0"/>
                <a:cs typeface="Times New Roman" panose="02020603050405020304" pitchFamily="18" charset="0"/>
              </a:rPr>
              <a:t>Dynamic binary translation</a:t>
            </a:r>
          </a:p>
          <a:p>
            <a:pPr lvl="2"/>
            <a:r>
              <a:rPr lang="en-US" dirty="0">
                <a:latin typeface="Times New Roman" panose="02020603050405020304" pitchFamily="18" charset="0"/>
                <a:cs typeface="Times New Roman" panose="02020603050405020304" pitchFamily="18" charset="0"/>
              </a:rPr>
              <a:t>Looks at a short sequence of code, typically on the order of a single basic block, translates it and caches the resulting sequence</a:t>
            </a:r>
          </a:p>
          <a:p>
            <a:pPr lvl="2"/>
            <a:r>
              <a:rPr lang="en-US" dirty="0">
                <a:latin typeface="Times New Roman" panose="02020603050405020304" pitchFamily="18" charset="0"/>
                <a:cs typeface="Times New Roman" panose="02020603050405020304" pitchFamily="18" charset="0"/>
              </a:rPr>
              <a:t>Code is only translated as it is discovered and when possible, branch instructions are made to point to already translated and saved code</a:t>
            </a:r>
          </a:p>
        </p:txBody>
      </p:sp>
      <p:sp>
        <p:nvSpPr>
          <p:cNvPr id="4" name="灯片编号占位符 1">
            <a:extLst>
              <a:ext uri="{FF2B5EF4-FFF2-40B4-BE49-F238E27FC236}">
                <a16:creationId xmlns:a16="http://schemas.microsoft.com/office/drawing/2014/main" id="{4FE2D0FA-A9D4-2AEC-783D-0B146345F16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14</a:t>
            </a:fld>
            <a:endParaRPr lang="zh-TW" altLang="en-US"/>
          </a:p>
        </p:txBody>
      </p:sp>
    </p:spTree>
    <p:extLst>
      <p:ext uri="{BB962C8B-B14F-4D97-AF65-F5344CB8AC3E}">
        <p14:creationId xmlns:p14="http://schemas.microsoft.com/office/powerpoint/2010/main" val="132655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b="7346"/>
          <a:stretch>
            <a:fillRect/>
          </a:stretch>
        </p:blipFill>
        <p:spPr bwMode="auto">
          <a:xfrm>
            <a:off x="2548686" y="2883622"/>
            <a:ext cx="4046627" cy="1716594"/>
          </a:xfrm>
          <a:prstGeom prst="rect">
            <a:avLst/>
          </a:prstGeom>
          <a:noFill/>
          <a:ln w="9525">
            <a:noFill/>
            <a:miter lim="800000"/>
            <a:headEnd/>
            <a:tailEnd/>
          </a:ln>
          <a:effectLst/>
        </p:spPr>
      </p:pic>
      <p:sp>
        <p:nvSpPr>
          <p:cNvPr id="2" name="Title 1"/>
          <p:cNvSpPr>
            <a:spLocks noGrp="1"/>
          </p:cNvSpPr>
          <p:nvPr>
            <p:ph type="title"/>
          </p:nvPr>
        </p:nvSpPr>
        <p:spPr>
          <a:xfrm>
            <a:off x="889462" y="108349"/>
            <a:ext cx="7786228" cy="519113"/>
          </a:xfrm>
        </p:spPr>
        <p:txBody>
          <a:bodyPr/>
          <a:lstStyle/>
          <a:p>
            <a:r>
              <a:rPr lang="en-US" dirty="0"/>
              <a:t>Static Binary Translation (1)</a:t>
            </a:r>
          </a:p>
        </p:txBody>
      </p:sp>
      <p:sp>
        <p:nvSpPr>
          <p:cNvPr id="3" name="Content Placeholder 2"/>
          <p:cNvSpPr>
            <a:spLocks noGrp="1"/>
          </p:cNvSpPr>
          <p:nvPr>
            <p:ph idx="1"/>
          </p:nvPr>
        </p:nvSpPr>
        <p:spPr>
          <a:xfrm>
            <a:off x="768927" y="829715"/>
            <a:ext cx="7606146" cy="2104679"/>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Using the concept of basic block which comes from compiler optimization technique</a:t>
            </a:r>
          </a:p>
          <a:p>
            <a:pPr lvl="1"/>
            <a:r>
              <a:rPr lang="en-US" sz="2600" dirty="0">
                <a:latin typeface="Times New Roman" panose="02020603050405020304" pitchFamily="18" charset="0"/>
                <a:cs typeface="Times New Roman" panose="02020603050405020304" pitchFamily="18" charset="0"/>
              </a:rPr>
              <a:t>A basic block is a portion of the code within a program with certain desirable properties that make it highly amenable to analysis</a:t>
            </a:r>
          </a:p>
          <a:p>
            <a:pPr lvl="1"/>
            <a:r>
              <a:rPr lang="en-US" sz="2600" dirty="0">
                <a:latin typeface="Times New Roman" panose="02020603050405020304" pitchFamily="18" charset="0"/>
                <a:cs typeface="Times New Roman" panose="02020603050405020304" pitchFamily="18" charset="0"/>
              </a:rPr>
              <a:t>A basic block has only one entry point, meaning no code within it is the destination of a jump instruction anywhere in the program</a:t>
            </a:r>
          </a:p>
          <a:p>
            <a:pPr lvl="1"/>
            <a:r>
              <a:rPr lang="en-US" sz="2600" dirty="0">
                <a:latin typeface="Times New Roman" panose="02020603050405020304" pitchFamily="18" charset="0"/>
                <a:cs typeface="Times New Roman" panose="02020603050405020304" pitchFamily="18" charset="0"/>
              </a:rPr>
              <a:t>A basic block has only one exit point, meaning only the last instruction can cause the program to begin executing code in a different basic block </a:t>
            </a:r>
          </a:p>
        </p:txBody>
      </p:sp>
      <p:sp>
        <p:nvSpPr>
          <p:cNvPr id="4" name="灯片编号占位符 1">
            <a:extLst>
              <a:ext uri="{FF2B5EF4-FFF2-40B4-BE49-F238E27FC236}">
                <a16:creationId xmlns:a16="http://schemas.microsoft.com/office/drawing/2014/main" id="{8CC1E252-8223-67B8-E366-D66C20FB82E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15</a:t>
            </a:fld>
            <a:endParaRPr lang="zh-TW" altLang="en-US"/>
          </a:p>
        </p:txBody>
      </p:sp>
    </p:spTree>
    <p:extLst>
      <p:ext uri="{BB962C8B-B14F-4D97-AF65-F5344CB8AC3E}">
        <p14:creationId xmlns:p14="http://schemas.microsoft.com/office/powerpoint/2010/main" val="323088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Static Binary Translation (2)</a:t>
            </a:r>
          </a:p>
        </p:txBody>
      </p:sp>
      <p:sp>
        <p:nvSpPr>
          <p:cNvPr id="3" name="Content Placeholder 2"/>
          <p:cNvSpPr>
            <a:spLocks noGrp="1"/>
          </p:cNvSpPr>
          <p:nvPr>
            <p:ph idx="1"/>
          </p:nvPr>
        </p:nvSpPr>
        <p:spPr>
          <a:xfrm>
            <a:off x="773084" y="861602"/>
            <a:ext cx="7852729" cy="3420295"/>
          </a:xfrm>
        </p:spPr>
        <p:txBody>
          <a:bodyPr>
            <a:noAutofit/>
          </a:bodyPr>
          <a:lstStyle/>
          <a:p>
            <a:r>
              <a:rPr lang="en-US" sz="2200" dirty="0">
                <a:latin typeface="Times New Roman" panose="02020603050405020304" pitchFamily="18" charset="0"/>
                <a:cs typeface="Times New Roman" panose="02020603050405020304" pitchFamily="18" charset="0"/>
              </a:rPr>
              <a:t>Static binary translation flow :</a:t>
            </a:r>
          </a:p>
          <a:p>
            <a:pPr marL="685800" lvl="1" indent="-274320">
              <a:buFont typeface="+mj-lt"/>
              <a:buAutoNum type="arabicPeriod"/>
            </a:pPr>
            <a:r>
              <a:rPr lang="en-US" sz="2000" dirty="0">
                <a:latin typeface="Times New Roman" panose="02020603050405020304" pitchFamily="18" charset="0"/>
                <a:cs typeface="Times New Roman" panose="02020603050405020304" pitchFamily="18" charset="0"/>
              </a:rPr>
              <a:t>Fetch one block of guest instructions from guest memory image.</a:t>
            </a:r>
          </a:p>
          <a:p>
            <a:pPr marL="685800" lvl="1" indent="-274320">
              <a:buFont typeface="+mj-lt"/>
              <a:buAutoNum type="arabicPeriod"/>
            </a:pPr>
            <a:r>
              <a:rPr lang="en-US" sz="2000" dirty="0">
                <a:latin typeface="Times New Roman" panose="02020603050405020304" pitchFamily="18" charset="0"/>
                <a:cs typeface="Times New Roman" panose="02020603050405020304" pitchFamily="18" charset="0"/>
              </a:rPr>
              <a:t>Decode and dispatch each instruction to the corresponding translation unit.</a:t>
            </a:r>
          </a:p>
          <a:p>
            <a:pPr marL="685800" lvl="1" indent="-274320">
              <a:buFont typeface="+mj-lt"/>
              <a:buAutoNum type="arabicPeriod"/>
            </a:pPr>
            <a:r>
              <a:rPr lang="en-US" sz="2000" dirty="0">
                <a:latin typeface="Times New Roman" panose="02020603050405020304" pitchFamily="18" charset="0"/>
                <a:cs typeface="Times New Roman" panose="02020603050405020304" pitchFamily="18" charset="0"/>
              </a:rPr>
              <a:t>Translate guest instruction to host instructions.</a:t>
            </a:r>
          </a:p>
          <a:p>
            <a:pPr marL="685800" lvl="1" indent="-274320">
              <a:buFont typeface="+mj-lt"/>
              <a:buAutoNum type="arabicPeriod"/>
            </a:pPr>
            <a:r>
              <a:rPr lang="en-US" sz="2000" dirty="0">
                <a:latin typeface="Times New Roman" panose="02020603050405020304" pitchFamily="18" charset="0"/>
                <a:cs typeface="Times New Roman" panose="02020603050405020304" pitchFamily="18" charset="0"/>
              </a:rPr>
              <a:t>Write the translated host instructions to code cache.</a:t>
            </a:r>
          </a:p>
          <a:p>
            <a:pPr marL="685800" lvl="1" indent="-274320">
              <a:buFont typeface="+mj-lt"/>
              <a:buAutoNum type="arabicPeriod"/>
            </a:pPr>
            <a:r>
              <a:rPr lang="en-US" sz="2000" dirty="0">
                <a:latin typeface="Times New Roman" panose="02020603050405020304" pitchFamily="18" charset="0"/>
                <a:cs typeface="Times New Roman" panose="02020603050405020304" pitchFamily="18" charset="0"/>
              </a:rPr>
              <a:t>Execute the translated host instruction block in code cache.</a:t>
            </a:r>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59DE8E2A-BDBF-D0C3-24E2-D8F2160B597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16</a:t>
            </a:fld>
            <a:endParaRPr lang="zh-TW" altLang="en-US"/>
          </a:p>
        </p:txBody>
      </p:sp>
    </p:spTree>
    <p:extLst>
      <p:ext uri="{BB962C8B-B14F-4D97-AF65-F5344CB8AC3E}">
        <p14:creationId xmlns:p14="http://schemas.microsoft.com/office/powerpoint/2010/main" val="2514375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Static Binary Translation (3)</a:t>
            </a:r>
          </a:p>
        </p:txBody>
      </p:sp>
      <p:sp>
        <p:nvSpPr>
          <p:cNvPr id="3" name="Content Placeholder 2"/>
          <p:cNvSpPr>
            <a:spLocks noGrp="1"/>
          </p:cNvSpPr>
          <p:nvPr>
            <p:ph idx="1"/>
          </p:nvPr>
        </p:nvSpPr>
        <p:spPr>
          <a:xfrm>
            <a:off x="914399" y="835822"/>
            <a:ext cx="7414953" cy="2763590"/>
          </a:xfrm>
        </p:spPr>
        <p:txBody>
          <a:bodyPr>
            <a:noAutofit/>
          </a:bodyPr>
          <a:lstStyle/>
          <a:p>
            <a:r>
              <a:rPr lang="en-US" sz="2200" dirty="0">
                <a:latin typeface="Times New Roman" panose="02020603050405020304" pitchFamily="18" charset="0"/>
                <a:cs typeface="Times New Roman" panose="02020603050405020304" pitchFamily="18" charset="0"/>
              </a:rPr>
              <a:t>Pros &amp; Cons</a:t>
            </a:r>
          </a:p>
          <a:p>
            <a:pPr lvl="1"/>
            <a:r>
              <a:rPr lang="en-US" sz="2000" dirty="0">
                <a:latin typeface="Times New Roman" panose="02020603050405020304" pitchFamily="18" charset="0"/>
                <a:cs typeface="Times New Roman" panose="02020603050405020304" pitchFamily="18" charset="0"/>
              </a:rPr>
              <a:t>Pros</a:t>
            </a:r>
          </a:p>
          <a:p>
            <a:pPr lvl="2"/>
            <a:r>
              <a:rPr lang="en-US" sz="1800" dirty="0">
                <a:latin typeface="Times New Roman" panose="02020603050405020304" pitchFamily="18" charset="0"/>
                <a:cs typeface="Times New Roman" panose="02020603050405020304" pitchFamily="18" charset="0"/>
              </a:rPr>
              <a:t>Emulator can reuse the translated host code</a:t>
            </a:r>
          </a:p>
          <a:p>
            <a:pPr lvl="2"/>
            <a:r>
              <a:rPr lang="en-US" sz="1800" dirty="0">
                <a:latin typeface="Times New Roman" panose="02020603050405020304" pitchFamily="18" charset="0"/>
                <a:cs typeface="Times New Roman" panose="02020603050405020304" pitchFamily="18" charset="0"/>
              </a:rPr>
              <a:t>Emulator can apply more optimization when translating guest blocks</a:t>
            </a:r>
          </a:p>
          <a:p>
            <a:pPr lvl="1"/>
            <a:r>
              <a:rPr lang="en-US" sz="2000" dirty="0">
                <a:latin typeface="Times New Roman" panose="02020603050405020304" pitchFamily="18" charset="0"/>
                <a:cs typeface="Times New Roman" panose="02020603050405020304" pitchFamily="18" charset="0"/>
              </a:rPr>
              <a:t>Cons</a:t>
            </a:r>
          </a:p>
          <a:p>
            <a:pPr lvl="2"/>
            <a:r>
              <a:rPr lang="en-US" sz="1800" dirty="0">
                <a:latin typeface="Times New Roman" panose="02020603050405020304" pitchFamily="18" charset="0"/>
                <a:cs typeface="Times New Roman" panose="02020603050405020304" pitchFamily="18" charset="0"/>
              </a:rPr>
              <a:t>Implementation complexity will increase</a:t>
            </a:r>
          </a:p>
        </p:txBody>
      </p:sp>
      <p:sp>
        <p:nvSpPr>
          <p:cNvPr id="4" name="灯片编号占位符 1">
            <a:extLst>
              <a:ext uri="{FF2B5EF4-FFF2-40B4-BE49-F238E27FC236}">
                <a16:creationId xmlns:a16="http://schemas.microsoft.com/office/drawing/2014/main" id="{59DE8E2A-BDBF-D0C3-24E2-D8F2160B597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17</a:t>
            </a:fld>
            <a:endParaRPr lang="zh-TW" altLang="en-US"/>
          </a:p>
        </p:txBody>
      </p:sp>
    </p:spTree>
    <p:extLst>
      <p:ext uri="{BB962C8B-B14F-4D97-AF65-F5344CB8AC3E}">
        <p14:creationId xmlns:p14="http://schemas.microsoft.com/office/powerpoint/2010/main" val="580761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5" y="108349"/>
            <a:ext cx="7777915" cy="519113"/>
          </a:xfrm>
        </p:spPr>
        <p:txBody>
          <a:bodyPr/>
          <a:lstStyle/>
          <a:p>
            <a:r>
              <a:rPr lang="en-US" dirty="0"/>
              <a:t>Static Binary Translation (4)</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2383224" y="800100"/>
            <a:ext cx="4622987" cy="3780213"/>
          </a:xfrm>
          <a:prstGeom prst="rect">
            <a:avLst/>
          </a:prstGeom>
          <a:noFill/>
          <a:ln w="9525">
            <a:noFill/>
            <a:miter lim="800000"/>
            <a:headEnd/>
            <a:tailEnd/>
          </a:ln>
          <a:effectLst/>
        </p:spPr>
      </p:pic>
      <p:sp>
        <p:nvSpPr>
          <p:cNvPr id="5" name="Rounded Rectangle 4"/>
          <p:cNvSpPr/>
          <p:nvPr/>
        </p:nvSpPr>
        <p:spPr>
          <a:xfrm>
            <a:off x="2137788" y="1379913"/>
            <a:ext cx="5120261" cy="2560320"/>
          </a:xfrm>
          <a:prstGeom prst="roundRect">
            <a:avLst>
              <a:gd name="adj" fmla="val 4592"/>
            </a:avLst>
          </a:prstGeom>
          <a:gradFill>
            <a:gsLst>
              <a:gs pos="0">
                <a:schemeClr val="accent6">
                  <a:tint val="50000"/>
                  <a:satMod val="300000"/>
                  <a:alpha val="60000"/>
                </a:schemeClr>
              </a:gs>
              <a:gs pos="35000">
                <a:schemeClr val="accent6">
                  <a:tint val="37000"/>
                  <a:satMod val="300000"/>
                  <a:alpha val="60000"/>
                </a:schemeClr>
              </a:gs>
              <a:gs pos="100000">
                <a:schemeClr val="accent6">
                  <a:tint val="15000"/>
                  <a:satMod val="350000"/>
                  <a:alpha val="60000"/>
                </a:schemeClr>
              </a:gs>
            </a:gsLst>
          </a:gradFill>
          <a:ln w="38100"/>
        </p:spPr>
        <p:style>
          <a:lnRef idx="1">
            <a:schemeClr val="accent6"/>
          </a:lnRef>
          <a:fillRef idx="2">
            <a:schemeClr val="accent6"/>
          </a:fillRef>
          <a:effectRef idx="1">
            <a:schemeClr val="accent6"/>
          </a:effectRef>
          <a:fontRef idx="minor">
            <a:schemeClr val="dk1"/>
          </a:fontRef>
        </p:style>
        <p:txBody>
          <a:bodyPr rtlCol="0" anchor="t"/>
          <a:lstStyle/>
          <a:p>
            <a:pPr algn="r"/>
            <a:r>
              <a:rPr lang="en-US" altLang="zh-CN" b="1" i="1" dirty="0">
                <a:solidFill>
                  <a:schemeClr val="accent6">
                    <a:lumMod val="50000"/>
                  </a:schemeClr>
                </a:solidFill>
              </a:rPr>
              <a:t>Static </a:t>
            </a:r>
            <a:r>
              <a:rPr lang="en-US" b="1" i="1" dirty="0">
                <a:solidFill>
                  <a:schemeClr val="accent6">
                    <a:lumMod val="50000"/>
                  </a:schemeClr>
                </a:solidFill>
              </a:rPr>
              <a:t>Binary Translator</a:t>
            </a:r>
          </a:p>
        </p:txBody>
      </p:sp>
      <p:sp>
        <p:nvSpPr>
          <p:cNvPr id="3" name="灯片编号占位符 1">
            <a:extLst>
              <a:ext uri="{FF2B5EF4-FFF2-40B4-BE49-F238E27FC236}">
                <a16:creationId xmlns:a16="http://schemas.microsoft.com/office/drawing/2014/main" id="{CD455BCD-50E1-9F9D-864C-B94E80390A9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18</a:t>
            </a:fld>
            <a:endParaRPr lang="zh-TW" altLang="en-US" dirty="0"/>
          </a:p>
        </p:txBody>
      </p:sp>
    </p:spTree>
    <p:extLst>
      <p:ext uri="{BB962C8B-B14F-4D97-AF65-F5344CB8AC3E}">
        <p14:creationId xmlns:p14="http://schemas.microsoft.com/office/powerpoint/2010/main" val="25032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753" y="138197"/>
            <a:ext cx="6515100" cy="496490"/>
          </a:xfrm>
        </p:spPr>
        <p:txBody>
          <a:bodyPr>
            <a:noAutofit/>
          </a:bodyPr>
          <a:lstStyle/>
          <a:p>
            <a:r>
              <a:rPr lang="en-US" dirty="0"/>
              <a:t>Comparison</a:t>
            </a:r>
          </a:p>
        </p:txBody>
      </p:sp>
      <p:sp>
        <p:nvSpPr>
          <p:cNvPr id="3" name="Content Placeholder 2"/>
          <p:cNvSpPr>
            <a:spLocks noGrp="1"/>
          </p:cNvSpPr>
          <p:nvPr>
            <p:ph idx="1"/>
          </p:nvPr>
        </p:nvSpPr>
        <p:spPr>
          <a:xfrm>
            <a:off x="856211" y="740309"/>
            <a:ext cx="8229600" cy="2555752"/>
          </a:xfrm>
        </p:spPr>
        <p:txBody>
          <a:bodyPr/>
          <a:lstStyle/>
          <a:p>
            <a:r>
              <a:rPr lang="en-US" sz="2400" dirty="0">
                <a:latin typeface="Times New Roman" panose="02020603050405020304" pitchFamily="18" charset="0"/>
                <a:cs typeface="Times New Roman" panose="02020603050405020304" pitchFamily="18" charset="0"/>
              </a:rPr>
              <a:t>Interpretation implementation</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0" indent="0">
              <a:buNone/>
            </a:pP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Static binary translation implementation</a:t>
            </a:r>
          </a:p>
        </p:txBody>
      </p:sp>
      <p:pic>
        <p:nvPicPr>
          <p:cNvPr id="4098" name="Picture 2"/>
          <p:cNvPicPr>
            <a:picLocks noChangeAspect="1" noChangeArrowheads="1"/>
          </p:cNvPicPr>
          <p:nvPr/>
        </p:nvPicPr>
        <p:blipFill>
          <a:blip r:embed="rId2" cstate="print"/>
          <a:srcRect/>
          <a:stretch>
            <a:fillRect/>
          </a:stretch>
        </p:blipFill>
        <p:spPr bwMode="auto">
          <a:xfrm>
            <a:off x="2851265" y="1389802"/>
            <a:ext cx="3298876" cy="125676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2094807" y="3296061"/>
            <a:ext cx="5384980" cy="1282995"/>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F3F489E9-994B-502B-1682-114B288B427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19</a:t>
            </a:fld>
            <a:endParaRPr lang="zh-TW" altLang="en-US"/>
          </a:p>
        </p:txBody>
      </p:sp>
    </p:spTree>
    <p:extLst>
      <p:ext uri="{BB962C8B-B14F-4D97-AF65-F5344CB8AC3E}">
        <p14:creationId xmlns:p14="http://schemas.microsoft.com/office/powerpoint/2010/main" val="82728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5" y="108349"/>
            <a:ext cx="7777915" cy="519113"/>
          </a:xfrm>
        </p:spPr>
        <p:txBody>
          <a:bodyPr/>
          <a:lstStyle/>
          <a:p>
            <a:r>
              <a:rPr lang="en-US" dirty="0"/>
              <a:t>Outline</a:t>
            </a:r>
          </a:p>
        </p:txBody>
      </p:sp>
      <p:sp>
        <p:nvSpPr>
          <p:cNvPr id="3" name="Content Placeholder 2"/>
          <p:cNvSpPr>
            <a:spLocks noGrp="1"/>
          </p:cNvSpPr>
          <p:nvPr>
            <p:ph idx="1"/>
          </p:nvPr>
        </p:nvSpPr>
        <p:spPr>
          <a:xfrm>
            <a:off x="839584" y="844153"/>
            <a:ext cx="7847215" cy="3503403"/>
          </a:xfrm>
        </p:spPr>
        <p:txBody>
          <a:bodyPr>
            <a:noAutofit/>
          </a:bodyPr>
          <a:lstStyle/>
          <a:p>
            <a:r>
              <a:rPr lang="en-US" sz="2400" dirty="0">
                <a:latin typeface="Times New Roman" panose="02020603050405020304" pitchFamily="18" charset="0"/>
                <a:ea typeface="华文仿宋" panose="02010600040101010101" pitchFamily="2" charset="-122"/>
                <a:cs typeface="Times New Roman" panose="02020603050405020304" pitchFamily="18" charset="0"/>
              </a:rPr>
              <a:t>Isomorphism</a:t>
            </a:r>
          </a:p>
          <a:p>
            <a:r>
              <a:rPr lang="en-US" sz="2400" dirty="0">
                <a:latin typeface="Times New Roman" panose="02020603050405020304" pitchFamily="18" charset="0"/>
                <a:ea typeface="华文仿宋" panose="02010600040101010101" pitchFamily="2" charset="-122"/>
                <a:cs typeface="Times New Roman" panose="02020603050405020304" pitchFamily="18" charset="0"/>
              </a:rPr>
              <a:t>Emulation</a:t>
            </a:r>
          </a:p>
          <a:p>
            <a:r>
              <a:rPr lang="en-US" sz="2400" dirty="0">
                <a:latin typeface="Times New Roman" panose="02020603050405020304" pitchFamily="18" charset="0"/>
                <a:ea typeface="华文仿宋" panose="02010600040101010101" pitchFamily="2" charset="-122"/>
                <a:cs typeface="Times New Roman" panose="02020603050405020304" pitchFamily="18" charset="0"/>
              </a:rPr>
              <a:t>Virtualization</a:t>
            </a:r>
          </a:p>
          <a:p>
            <a:r>
              <a:rPr lang="en-US" sz="2400" dirty="0">
                <a:latin typeface="Times New Roman" panose="02020603050405020304" pitchFamily="18" charset="0"/>
                <a:ea typeface="华文仿宋" panose="02010600040101010101" pitchFamily="2" charset="-122"/>
                <a:cs typeface="Times New Roman" panose="02020603050405020304" pitchFamily="18" charset="0"/>
              </a:rPr>
              <a:t>Full-virtualization and Para-virtualization</a:t>
            </a:r>
          </a:p>
          <a:p>
            <a:r>
              <a:rPr lang="en-US" sz="2400" dirty="0">
                <a:latin typeface="Times New Roman" panose="02020603050405020304" pitchFamily="18" charset="0"/>
                <a:ea typeface="华文仿宋" panose="02010600040101010101" pitchFamily="2" charset="-122"/>
                <a:cs typeface="Times New Roman" panose="02020603050405020304" pitchFamily="18" charset="0"/>
              </a:rPr>
              <a:t>Categories of virtual machine</a:t>
            </a:r>
          </a:p>
        </p:txBody>
      </p:sp>
      <p:sp>
        <p:nvSpPr>
          <p:cNvPr id="4" name="灯片编号占位符 1">
            <a:extLst>
              <a:ext uri="{FF2B5EF4-FFF2-40B4-BE49-F238E27FC236}">
                <a16:creationId xmlns:a16="http://schemas.microsoft.com/office/drawing/2014/main" id="{9F71A9A2-59F1-498B-18AE-B60B6538041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a:t>
            </a:fld>
            <a:endParaRPr lang="zh-TW" altLang="en-US"/>
          </a:p>
        </p:txBody>
      </p:sp>
    </p:spTree>
    <p:extLst>
      <p:ext uri="{BB962C8B-B14F-4D97-AF65-F5344CB8AC3E}">
        <p14:creationId xmlns:p14="http://schemas.microsoft.com/office/powerpoint/2010/main" val="3468698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85" y="108349"/>
            <a:ext cx="7836105" cy="519113"/>
          </a:xfrm>
        </p:spPr>
        <p:txBody>
          <a:bodyPr/>
          <a:lstStyle/>
          <a:p>
            <a:r>
              <a:rPr lang="en-US" dirty="0"/>
              <a:t>Dynamic Binary Translation (1)</a:t>
            </a:r>
          </a:p>
        </p:txBody>
      </p:sp>
      <p:sp>
        <p:nvSpPr>
          <p:cNvPr id="3" name="Content Placeholder 2"/>
          <p:cNvSpPr>
            <a:spLocks noGrp="1"/>
          </p:cNvSpPr>
          <p:nvPr>
            <p:ph idx="1"/>
          </p:nvPr>
        </p:nvSpPr>
        <p:spPr>
          <a:xfrm>
            <a:off x="947651" y="821002"/>
            <a:ext cx="7414954" cy="3568118"/>
          </a:xfrm>
        </p:spPr>
        <p:txBody>
          <a:bodyPr>
            <a:noAutofit/>
          </a:bodyPr>
          <a:lstStyle/>
          <a:p>
            <a:r>
              <a:rPr lang="en-US" sz="2000" dirty="0">
                <a:latin typeface="Times New Roman" panose="02020603050405020304" pitchFamily="18" charset="0"/>
                <a:cs typeface="Times New Roman" panose="02020603050405020304" pitchFamily="18" charset="0"/>
              </a:rPr>
              <a:t>A hybrid implementation</a:t>
            </a:r>
          </a:p>
          <a:p>
            <a:pPr lvl="1"/>
            <a:r>
              <a:rPr lang="en-US" sz="1600" dirty="0">
                <a:latin typeface="Times New Roman" panose="02020603050405020304" pitchFamily="18" charset="0"/>
                <a:cs typeface="Times New Roman" panose="02020603050405020304" pitchFamily="18" charset="0"/>
              </a:rPr>
              <a:t>For the first discovered codes, directly interpret by interpreter and record these codes as discovered</a:t>
            </a:r>
          </a:p>
          <a:p>
            <a:pPr lvl="1"/>
            <a:r>
              <a:rPr lang="en-US" sz="1600" dirty="0">
                <a:latin typeface="Times New Roman" panose="02020603050405020304" pitchFamily="18" charset="0"/>
                <a:cs typeface="Times New Roman" panose="02020603050405020304" pitchFamily="18" charset="0"/>
              </a:rPr>
              <a:t>As the guest codes discovered, trigger the binary translation module to translate the guest code blocks to host code blocks, and place them into code cache</a:t>
            </a:r>
          </a:p>
          <a:p>
            <a:pPr lvl="1"/>
            <a:r>
              <a:rPr lang="en-US" sz="1600" dirty="0">
                <a:latin typeface="Times New Roman" panose="02020603050405020304" pitchFamily="18" charset="0"/>
                <a:cs typeface="Times New Roman" panose="02020603050405020304" pitchFamily="18" charset="0"/>
              </a:rPr>
              <a:t>When execute the translated block of guest code next time, jump to the code cache and execute the translated host binary code</a:t>
            </a:r>
          </a:p>
          <a:p>
            <a:r>
              <a:rPr lang="en-US" sz="2000" dirty="0">
                <a:latin typeface="Times New Roman" panose="02020603050405020304" pitchFamily="18" charset="0"/>
                <a:cs typeface="Times New Roman" panose="02020603050405020304" pitchFamily="18" charset="0"/>
              </a:rPr>
              <a:t>Pros &amp; Cons</a:t>
            </a:r>
          </a:p>
          <a:p>
            <a:pPr lvl="1"/>
            <a:r>
              <a:rPr lang="en-US" sz="1600" dirty="0">
                <a:latin typeface="Times New Roman" panose="02020603050405020304" pitchFamily="18" charset="0"/>
                <a:cs typeface="Times New Roman" panose="02020603050405020304" pitchFamily="18" charset="0"/>
              </a:rPr>
              <a:t>Pros</a:t>
            </a:r>
          </a:p>
          <a:p>
            <a:pPr lvl="2"/>
            <a:r>
              <a:rPr lang="en-US" sz="1600" dirty="0">
                <a:latin typeface="Times New Roman" panose="02020603050405020304" pitchFamily="18" charset="0"/>
                <a:cs typeface="Times New Roman" panose="02020603050405020304" pitchFamily="18" charset="0"/>
              </a:rPr>
              <a:t>Transparently implement binary translation.</a:t>
            </a:r>
          </a:p>
          <a:p>
            <a:pPr lvl="1"/>
            <a:r>
              <a:rPr lang="en-US" sz="1600" dirty="0">
                <a:latin typeface="Times New Roman" panose="02020603050405020304" pitchFamily="18" charset="0"/>
                <a:cs typeface="Times New Roman" panose="02020603050405020304" pitchFamily="18" charset="0"/>
              </a:rPr>
              <a:t>Cons</a:t>
            </a:r>
          </a:p>
          <a:p>
            <a:pPr lvl="2"/>
            <a:r>
              <a:rPr lang="en-US" sz="1600" dirty="0">
                <a:latin typeface="Times New Roman" panose="02020603050405020304" pitchFamily="18" charset="0"/>
                <a:cs typeface="Times New Roman" panose="02020603050405020304" pitchFamily="18" charset="0"/>
              </a:rPr>
              <a:t>Hard to implement.</a:t>
            </a:r>
          </a:p>
        </p:txBody>
      </p:sp>
      <p:sp>
        <p:nvSpPr>
          <p:cNvPr id="4" name="灯片编号占位符 1">
            <a:extLst>
              <a:ext uri="{FF2B5EF4-FFF2-40B4-BE49-F238E27FC236}">
                <a16:creationId xmlns:a16="http://schemas.microsoft.com/office/drawing/2014/main" id="{2FEF5301-2C84-013F-5F50-7D65316DFED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20</a:t>
            </a:fld>
            <a:endParaRPr lang="zh-TW" altLang="en-US"/>
          </a:p>
        </p:txBody>
      </p:sp>
    </p:spTree>
    <p:extLst>
      <p:ext uri="{BB962C8B-B14F-4D97-AF65-F5344CB8AC3E}">
        <p14:creationId xmlns:p14="http://schemas.microsoft.com/office/powerpoint/2010/main" val="141994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76" y="108349"/>
            <a:ext cx="7711414" cy="519113"/>
          </a:xfrm>
        </p:spPr>
        <p:txBody>
          <a:bodyPr/>
          <a:lstStyle/>
          <a:p>
            <a:r>
              <a:rPr lang="en-US" dirty="0"/>
              <a:t>Dynamic Binary Translation (2)</a:t>
            </a:r>
          </a:p>
        </p:txBody>
      </p:sp>
      <p:sp>
        <p:nvSpPr>
          <p:cNvPr id="4" name="Round Diagonal Corner Rectangle 3"/>
          <p:cNvSpPr/>
          <p:nvPr/>
        </p:nvSpPr>
        <p:spPr>
          <a:xfrm>
            <a:off x="2000250" y="2802428"/>
            <a:ext cx="1371600" cy="1257300"/>
          </a:xfrm>
          <a:prstGeom prst="round2DiagRect">
            <a:avLst>
              <a:gd name="adj1" fmla="val 11533"/>
              <a:gd name="adj2" fmla="val 0"/>
            </a:avLst>
          </a:prstGeom>
          <a:gradFill>
            <a:gsLst>
              <a:gs pos="0">
                <a:schemeClr val="bg1">
                  <a:lumMod val="65000"/>
                </a:schemeClr>
              </a:gs>
              <a:gs pos="70000">
                <a:schemeClr val="bg1">
                  <a:lumMod val="85000"/>
                </a:schemeClr>
              </a:gs>
              <a:gs pos="100000">
                <a:schemeClr val="bg1">
                  <a:lumMod val="95000"/>
                </a:schemeClr>
              </a:gs>
            </a:gsLst>
            <a:lin ang="5400000" scaled="1"/>
          </a:gradFill>
        </p:spPr>
        <p:style>
          <a:lnRef idx="3">
            <a:schemeClr val="lt1"/>
          </a:lnRef>
          <a:fillRef idx="1">
            <a:schemeClr val="dk1"/>
          </a:fillRef>
          <a:effectRef idx="1">
            <a:schemeClr val="dk1"/>
          </a:effectRef>
          <a:fontRef idx="minor">
            <a:schemeClr val="lt1"/>
          </a:fontRef>
        </p:style>
        <p:txBody>
          <a:bodyPr rtlCol="0" anchor="t"/>
          <a:lstStyle/>
          <a:p>
            <a:pPr algn="ctr"/>
            <a:r>
              <a:rPr lang="en-US" sz="1350" b="1" i="1" dirty="0">
                <a:solidFill>
                  <a:schemeClr val="tx1">
                    <a:lumMod val="75000"/>
                    <a:lumOff val="25000"/>
                  </a:schemeClr>
                </a:solidFill>
                <a:latin typeface="Times New Roman" panose="02020603050405020304" pitchFamily="18" charset="0"/>
                <a:cs typeface="Times New Roman" panose="02020603050405020304" pitchFamily="18" charset="0"/>
              </a:rPr>
              <a:t>Guest Binary</a:t>
            </a:r>
          </a:p>
        </p:txBody>
      </p:sp>
      <p:sp>
        <p:nvSpPr>
          <p:cNvPr id="5" name="Rounded Rectangle 4"/>
          <p:cNvSpPr/>
          <p:nvPr/>
        </p:nvSpPr>
        <p:spPr>
          <a:xfrm>
            <a:off x="3989070" y="3191048"/>
            <a:ext cx="1097280" cy="480060"/>
          </a:xfrm>
          <a:prstGeom prst="round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1"/>
            <a:tileRect/>
          </a:gra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1350" b="1" i="1" dirty="0">
                <a:solidFill>
                  <a:schemeClr val="accent2">
                    <a:lumMod val="50000"/>
                  </a:schemeClr>
                </a:solidFill>
                <a:latin typeface="Times New Roman" panose="02020603050405020304" pitchFamily="18" charset="0"/>
                <a:cs typeface="Times New Roman" panose="02020603050405020304" pitchFamily="18" charset="0"/>
              </a:rPr>
              <a:t>Emulation Manager</a:t>
            </a:r>
          </a:p>
        </p:txBody>
      </p:sp>
      <p:sp>
        <p:nvSpPr>
          <p:cNvPr id="6" name="Left-Right Arrow 5"/>
          <p:cNvSpPr/>
          <p:nvPr/>
        </p:nvSpPr>
        <p:spPr>
          <a:xfrm>
            <a:off x="3486150" y="3316778"/>
            <a:ext cx="400050" cy="228600"/>
          </a:xfrm>
          <a:prstGeom prst="leftRightArrow">
            <a:avLst>
              <a:gd name="adj1" fmla="val 50000"/>
              <a:gd name="adj2" fmla="val 57059"/>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7" name="Oval 6"/>
          <p:cNvSpPr/>
          <p:nvPr/>
        </p:nvSpPr>
        <p:spPr>
          <a:xfrm>
            <a:off x="3886200" y="2288078"/>
            <a:ext cx="1499254" cy="4800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b="1" i="1" dirty="0">
                <a:solidFill>
                  <a:schemeClr val="accent6">
                    <a:lumMod val="50000"/>
                  </a:schemeClr>
                </a:solidFill>
                <a:latin typeface="Times New Roman" panose="02020603050405020304" pitchFamily="18" charset="0"/>
                <a:cs typeface="Times New Roman" panose="02020603050405020304" pitchFamily="18" charset="0"/>
              </a:rPr>
              <a:t>Binary Translator</a:t>
            </a:r>
          </a:p>
        </p:txBody>
      </p:sp>
      <p:sp>
        <p:nvSpPr>
          <p:cNvPr id="8" name="Oval 7"/>
          <p:cNvSpPr/>
          <p:nvPr/>
        </p:nvSpPr>
        <p:spPr>
          <a:xfrm>
            <a:off x="3886200" y="4116878"/>
            <a:ext cx="1499254" cy="4800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b="1" i="1" dirty="0">
                <a:solidFill>
                  <a:schemeClr val="accent6">
                    <a:lumMod val="50000"/>
                  </a:schemeClr>
                </a:solidFill>
                <a:latin typeface="Times New Roman" panose="02020603050405020304" pitchFamily="18" charset="0"/>
                <a:cs typeface="Times New Roman" panose="02020603050405020304" pitchFamily="18" charset="0"/>
              </a:rPr>
              <a:t>Interpreter</a:t>
            </a:r>
          </a:p>
        </p:txBody>
      </p:sp>
      <p:sp>
        <p:nvSpPr>
          <p:cNvPr id="9" name="Round Diagonal Corner Rectangle 8"/>
          <p:cNvSpPr/>
          <p:nvPr/>
        </p:nvSpPr>
        <p:spPr>
          <a:xfrm>
            <a:off x="5626247" y="2802428"/>
            <a:ext cx="1371600" cy="1257300"/>
          </a:xfrm>
          <a:prstGeom prst="round2DiagRect">
            <a:avLst>
              <a:gd name="adj1" fmla="val 11533"/>
              <a:gd name="adj2" fmla="val 0"/>
            </a:avLst>
          </a:prstGeom>
          <a:gradFill>
            <a:gsLst>
              <a:gs pos="0">
                <a:schemeClr val="accent1">
                  <a:lumMod val="60000"/>
                  <a:lumOff val="40000"/>
                </a:schemeClr>
              </a:gs>
              <a:gs pos="70000">
                <a:schemeClr val="accent1">
                  <a:lumMod val="40000"/>
                  <a:lumOff val="60000"/>
                </a:schemeClr>
              </a:gs>
              <a:gs pos="100000">
                <a:schemeClr val="accent1">
                  <a:lumMod val="20000"/>
                  <a:lumOff val="80000"/>
                </a:schemeClr>
              </a:gs>
            </a:gsLst>
            <a:lin ang="5400000" scaled="1"/>
          </a:gradFill>
        </p:spPr>
        <p:style>
          <a:lnRef idx="3">
            <a:schemeClr val="lt1"/>
          </a:lnRef>
          <a:fillRef idx="1">
            <a:schemeClr val="dk1"/>
          </a:fillRef>
          <a:effectRef idx="1">
            <a:schemeClr val="dk1"/>
          </a:effectRef>
          <a:fontRef idx="minor">
            <a:schemeClr val="lt1"/>
          </a:fontRef>
        </p:style>
        <p:txBody>
          <a:bodyPr rtlCol="0" anchor="t"/>
          <a:lstStyle/>
          <a:p>
            <a:pPr algn="ctr"/>
            <a:r>
              <a:rPr lang="en-US" sz="1350" b="1" i="1" dirty="0">
                <a:solidFill>
                  <a:schemeClr val="accent1">
                    <a:lumMod val="50000"/>
                  </a:schemeClr>
                </a:solidFill>
                <a:latin typeface="Times New Roman" panose="02020603050405020304" pitchFamily="18" charset="0"/>
                <a:cs typeface="Times New Roman" panose="02020603050405020304" pitchFamily="18" charset="0"/>
              </a:rPr>
              <a:t>Host Binary Code Cache</a:t>
            </a:r>
          </a:p>
        </p:txBody>
      </p:sp>
      <p:sp>
        <p:nvSpPr>
          <p:cNvPr id="10" name="Rectangle 9"/>
          <p:cNvSpPr/>
          <p:nvPr/>
        </p:nvSpPr>
        <p:spPr>
          <a:xfrm>
            <a:off x="5740547" y="3373928"/>
            <a:ext cx="514350" cy="228600"/>
          </a:xfrm>
          <a:prstGeom prst="rect">
            <a:avLst/>
          </a:prstGeom>
          <a:gradFill>
            <a:gsLst>
              <a:gs pos="0">
                <a:schemeClr val="tx2">
                  <a:lumMod val="50000"/>
                </a:schemeClr>
              </a:gs>
              <a:gs pos="80000">
                <a:schemeClr val="tx2">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endParaRPr lang="en-US" sz="105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5740547" y="3716828"/>
            <a:ext cx="514350" cy="228600"/>
          </a:xfrm>
          <a:prstGeom prst="rect">
            <a:avLst/>
          </a:prstGeom>
          <a:gradFill>
            <a:gsLst>
              <a:gs pos="0">
                <a:schemeClr val="tx2">
                  <a:lumMod val="50000"/>
                </a:schemeClr>
              </a:gs>
              <a:gs pos="80000">
                <a:schemeClr val="tx2">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endParaRPr lang="en-US" sz="105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6369197" y="3373928"/>
            <a:ext cx="514350" cy="228600"/>
          </a:xfrm>
          <a:prstGeom prst="rect">
            <a:avLst/>
          </a:prstGeom>
          <a:gradFill>
            <a:gsLst>
              <a:gs pos="0">
                <a:schemeClr val="tx2">
                  <a:lumMod val="50000"/>
                </a:schemeClr>
              </a:gs>
              <a:gs pos="80000">
                <a:schemeClr val="tx2">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endParaRPr lang="en-US" sz="105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6369197" y="3716828"/>
            <a:ext cx="514350" cy="228600"/>
          </a:xfrm>
          <a:prstGeom prst="rect">
            <a:avLst/>
          </a:prstGeom>
          <a:gradFill>
            <a:gsLst>
              <a:gs pos="0">
                <a:schemeClr val="tx2">
                  <a:lumMod val="50000"/>
                </a:schemeClr>
              </a:gs>
              <a:gs pos="80000">
                <a:schemeClr val="tx2">
                  <a:lumMod val="75000"/>
                </a:schemeClr>
              </a:gs>
              <a:gs pos="100000">
                <a:schemeClr val="tx2">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endParaRPr lang="en-US" sz="105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2114550" y="3202478"/>
            <a:ext cx="1143000" cy="28104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endParaRPr lang="en-US" sz="75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2114550" y="3597822"/>
            <a:ext cx="1143000" cy="28104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endParaRPr lang="en-US" sz="1050" b="1" dirty="0">
              <a:latin typeface="Times New Roman" panose="02020603050405020304" pitchFamily="18" charset="0"/>
              <a:cs typeface="Times New Roman" panose="02020603050405020304" pitchFamily="18" charset="0"/>
            </a:endParaRPr>
          </a:p>
        </p:txBody>
      </p:sp>
      <p:sp>
        <p:nvSpPr>
          <p:cNvPr id="16" name="Right Arrow 15"/>
          <p:cNvSpPr/>
          <p:nvPr/>
        </p:nvSpPr>
        <p:spPr>
          <a:xfrm rot="20365690">
            <a:off x="3458239" y="2591254"/>
            <a:ext cx="329984" cy="22631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17" name="Right Arrow 16"/>
          <p:cNvSpPr/>
          <p:nvPr/>
        </p:nvSpPr>
        <p:spPr>
          <a:xfrm rot="1234310" flipV="1">
            <a:off x="5461255" y="2573241"/>
            <a:ext cx="329984" cy="22631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rot="5400000">
            <a:off x="4458296" y="3899113"/>
            <a:ext cx="342900"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rot="16200000" flipV="1">
            <a:off x="4229696" y="3899113"/>
            <a:ext cx="342900"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rot="16200000" flipV="1">
            <a:off x="4366260" y="2981352"/>
            <a:ext cx="342900"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5143500" y="3357121"/>
            <a:ext cx="411480"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H="1">
            <a:off x="5143500" y="3528571"/>
            <a:ext cx="411480" cy="11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222657" y="3173799"/>
            <a:ext cx="325730" cy="230832"/>
          </a:xfrm>
          <a:prstGeom prst="rect">
            <a:avLst/>
          </a:prstGeom>
          <a:noFill/>
        </p:spPr>
        <p:txBody>
          <a:bodyPr wrap="none" rtlCol="0">
            <a:spAutoFit/>
          </a:bodyPr>
          <a:lstStyle/>
          <a:p>
            <a:r>
              <a:rPr lang="en-US" sz="900" b="1" dirty="0">
                <a:latin typeface="Times New Roman" panose="02020603050405020304" pitchFamily="18" charset="0"/>
                <a:cs typeface="Times New Roman" panose="02020603050405020304" pitchFamily="18" charset="0"/>
              </a:rPr>
              <a:t>hit</a:t>
            </a:r>
          </a:p>
        </p:txBody>
      </p:sp>
      <p:sp>
        <p:nvSpPr>
          <p:cNvPr id="24" name="TextBox 23"/>
          <p:cNvSpPr txBox="1"/>
          <p:nvPr/>
        </p:nvSpPr>
        <p:spPr>
          <a:xfrm>
            <a:off x="5199526" y="3524319"/>
            <a:ext cx="364202" cy="230832"/>
          </a:xfrm>
          <a:prstGeom prst="rect">
            <a:avLst/>
          </a:prstGeom>
          <a:noFill/>
        </p:spPr>
        <p:txBody>
          <a:bodyPr wrap="none" rtlCol="0">
            <a:spAutoFit/>
          </a:bodyPr>
          <a:lstStyle/>
          <a:p>
            <a:r>
              <a:rPr lang="en-US" sz="900" b="1" dirty="0">
                <a:latin typeface="Times New Roman" panose="02020603050405020304" pitchFamily="18" charset="0"/>
                <a:cs typeface="Times New Roman" panose="02020603050405020304" pitchFamily="18" charset="0"/>
              </a:rPr>
              <a:t>exit</a:t>
            </a:r>
          </a:p>
        </p:txBody>
      </p:sp>
      <p:sp>
        <p:nvSpPr>
          <p:cNvPr id="25" name="TextBox 24"/>
          <p:cNvSpPr txBox="1"/>
          <p:nvPr/>
        </p:nvSpPr>
        <p:spPr>
          <a:xfrm>
            <a:off x="4631836" y="3787209"/>
            <a:ext cx="402674" cy="230832"/>
          </a:xfrm>
          <a:prstGeom prst="rect">
            <a:avLst/>
          </a:prstGeom>
          <a:noFill/>
        </p:spPr>
        <p:txBody>
          <a:bodyPr wrap="none" rtlCol="0">
            <a:spAutoFit/>
          </a:bodyPr>
          <a:lstStyle/>
          <a:p>
            <a:r>
              <a:rPr lang="en-US" sz="900" b="1" dirty="0">
                <a:latin typeface="Times New Roman" panose="02020603050405020304" pitchFamily="18" charset="0"/>
                <a:cs typeface="Times New Roman" panose="02020603050405020304" pitchFamily="18" charset="0"/>
              </a:rPr>
              <a:t>miss</a:t>
            </a:r>
          </a:p>
        </p:txBody>
      </p:sp>
      <p:sp>
        <p:nvSpPr>
          <p:cNvPr id="26" name="TextBox 25"/>
          <p:cNvSpPr txBox="1"/>
          <p:nvPr/>
        </p:nvSpPr>
        <p:spPr>
          <a:xfrm>
            <a:off x="3968897" y="3787209"/>
            <a:ext cx="518091" cy="230832"/>
          </a:xfrm>
          <a:prstGeom prst="rect">
            <a:avLst/>
          </a:prstGeom>
          <a:noFill/>
        </p:spPr>
        <p:txBody>
          <a:bodyPr wrap="none" rtlCol="0">
            <a:spAutoFit/>
          </a:bodyPr>
          <a:lstStyle/>
          <a:p>
            <a:r>
              <a:rPr lang="en-US" sz="900" b="1" dirty="0">
                <a:latin typeface="Times New Roman" panose="02020603050405020304" pitchFamily="18" charset="0"/>
                <a:cs typeface="Times New Roman" panose="02020603050405020304" pitchFamily="18" charset="0"/>
              </a:rPr>
              <a:t>return</a:t>
            </a:r>
          </a:p>
        </p:txBody>
      </p:sp>
      <p:sp>
        <p:nvSpPr>
          <p:cNvPr id="27" name="TextBox 26"/>
          <p:cNvSpPr txBox="1"/>
          <p:nvPr/>
        </p:nvSpPr>
        <p:spPr>
          <a:xfrm>
            <a:off x="4536587" y="2897678"/>
            <a:ext cx="524503" cy="230832"/>
          </a:xfrm>
          <a:prstGeom prst="rect">
            <a:avLst/>
          </a:prstGeom>
          <a:noFill/>
        </p:spPr>
        <p:txBody>
          <a:bodyPr wrap="none" rtlCol="0">
            <a:spAutoFit/>
          </a:bodyPr>
          <a:lstStyle/>
          <a:p>
            <a:r>
              <a:rPr lang="en-US" sz="900" b="1" dirty="0">
                <a:latin typeface="Times New Roman" panose="02020603050405020304" pitchFamily="18" charset="0"/>
                <a:cs typeface="Times New Roman" panose="02020603050405020304" pitchFamily="18" charset="0"/>
              </a:rPr>
              <a:t>trigger</a:t>
            </a:r>
          </a:p>
        </p:txBody>
      </p:sp>
      <p:sp>
        <p:nvSpPr>
          <p:cNvPr id="28" name="TextBox 27"/>
          <p:cNvSpPr txBox="1"/>
          <p:nvPr/>
        </p:nvSpPr>
        <p:spPr>
          <a:xfrm>
            <a:off x="964275" y="785871"/>
            <a:ext cx="7099069" cy="1477328"/>
          </a:xfrm>
          <a:prstGeom prst="rect">
            <a:avLst/>
          </a:prstGeom>
          <a:noFill/>
        </p:spPr>
        <p:txBody>
          <a:bodyPr wrap="square" rtlCol="0">
            <a:spAutoFit/>
          </a:bodyPr>
          <a:lstStyle/>
          <a:p>
            <a:pPr indent="205740">
              <a:buFont typeface="+mj-lt"/>
              <a:buAutoNum type="arabicPeriod"/>
            </a:pPr>
            <a:r>
              <a:rPr lang="en-US" dirty="0">
                <a:solidFill>
                  <a:schemeClr val="accent1">
                    <a:lumMod val="50000"/>
                  </a:schemeClr>
                </a:solidFill>
                <a:latin typeface="Times New Roman" panose="02020603050405020304" pitchFamily="18" charset="0"/>
                <a:cs typeface="Times New Roman" panose="02020603050405020304" pitchFamily="18" charset="0"/>
              </a:rPr>
              <a:t>First time execution, no translated code in code cache.</a:t>
            </a:r>
          </a:p>
          <a:p>
            <a:pPr indent="205740">
              <a:buFont typeface="+mj-lt"/>
              <a:buAutoNum type="arabicPeriod"/>
            </a:pPr>
            <a:r>
              <a:rPr lang="en-US" dirty="0">
                <a:solidFill>
                  <a:schemeClr val="accent1">
                    <a:lumMod val="50000"/>
                  </a:schemeClr>
                </a:solidFill>
                <a:latin typeface="Times New Roman" panose="02020603050405020304" pitchFamily="18" charset="0"/>
                <a:cs typeface="Times New Roman" panose="02020603050405020304" pitchFamily="18" charset="0"/>
              </a:rPr>
              <a:t>Miss code cache matching, then directly interpret the guest instruction.</a:t>
            </a:r>
          </a:p>
          <a:p>
            <a:pPr indent="205740">
              <a:buFont typeface="+mj-lt"/>
              <a:buAutoNum type="arabicPeriod"/>
            </a:pPr>
            <a:r>
              <a:rPr lang="en-US" dirty="0">
                <a:solidFill>
                  <a:schemeClr val="accent1">
                    <a:lumMod val="50000"/>
                  </a:schemeClr>
                </a:solidFill>
                <a:latin typeface="Times New Roman" panose="02020603050405020304" pitchFamily="18" charset="0"/>
                <a:cs typeface="Times New Roman" panose="02020603050405020304" pitchFamily="18" charset="0"/>
              </a:rPr>
              <a:t>As a code block discovered, trigger the binary translation module.</a:t>
            </a:r>
          </a:p>
          <a:p>
            <a:pPr indent="205740">
              <a:buFont typeface="+mj-lt"/>
              <a:buAutoNum type="arabicPeriod"/>
            </a:pPr>
            <a:r>
              <a:rPr lang="en-US" dirty="0">
                <a:solidFill>
                  <a:schemeClr val="accent1">
                    <a:lumMod val="50000"/>
                  </a:schemeClr>
                </a:solidFill>
                <a:latin typeface="Times New Roman" panose="02020603050405020304" pitchFamily="18" charset="0"/>
                <a:cs typeface="Times New Roman" panose="02020603050405020304" pitchFamily="18" charset="0"/>
              </a:rPr>
              <a:t>Translate guest code block to host binary, and place it in the code cache.</a:t>
            </a:r>
          </a:p>
          <a:p>
            <a:pPr indent="205740">
              <a:buFont typeface="+mj-lt"/>
              <a:buAutoNum type="arabicPeriod"/>
            </a:pPr>
            <a:r>
              <a:rPr lang="en-US" dirty="0">
                <a:solidFill>
                  <a:schemeClr val="accent1">
                    <a:lumMod val="50000"/>
                  </a:schemeClr>
                </a:solidFill>
                <a:latin typeface="Times New Roman" panose="02020603050405020304" pitchFamily="18" charset="0"/>
                <a:cs typeface="Times New Roman" panose="02020603050405020304" pitchFamily="18" charset="0"/>
              </a:rPr>
              <a:t>Next time execution, run the translated code clock in the code cache.</a:t>
            </a:r>
          </a:p>
        </p:txBody>
      </p:sp>
      <p:sp>
        <p:nvSpPr>
          <p:cNvPr id="3" name="灯片编号占位符 1">
            <a:extLst>
              <a:ext uri="{FF2B5EF4-FFF2-40B4-BE49-F238E27FC236}">
                <a16:creationId xmlns:a16="http://schemas.microsoft.com/office/drawing/2014/main" id="{24380E5C-81C7-B435-6182-CE3D101055C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21</a:t>
            </a:fld>
            <a:endParaRPr lang="zh-TW" altLang="en-US"/>
          </a:p>
        </p:txBody>
      </p:sp>
    </p:spTree>
    <p:extLst>
      <p:ext uri="{BB962C8B-B14F-4D97-AF65-F5344CB8AC3E}">
        <p14:creationId xmlns:p14="http://schemas.microsoft.com/office/powerpoint/2010/main" val="49860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animEffect transition="in" filter="fade">
                                      <p:cBhvr>
                                        <p:cTn id="30" dur="500"/>
                                        <p:tgtEl>
                                          <p:spTgt spid="2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xEl>
                                              <p:pRg st="2" end="2"/>
                                            </p:txEl>
                                          </p:spTgt>
                                        </p:tgtEl>
                                        <p:attrNameLst>
                                          <p:attrName>style.visibility</p:attrName>
                                        </p:attrNameLst>
                                      </p:cBhvr>
                                      <p:to>
                                        <p:strVal val="visible"/>
                                      </p:to>
                                    </p:set>
                                    <p:animEffect transition="in" filter="fade">
                                      <p:cBhvr>
                                        <p:cTn id="50" dur="500"/>
                                        <p:tgtEl>
                                          <p:spTgt spid="28">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xEl>
                                              <p:pRg st="3" end="3"/>
                                            </p:txEl>
                                          </p:spTgt>
                                        </p:tgtEl>
                                        <p:attrNameLst>
                                          <p:attrName>style.visibility</p:attrName>
                                        </p:attrNameLst>
                                      </p:cBhvr>
                                      <p:to>
                                        <p:strVal val="visible"/>
                                      </p:to>
                                    </p:set>
                                    <p:animEffect transition="in" filter="fade">
                                      <p:cBhvr>
                                        <p:cTn id="61" dur="500"/>
                                        <p:tgtEl>
                                          <p:spTgt spid="28">
                                            <p:txEl>
                                              <p:pRg st="3" end="3"/>
                                            </p:txEl>
                                          </p:spTgt>
                                        </p:tgtEl>
                                      </p:cBhvr>
                                    </p:animEffect>
                                  </p:childTnLst>
                                </p:cTn>
                              </p:par>
                            </p:childTnLst>
                          </p:cTn>
                        </p:par>
                        <p:par>
                          <p:cTn id="62" fill="hold">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dissolve">
                                      <p:cBhvr>
                                        <p:cTn id="65" dur="500"/>
                                        <p:tgtEl>
                                          <p:spTgt spid="10"/>
                                        </p:tgtEl>
                                      </p:cBhvr>
                                    </p:animEffect>
                                  </p:childTnLst>
                                </p:cTn>
                              </p:par>
                            </p:childTnLst>
                          </p:cTn>
                        </p:par>
                        <p:par>
                          <p:cTn id="66" fill="hold">
                            <p:stCondLst>
                              <p:cond delay="1000"/>
                            </p:stCondLst>
                            <p:childTnLst>
                              <p:par>
                                <p:cTn id="67" presetID="9"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dissolve">
                                      <p:cBhvr>
                                        <p:cTn id="69" dur="500"/>
                                        <p:tgtEl>
                                          <p:spTgt spid="12"/>
                                        </p:tgtEl>
                                      </p:cBhvr>
                                    </p:animEffect>
                                  </p:childTnLst>
                                </p:cTn>
                              </p:par>
                            </p:childTnLst>
                          </p:cTn>
                        </p:par>
                        <p:par>
                          <p:cTn id="70" fill="hold">
                            <p:stCondLst>
                              <p:cond delay="1500"/>
                            </p:stCondLst>
                            <p:childTnLst>
                              <p:par>
                                <p:cTn id="71" presetID="9" presetClass="entr" presetSubtype="0"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dissolve">
                                      <p:cBhvr>
                                        <p:cTn id="73" dur="500"/>
                                        <p:tgtEl>
                                          <p:spTgt spid="11"/>
                                        </p:tgtEl>
                                      </p:cBhvr>
                                    </p:animEffect>
                                  </p:childTnLst>
                                </p:cTn>
                              </p:par>
                            </p:childTnLst>
                          </p:cTn>
                        </p:par>
                        <p:par>
                          <p:cTn id="74" fill="hold">
                            <p:stCondLst>
                              <p:cond delay="2000"/>
                            </p:stCondLst>
                            <p:childTnLst>
                              <p:par>
                                <p:cTn id="75" presetID="9"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dissolv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500"/>
                                        <p:tgtEl>
                                          <p:spTgt spid="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childTnLst>
                                </p:cTn>
                              </p:par>
                              <p:par>
                                <p:cTn id="95" presetID="10" presetClass="entr" presetSubtype="0" fill="hold" nodeType="withEffect">
                                  <p:stCondLst>
                                    <p:cond delay="0"/>
                                  </p:stCondLst>
                                  <p:childTnLst>
                                    <p:set>
                                      <p:cBhvr>
                                        <p:cTn id="96" dur="1" fill="hold">
                                          <p:stCondLst>
                                            <p:cond delay="0"/>
                                          </p:stCondLst>
                                        </p:cTn>
                                        <p:tgtEl>
                                          <p:spTgt spid="28">
                                            <p:txEl>
                                              <p:pRg st="4" end="4"/>
                                            </p:txEl>
                                          </p:spTgt>
                                        </p:tgtEl>
                                        <p:attrNameLst>
                                          <p:attrName>style.visibility</p:attrName>
                                        </p:attrNameLst>
                                      </p:cBhvr>
                                      <p:to>
                                        <p:strVal val="visible"/>
                                      </p:to>
                                    </p:set>
                                    <p:animEffect transition="in" filter="fade">
                                      <p:cBhvr>
                                        <p:cTn id="9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23" grpId="0"/>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17467" y="2906164"/>
            <a:ext cx="5829300" cy="1021556"/>
          </a:xfrm>
        </p:spPr>
        <p:txBody>
          <a:bodyPr/>
          <a:lstStyle/>
          <a:p>
            <a:r>
              <a:rPr lang="en-US" altLang="zh-TW" dirty="0"/>
              <a:t>Design Challenges and Issues</a:t>
            </a:r>
            <a:endParaRPr lang="zh-TW" altLang="en-US" dirty="0"/>
          </a:p>
        </p:txBody>
      </p:sp>
      <p:sp>
        <p:nvSpPr>
          <p:cNvPr id="4" name="灯片编号占位符 1">
            <a:extLst>
              <a:ext uri="{FF2B5EF4-FFF2-40B4-BE49-F238E27FC236}">
                <a16:creationId xmlns:a16="http://schemas.microsoft.com/office/drawing/2014/main" id="{891F1DB2-EAA3-9C6C-DB8B-A60CA632836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22</a:t>
            </a:fld>
            <a:endParaRPr lang="zh-TW" altLang="en-US"/>
          </a:p>
        </p:txBody>
      </p:sp>
    </p:spTree>
    <p:extLst>
      <p:ext uri="{BB962C8B-B14F-4D97-AF65-F5344CB8AC3E}">
        <p14:creationId xmlns:p14="http://schemas.microsoft.com/office/powerpoint/2010/main" val="2305592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64" y="108349"/>
            <a:ext cx="7719726" cy="519113"/>
          </a:xfrm>
        </p:spPr>
        <p:txBody>
          <a:bodyPr/>
          <a:lstStyle/>
          <a:p>
            <a:r>
              <a:rPr lang="en-US" dirty="0"/>
              <a:t>Register Mapping Problem (1)</a:t>
            </a:r>
          </a:p>
        </p:txBody>
      </p:sp>
      <p:sp>
        <p:nvSpPr>
          <p:cNvPr id="3" name="Content Placeholder 2"/>
          <p:cNvSpPr>
            <a:spLocks noGrp="1"/>
          </p:cNvSpPr>
          <p:nvPr>
            <p:ph idx="1"/>
          </p:nvPr>
        </p:nvSpPr>
        <p:spPr>
          <a:xfrm>
            <a:off x="782275" y="801560"/>
            <a:ext cx="7579449" cy="1371600"/>
          </a:xfrm>
        </p:spPr>
        <p:txBody>
          <a:bodyPr/>
          <a:lstStyle/>
          <a:p>
            <a:r>
              <a:rPr lang="en-US" sz="2000" dirty="0">
                <a:latin typeface="Times New Roman" panose="02020603050405020304" pitchFamily="18" charset="0"/>
                <a:cs typeface="Times New Roman" panose="02020603050405020304" pitchFamily="18" charset="0"/>
              </a:rPr>
              <a:t>Why should we map registers ?</a:t>
            </a:r>
          </a:p>
          <a:p>
            <a:pPr lvl="1"/>
            <a:r>
              <a:rPr lang="en-US" sz="1800" dirty="0">
                <a:latin typeface="Times New Roman" panose="02020603050405020304" pitchFamily="18" charset="0"/>
                <a:cs typeface="Times New Roman" panose="02020603050405020304" pitchFamily="18" charset="0"/>
              </a:rPr>
              <a:t>Different ISA will define different number of registers</a:t>
            </a:r>
          </a:p>
          <a:p>
            <a:pPr lvl="1"/>
            <a:r>
              <a:rPr lang="en-US" sz="1800" dirty="0">
                <a:latin typeface="Times New Roman" panose="02020603050405020304" pitchFamily="18" charset="0"/>
                <a:cs typeface="Times New Roman" panose="02020603050405020304" pitchFamily="18" charset="0"/>
              </a:rPr>
              <a:t>Sometimes guest ISA even require some special purpose register which host ISA does not defined</a:t>
            </a:r>
          </a:p>
        </p:txBody>
      </p:sp>
      <p:pic>
        <p:nvPicPr>
          <p:cNvPr id="5122" name="Picture 2"/>
          <p:cNvPicPr>
            <a:picLocks noChangeAspect="1" noChangeArrowheads="1"/>
          </p:cNvPicPr>
          <p:nvPr/>
        </p:nvPicPr>
        <p:blipFill>
          <a:blip r:embed="rId2" cstate="print"/>
          <a:srcRect/>
          <a:stretch>
            <a:fillRect/>
          </a:stretch>
        </p:blipFill>
        <p:spPr bwMode="auto">
          <a:xfrm>
            <a:off x="2518756" y="2227811"/>
            <a:ext cx="4287640" cy="2371886"/>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A28ED07E-F991-CBAC-A21A-DFB05F35736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23</a:t>
            </a:fld>
            <a:endParaRPr lang="zh-TW" altLang="en-US"/>
          </a:p>
        </p:txBody>
      </p:sp>
    </p:spTree>
    <p:extLst>
      <p:ext uri="{BB962C8B-B14F-4D97-AF65-F5344CB8AC3E}">
        <p14:creationId xmlns:p14="http://schemas.microsoft.com/office/powerpoint/2010/main" val="4128967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211" y="108349"/>
            <a:ext cx="7819479" cy="519113"/>
          </a:xfrm>
        </p:spPr>
        <p:txBody>
          <a:bodyPr/>
          <a:lstStyle/>
          <a:p>
            <a:r>
              <a:rPr lang="en-US" dirty="0"/>
              <a:t>Register Mapping Problem (2)</a:t>
            </a:r>
          </a:p>
        </p:txBody>
      </p:sp>
      <p:sp>
        <p:nvSpPr>
          <p:cNvPr id="3" name="Content Placeholder 2"/>
          <p:cNvSpPr>
            <a:spLocks noGrp="1"/>
          </p:cNvSpPr>
          <p:nvPr>
            <p:ph idx="1"/>
          </p:nvPr>
        </p:nvSpPr>
        <p:spPr>
          <a:xfrm>
            <a:off x="911602" y="847899"/>
            <a:ext cx="7498080" cy="3283527"/>
          </a:xfrm>
        </p:spPr>
        <p:txBody>
          <a:bodyPr/>
          <a:lstStyle/>
          <a:p>
            <a:r>
              <a:rPr lang="en-US" sz="2400" dirty="0"/>
              <a:t>If the number of host registers is larger that those of the guest</a:t>
            </a:r>
          </a:p>
          <a:p>
            <a:pPr lvl="1"/>
            <a:r>
              <a:rPr lang="en-US" sz="2000" dirty="0"/>
              <a:t>That will be an easier case for implementation</a:t>
            </a:r>
          </a:p>
          <a:p>
            <a:pPr lvl="1"/>
            <a:r>
              <a:rPr lang="en-US" sz="2000" dirty="0"/>
              <a:t>Directly map one register of guest to one of host, and make use of the rest registers for optimization</a:t>
            </a:r>
          </a:p>
          <a:p>
            <a:pPr lvl="1"/>
            <a:r>
              <a:rPr lang="en-US" sz="2000" dirty="0"/>
              <a:t>Example </a:t>
            </a:r>
          </a:p>
          <a:p>
            <a:pPr lvl="2"/>
            <a:r>
              <a:rPr lang="en-US" sz="1800" dirty="0"/>
              <a:t>Translating RISC binary to x86</a:t>
            </a:r>
          </a:p>
        </p:txBody>
      </p:sp>
      <p:sp>
        <p:nvSpPr>
          <p:cNvPr id="4" name="灯片编号占位符 1">
            <a:extLst>
              <a:ext uri="{FF2B5EF4-FFF2-40B4-BE49-F238E27FC236}">
                <a16:creationId xmlns:a16="http://schemas.microsoft.com/office/drawing/2014/main" id="{6EF8F205-49B1-BC23-34E2-C02CCFAA463E}"/>
              </a:ext>
            </a:extLst>
          </p:cNvPr>
          <p:cNvSpPr>
            <a:spLocks noGrp="1"/>
          </p:cNvSpPr>
          <p:nvPr>
            <p:ph type="sldNum" sz="quarter" idx="10"/>
          </p:nvPr>
        </p:nvSpPr>
        <p:spPr>
          <a:xfrm>
            <a:off x="6831013" y="4901784"/>
            <a:ext cx="2133600" cy="254794"/>
          </a:xfrm>
        </p:spPr>
        <p:txBody>
          <a:bodyPr/>
          <a:lstStyle/>
          <a:p>
            <a:fld id="{D9B6BDF2-6896-4B98-8776-C18582F63BA5}" type="slidenum">
              <a:rPr lang="zh-TW" altLang="en-US" smtClean="0"/>
              <a:pPr/>
              <a:t>24</a:t>
            </a:fld>
            <a:endParaRPr lang="zh-TW" altLang="en-US"/>
          </a:p>
        </p:txBody>
      </p:sp>
    </p:spTree>
    <p:extLst>
      <p:ext uri="{BB962C8B-B14F-4D97-AF65-F5344CB8AC3E}">
        <p14:creationId xmlns:p14="http://schemas.microsoft.com/office/powerpoint/2010/main" val="3745932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211" y="108349"/>
            <a:ext cx="7819479" cy="519113"/>
          </a:xfrm>
        </p:spPr>
        <p:txBody>
          <a:bodyPr/>
          <a:lstStyle/>
          <a:p>
            <a:r>
              <a:rPr lang="en-US" dirty="0"/>
              <a:t>Register Mapping Problem (3)</a:t>
            </a:r>
          </a:p>
        </p:txBody>
      </p:sp>
      <p:sp>
        <p:nvSpPr>
          <p:cNvPr id="3" name="Content Placeholder 2"/>
          <p:cNvSpPr>
            <a:spLocks noGrp="1"/>
          </p:cNvSpPr>
          <p:nvPr>
            <p:ph idx="1"/>
          </p:nvPr>
        </p:nvSpPr>
        <p:spPr>
          <a:xfrm>
            <a:off x="964275" y="826855"/>
            <a:ext cx="7124007" cy="2049347"/>
          </a:xfrm>
        </p:spPr>
        <p:txBody>
          <a:bodyPr/>
          <a:lstStyle/>
          <a:p>
            <a:r>
              <a:rPr lang="en-US" sz="2400" dirty="0"/>
              <a:t>If number of host registers is not enough</a:t>
            </a:r>
          </a:p>
          <a:p>
            <a:pPr lvl="1"/>
            <a:r>
              <a:rPr lang="en-US" sz="2000" dirty="0"/>
              <a:t>That should involve more effort.</a:t>
            </a:r>
          </a:p>
          <a:p>
            <a:pPr lvl="1"/>
            <a:r>
              <a:rPr lang="en-US" sz="2000" dirty="0"/>
              <a:t>Emulator may only map some frequently used guest registers to host, and left the unmapped registers in memory.</a:t>
            </a:r>
          </a:p>
          <a:p>
            <a:pPr lvl="1"/>
            <a:r>
              <a:rPr lang="en-US" sz="2000" dirty="0"/>
              <a:t>Mapping decision will be critical in this case.</a:t>
            </a:r>
          </a:p>
        </p:txBody>
      </p:sp>
      <p:sp>
        <p:nvSpPr>
          <p:cNvPr id="4" name="灯片编号占位符 1">
            <a:extLst>
              <a:ext uri="{FF2B5EF4-FFF2-40B4-BE49-F238E27FC236}">
                <a16:creationId xmlns:a16="http://schemas.microsoft.com/office/drawing/2014/main" id="{6EF8F205-49B1-BC23-34E2-C02CCFAA463E}"/>
              </a:ext>
            </a:extLst>
          </p:cNvPr>
          <p:cNvSpPr>
            <a:spLocks noGrp="1"/>
          </p:cNvSpPr>
          <p:nvPr>
            <p:ph type="sldNum" sz="quarter" idx="10"/>
          </p:nvPr>
        </p:nvSpPr>
        <p:spPr>
          <a:xfrm>
            <a:off x="6831013" y="4901784"/>
            <a:ext cx="2133600" cy="254794"/>
          </a:xfrm>
        </p:spPr>
        <p:txBody>
          <a:bodyPr/>
          <a:lstStyle/>
          <a:p>
            <a:fld id="{D9B6BDF2-6896-4B98-8776-C18582F63BA5}" type="slidenum">
              <a:rPr lang="zh-TW" altLang="en-US" smtClean="0"/>
              <a:pPr/>
              <a:t>25</a:t>
            </a:fld>
            <a:endParaRPr lang="zh-TW" altLang="en-US"/>
          </a:p>
        </p:txBody>
      </p:sp>
    </p:spTree>
    <p:extLst>
      <p:ext uri="{BB962C8B-B14F-4D97-AF65-F5344CB8AC3E}">
        <p14:creationId xmlns:p14="http://schemas.microsoft.com/office/powerpoint/2010/main" val="2246532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149" y="108349"/>
            <a:ext cx="7794541" cy="519113"/>
          </a:xfrm>
        </p:spPr>
        <p:txBody>
          <a:bodyPr/>
          <a:lstStyle/>
          <a:p>
            <a:r>
              <a:rPr lang="en-US" dirty="0"/>
              <a:t>Performance Improvement</a:t>
            </a:r>
          </a:p>
        </p:txBody>
      </p:sp>
      <p:sp>
        <p:nvSpPr>
          <p:cNvPr id="3" name="Content Placeholder 2"/>
          <p:cNvSpPr>
            <a:spLocks noGrp="1"/>
          </p:cNvSpPr>
          <p:nvPr>
            <p:ph idx="1"/>
          </p:nvPr>
        </p:nvSpPr>
        <p:spPr>
          <a:xfrm>
            <a:off x="892258" y="844153"/>
            <a:ext cx="7536847" cy="3671888"/>
          </a:xfrm>
        </p:spPr>
        <p:txBody>
          <a:bodyPr/>
          <a:lstStyle/>
          <a:p>
            <a:r>
              <a:rPr lang="en-US" sz="2400" dirty="0"/>
              <a:t>What introduces the performance hit ?</a:t>
            </a:r>
          </a:p>
          <a:p>
            <a:pPr lvl="1"/>
            <a:r>
              <a:rPr lang="en-US" sz="2000" dirty="0"/>
              <a:t>Control flow problem</a:t>
            </a:r>
          </a:p>
          <a:p>
            <a:pPr lvl="2"/>
            <a:r>
              <a:rPr lang="en-US" sz="1800" dirty="0"/>
              <a:t>Highly frequent context switches between code caches and emulation manager will degrade performance.</a:t>
            </a:r>
          </a:p>
          <a:p>
            <a:pPr lvl="1"/>
            <a:r>
              <a:rPr lang="en-US" sz="2000" dirty="0"/>
              <a:t>Target code optimization</a:t>
            </a:r>
          </a:p>
          <a:p>
            <a:pPr lvl="2"/>
            <a:r>
              <a:rPr lang="en-US" sz="1800" dirty="0"/>
              <a:t>Translate guest code block in instruction-wise (translate one instruction at a time) will miss many optimization opportunities.</a:t>
            </a:r>
          </a:p>
          <a:p>
            <a:r>
              <a:rPr lang="en-US" sz="2400" dirty="0"/>
              <a:t>Solutions </a:t>
            </a:r>
          </a:p>
          <a:p>
            <a:pPr lvl="1"/>
            <a:r>
              <a:rPr lang="en-US" sz="2000" dirty="0"/>
              <a:t>Translation Chaining</a:t>
            </a:r>
          </a:p>
          <a:p>
            <a:pPr lvl="1"/>
            <a:r>
              <a:rPr lang="en-US" sz="2000" dirty="0"/>
              <a:t>Dynamic Optimization</a:t>
            </a:r>
          </a:p>
        </p:txBody>
      </p:sp>
      <p:sp>
        <p:nvSpPr>
          <p:cNvPr id="4" name="灯片编号占位符 1">
            <a:extLst>
              <a:ext uri="{FF2B5EF4-FFF2-40B4-BE49-F238E27FC236}">
                <a16:creationId xmlns:a16="http://schemas.microsoft.com/office/drawing/2014/main" id="{014A37A2-720B-106A-0143-D71077A5DB0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26</a:t>
            </a:fld>
            <a:endParaRPr lang="zh-TW" altLang="en-US"/>
          </a:p>
        </p:txBody>
      </p:sp>
    </p:spTree>
    <p:extLst>
      <p:ext uri="{BB962C8B-B14F-4D97-AF65-F5344CB8AC3E}">
        <p14:creationId xmlns:p14="http://schemas.microsoft.com/office/powerpoint/2010/main" val="4182085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338" y="108349"/>
            <a:ext cx="7736352" cy="519113"/>
          </a:xfrm>
        </p:spPr>
        <p:txBody>
          <a:bodyPr/>
          <a:lstStyle/>
          <a:p>
            <a:r>
              <a:rPr lang="en-US" dirty="0"/>
              <a:t>Translation Chaining (1)</a:t>
            </a:r>
          </a:p>
        </p:txBody>
      </p:sp>
      <p:pic>
        <p:nvPicPr>
          <p:cNvPr id="6146" name="Picture 2"/>
          <p:cNvPicPr>
            <a:picLocks noGrp="1" noChangeAspect="1" noChangeArrowheads="1"/>
          </p:cNvPicPr>
          <p:nvPr>
            <p:ph idx="1"/>
          </p:nvPr>
        </p:nvPicPr>
        <p:blipFill>
          <a:blip r:embed="rId2" cstate="print"/>
          <a:srcRect/>
          <a:stretch>
            <a:fillRect/>
          </a:stretch>
        </p:blipFill>
        <p:spPr bwMode="auto">
          <a:xfrm>
            <a:off x="2767574" y="1440821"/>
            <a:ext cx="3746568" cy="3133898"/>
          </a:xfrm>
          <a:prstGeom prst="rect">
            <a:avLst/>
          </a:prstGeom>
          <a:noFill/>
          <a:ln w="9525">
            <a:noFill/>
            <a:miter lim="800000"/>
            <a:headEnd/>
            <a:tailEnd/>
          </a:ln>
          <a:effectLst/>
        </p:spPr>
      </p:pic>
      <p:sp>
        <p:nvSpPr>
          <p:cNvPr id="5" name="Content Placeholder 2"/>
          <p:cNvSpPr txBox="1">
            <a:spLocks/>
          </p:cNvSpPr>
          <p:nvPr/>
        </p:nvSpPr>
        <p:spPr>
          <a:xfrm>
            <a:off x="324196" y="801183"/>
            <a:ext cx="8562108" cy="388698"/>
          </a:xfrm>
          <a:prstGeom prst="rect">
            <a:avLst/>
          </a:prstGeom>
        </p:spPr>
        <p:txBody>
          <a:bodyPr vert="horz" lIns="68580" tIns="34290" rIns="68580" bIns="34290" rtlCol="0">
            <a:noAutofit/>
          </a:bodyPr>
          <a:lstStyle/>
          <a:p>
            <a:pPr marL="285750" indent="-285750" defTabSz="685800">
              <a:spcBef>
                <a:spcPct val="20000"/>
              </a:spcBef>
              <a:buClr>
                <a:srgbClr val="0000FF"/>
              </a:buClr>
              <a:buFont typeface="Wingdings" panose="05000000000000000000" pitchFamily="2" charset="2"/>
              <a:buChar char="l"/>
              <a:defRPr/>
            </a:pPr>
            <a:r>
              <a:rPr lang="en-US" sz="2000" dirty="0">
                <a:solidFill>
                  <a:schemeClr val="tx2">
                    <a:lumMod val="75000"/>
                  </a:schemeClr>
                </a:solidFill>
                <a:latin typeface="Times New Roman" panose="02020603050405020304" pitchFamily="18" charset="0"/>
                <a:cs typeface="Times New Roman" panose="02020603050405020304" pitchFamily="18" charset="0"/>
              </a:rPr>
              <a:t>Non-optimized control flow between translated blocks and emulation manager</a:t>
            </a:r>
          </a:p>
        </p:txBody>
      </p:sp>
      <p:sp>
        <p:nvSpPr>
          <p:cNvPr id="6" name="Oval 5"/>
          <p:cNvSpPr/>
          <p:nvPr/>
        </p:nvSpPr>
        <p:spPr>
          <a:xfrm>
            <a:off x="3890634" y="1579418"/>
            <a:ext cx="531737" cy="2744360"/>
          </a:xfrm>
          <a:prstGeom prst="ellipse">
            <a:avLst/>
          </a:prstGeom>
          <a:noFill/>
          <a:ln w="57150"/>
          <a:effectLst>
            <a:glow rad="635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7" name="Rectangle 6"/>
          <p:cNvSpPr/>
          <p:nvPr/>
        </p:nvSpPr>
        <p:spPr>
          <a:xfrm>
            <a:off x="1445576" y="3977529"/>
            <a:ext cx="2062104" cy="346249"/>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Context Switches</a:t>
            </a:r>
          </a:p>
        </p:txBody>
      </p:sp>
      <p:sp>
        <p:nvSpPr>
          <p:cNvPr id="3" name="灯片编号占位符 1">
            <a:extLst>
              <a:ext uri="{FF2B5EF4-FFF2-40B4-BE49-F238E27FC236}">
                <a16:creationId xmlns:a16="http://schemas.microsoft.com/office/drawing/2014/main" id="{541F71B0-056F-F3F9-3C04-0889D752B85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27</a:t>
            </a:fld>
            <a:endParaRPr lang="zh-TW" altLang="en-US"/>
          </a:p>
        </p:txBody>
      </p:sp>
    </p:spTree>
    <p:extLst>
      <p:ext uri="{BB962C8B-B14F-4D97-AF65-F5344CB8AC3E}">
        <p14:creationId xmlns:p14="http://schemas.microsoft.com/office/powerpoint/2010/main" val="11928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Chaining (2)</a:t>
            </a:r>
          </a:p>
        </p:txBody>
      </p:sp>
      <p:sp>
        <p:nvSpPr>
          <p:cNvPr id="3" name="Content Placeholder 2"/>
          <p:cNvSpPr>
            <a:spLocks noGrp="1"/>
          </p:cNvSpPr>
          <p:nvPr>
            <p:ph idx="1"/>
          </p:nvPr>
        </p:nvSpPr>
        <p:spPr>
          <a:xfrm>
            <a:off x="906087" y="776202"/>
            <a:ext cx="7165571" cy="686838"/>
          </a:xfrm>
        </p:spPr>
        <p:txBody>
          <a:bodyPr/>
          <a:lstStyle/>
          <a:p>
            <a:r>
              <a:rPr lang="en-US" sz="2000" dirty="0">
                <a:latin typeface="Times New Roman" panose="02020603050405020304" pitchFamily="18" charset="0"/>
                <a:cs typeface="Times New Roman" panose="02020603050405020304" pitchFamily="18" charset="0"/>
              </a:rPr>
              <a:t>Jump from one translation directly to next, which avoid switching back to emulation manager.</a:t>
            </a:r>
          </a:p>
        </p:txBody>
      </p:sp>
      <p:pic>
        <p:nvPicPr>
          <p:cNvPr id="7170" name="Picture 2"/>
          <p:cNvPicPr>
            <a:picLocks noChangeAspect="1" noChangeArrowheads="1"/>
          </p:cNvPicPr>
          <p:nvPr/>
        </p:nvPicPr>
        <p:blipFill>
          <a:blip r:embed="rId2" cstate="print"/>
          <a:srcRect/>
          <a:stretch>
            <a:fillRect/>
          </a:stretch>
        </p:blipFill>
        <p:spPr bwMode="auto">
          <a:xfrm>
            <a:off x="2301963" y="1327102"/>
            <a:ext cx="3949208" cy="3303067"/>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E1DE0A22-8EBE-75FE-D441-31F0C6DC268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28</a:t>
            </a:fld>
            <a:endParaRPr lang="zh-TW" altLang="en-US"/>
          </a:p>
        </p:txBody>
      </p:sp>
    </p:spTree>
    <p:extLst>
      <p:ext uri="{BB962C8B-B14F-4D97-AF65-F5344CB8AC3E}">
        <p14:creationId xmlns:p14="http://schemas.microsoft.com/office/powerpoint/2010/main" val="1282063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5" y="108349"/>
            <a:ext cx="7777915" cy="519113"/>
          </a:xfrm>
        </p:spPr>
        <p:txBody>
          <a:bodyPr/>
          <a:lstStyle/>
          <a:p>
            <a:r>
              <a:rPr lang="en-US" dirty="0"/>
              <a:t>Dynamic Optimization (1)</a:t>
            </a:r>
          </a:p>
        </p:txBody>
      </p:sp>
      <p:sp>
        <p:nvSpPr>
          <p:cNvPr id="3" name="Content Placeholder 2"/>
          <p:cNvSpPr>
            <a:spLocks noGrp="1"/>
          </p:cNvSpPr>
          <p:nvPr>
            <p:ph idx="1"/>
          </p:nvPr>
        </p:nvSpPr>
        <p:spPr>
          <a:xfrm>
            <a:off x="972588" y="822960"/>
            <a:ext cx="7198823" cy="3075710"/>
          </a:xfrm>
        </p:spPr>
        <p:txBody>
          <a:bodyPr>
            <a:noAutofit/>
          </a:bodyPr>
          <a:lstStyle/>
          <a:p>
            <a:r>
              <a:rPr lang="en-US" sz="2400" dirty="0">
                <a:latin typeface="Times New Roman" panose="02020603050405020304" pitchFamily="18" charset="0"/>
                <a:cs typeface="Times New Roman" panose="02020603050405020304" pitchFamily="18" charset="0"/>
              </a:rPr>
              <a:t>How to optimize binary codes ?</a:t>
            </a:r>
          </a:p>
          <a:p>
            <a:pPr lvl="1"/>
            <a:r>
              <a:rPr lang="en-US" sz="2200" dirty="0">
                <a:latin typeface="Times New Roman" panose="02020603050405020304" pitchFamily="18" charset="0"/>
                <a:cs typeface="Times New Roman" panose="02020603050405020304" pitchFamily="18" charset="0"/>
              </a:rPr>
              <a:t>Static optimization (compiling time optimization)</a:t>
            </a:r>
          </a:p>
          <a:p>
            <a:pPr lvl="2"/>
            <a:r>
              <a:rPr lang="en-US" dirty="0">
                <a:latin typeface="Times New Roman" panose="02020603050405020304" pitchFamily="18" charset="0"/>
                <a:cs typeface="Times New Roman" panose="02020603050405020304" pitchFamily="18" charset="0"/>
              </a:rPr>
              <a:t>Optimization techniques apply to generate binary code base on the </a:t>
            </a:r>
            <a:r>
              <a:rPr lang="en-US" altLang="zh-TW" dirty="0">
                <a:latin typeface="Times New Roman" panose="02020603050405020304" pitchFamily="18" charset="0"/>
                <a:ea typeface="新細明體" charset="-120"/>
                <a:cs typeface="Times New Roman" panose="02020603050405020304" pitchFamily="18" charset="0"/>
              </a:rPr>
              <a:t>semantic </a:t>
            </a:r>
            <a:r>
              <a:rPr lang="en-US" dirty="0">
                <a:latin typeface="Times New Roman" panose="02020603050405020304" pitchFamily="18" charset="0"/>
                <a:cs typeface="Times New Roman" panose="02020603050405020304" pitchFamily="18" charset="0"/>
              </a:rPr>
              <a:t>information in source code.</a:t>
            </a:r>
          </a:p>
          <a:p>
            <a:pPr lvl="1"/>
            <a:r>
              <a:rPr lang="en-US" sz="2200" dirty="0">
                <a:latin typeface="Times New Roman" panose="02020603050405020304" pitchFamily="18" charset="0"/>
                <a:cs typeface="Times New Roman" panose="02020603050405020304" pitchFamily="18" charset="0"/>
              </a:rPr>
              <a:t>Dynamic optimization (run time optimization)</a:t>
            </a:r>
          </a:p>
          <a:p>
            <a:pPr lvl="2"/>
            <a:r>
              <a:rPr lang="en-US" dirty="0">
                <a:latin typeface="Times New Roman" panose="02020603050405020304" pitchFamily="18" charset="0"/>
                <a:cs typeface="Times New Roman" panose="02020603050405020304" pitchFamily="18" charset="0"/>
              </a:rPr>
              <a:t>Optimization techniques apply to generated binary code base on the run time information which relate to program input data.</a:t>
            </a:r>
          </a:p>
        </p:txBody>
      </p:sp>
      <p:sp>
        <p:nvSpPr>
          <p:cNvPr id="4" name="灯片编号占位符 1">
            <a:extLst>
              <a:ext uri="{FF2B5EF4-FFF2-40B4-BE49-F238E27FC236}">
                <a16:creationId xmlns:a16="http://schemas.microsoft.com/office/drawing/2014/main" id="{B65FC22E-2DB0-A7FA-04F5-109E44407D6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29</a:t>
            </a:fld>
            <a:endParaRPr lang="zh-TW" altLang="en-US"/>
          </a:p>
        </p:txBody>
      </p:sp>
    </p:spTree>
    <p:extLst>
      <p:ext uri="{BB962C8B-B14F-4D97-AF65-F5344CB8AC3E}">
        <p14:creationId xmlns:p14="http://schemas.microsoft.com/office/powerpoint/2010/main" val="180349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kumimoji="1" lang="en-US" altLang="zh-TW" dirty="0"/>
              <a:t>Isomorphism</a:t>
            </a:r>
            <a:endParaRPr kumimoji="1" lang="zh-TW" altLang="en-US" dirty="0"/>
          </a:p>
        </p:txBody>
      </p:sp>
      <p:sp>
        <p:nvSpPr>
          <p:cNvPr id="5" name="文字版面配置區 4"/>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1058786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5" y="108349"/>
            <a:ext cx="7777915" cy="519113"/>
          </a:xfrm>
        </p:spPr>
        <p:txBody>
          <a:bodyPr/>
          <a:lstStyle/>
          <a:p>
            <a:r>
              <a:rPr lang="en-US" dirty="0"/>
              <a:t>Dynamic Optimization (2)</a:t>
            </a:r>
          </a:p>
        </p:txBody>
      </p:sp>
      <p:sp>
        <p:nvSpPr>
          <p:cNvPr id="3" name="Content Placeholder 2"/>
          <p:cNvSpPr>
            <a:spLocks noGrp="1"/>
          </p:cNvSpPr>
          <p:nvPr>
            <p:ph idx="1"/>
          </p:nvPr>
        </p:nvSpPr>
        <p:spPr>
          <a:xfrm>
            <a:off x="897774" y="822962"/>
            <a:ext cx="7223761" cy="2128059"/>
          </a:xfrm>
        </p:spPr>
        <p:txBody>
          <a:bodyPr>
            <a:noAutofit/>
          </a:bodyPr>
          <a:lstStyle/>
          <a:p>
            <a:r>
              <a:rPr lang="en-US" sz="2400" dirty="0">
                <a:latin typeface="Times New Roman" panose="02020603050405020304" pitchFamily="18" charset="0"/>
                <a:cs typeface="Times New Roman" panose="02020603050405020304" pitchFamily="18" charset="0"/>
              </a:rPr>
              <a:t>Why we use dynamic optimization technique ?</a:t>
            </a:r>
          </a:p>
          <a:p>
            <a:pPr lvl="1"/>
            <a:r>
              <a:rPr lang="en-US" sz="2200" dirty="0">
                <a:latin typeface="Times New Roman" panose="02020603050405020304" pitchFamily="18" charset="0"/>
                <a:cs typeface="Times New Roman" panose="02020603050405020304" pitchFamily="18" charset="0"/>
              </a:rPr>
              <a:t>Advantages </a:t>
            </a:r>
          </a:p>
          <a:p>
            <a:pPr lvl="2"/>
            <a:r>
              <a:rPr lang="en-US" dirty="0">
                <a:latin typeface="Times New Roman" panose="02020603050405020304" pitchFamily="18" charset="0"/>
                <a:cs typeface="Times New Roman" panose="02020603050405020304" pitchFamily="18" charset="0"/>
              </a:rPr>
              <a:t>It  can benefit from dynamic profiling.</a:t>
            </a:r>
          </a:p>
          <a:p>
            <a:pPr lvl="2"/>
            <a:r>
              <a:rPr lang="en-US" dirty="0">
                <a:latin typeface="Times New Roman" panose="02020603050405020304" pitchFamily="18" charset="0"/>
                <a:cs typeface="Times New Roman" panose="02020603050405020304" pitchFamily="18" charset="0"/>
              </a:rPr>
              <a:t>It is not constrained by a compilation unit.</a:t>
            </a:r>
          </a:p>
          <a:p>
            <a:pPr lvl="2"/>
            <a:r>
              <a:rPr lang="en-US" dirty="0">
                <a:latin typeface="Times New Roman" panose="02020603050405020304" pitchFamily="18" charset="0"/>
                <a:cs typeface="Times New Roman" panose="02020603050405020304" pitchFamily="18" charset="0"/>
              </a:rPr>
              <a:t>It  knows the exact execution environment.</a:t>
            </a:r>
          </a:p>
        </p:txBody>
      </p:sp>
      <p:sp>
        <p:nvSpPr>
          <p:cNvPr id="4" name="灯片编号占位符 1">
            <a:extLst>
              <a:ext uri="{FF2B5EF4-FFF2-40B4-BE49-F238E27FC236}">
                <a16:creationId xmlns:a16="http://schemas.microsoft.com/office/drawing/2014/main" id="{B65FC22E-2DB0-A7FA-04F5-109E44407D6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30</a:t>
            </a:fld>
            <a:endParaRPr lang="zh-TW" altLang="en-US"/>
          </a:p>
        </p:txBody>
      </p:sp>
    </p:spTree>
    <p:extLst>
      <p:ext uri="{BB962C8B-B14F-4D97-AF65-F5344CB8AC3E}">
        <p14:creationId xmlns:p14="http://schemas.microsoft.com/office/powerpoint/2010/main" val="971238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Dynamic Optimization (1)</a:t>
            </a:r>
          </a:p>
        </p:txBody>
      </p:sp>
      <p:sp>
        <p:nvSpPr>
          <p:cNvPr id="3" name="Content Placeholder 2"/>
          <p:cNvSpPr>
            <a:spLocks noGrp="1"/>
          </p:cNvSpPr>
          <p:nvPr>
            <p:ph idx="1"/>
          </p:nvPr>
        </p:nvSpPr>
        <p:spPr>
          <a:xfrm>
            <a:off x="914400" y="844153"/>
            <a:ext cx="7456516" cy="3254022"/>
          </a:xfrm>
        </p:spPr>
        <p:txBody>
          <a:bodyPr/>
          <a:lstStyle/>
          <a:p>
            <a:r>
              <a:rPr lang="en-US" dirty="0">
                <a:latin typeface="Times New Roman" panose="02020603050405020304" pitchFamily="18" charset="0"/>
                <a:cs typeface="Times New Roman" panose="02020603050405020304" pitchFamily="18" charset="0"/>
              </a:rPr>
              <a:t>How to implement dynamic optimization </a:t>
            </a:r>
          </a:p>
          <a:p>
            <a:pPr lvl="1"/>
            <a:r>
              <a:rPr lang="en-US" sz="2000" dirty="0">
                <a:latin typeface="Times New Roman" panose="02020603050405020304" pitchFamily="18" charset="0"/>
                <a:cs typeface="Times New Roman" panose="02020603050405020304" pitchFamily="18" charset="0"/>
              </a:rPr>
              <a:t>Analysis program behavior in run time</a:t>
            </a:r>
          </a:p>
          <a:p>
            <a:pPr lvl="1"/>
            <a:r>
              <a:rPr lang="en-US" sz="2000" dirty="0">
                <a:latin typeface="Times New Roman" panose="02020603050405020304" pitchFamily="18" charset="0"/>
                <a:cs typeface="Times New Roman" panose="02020603050405020304" pitchFamily="18" charset="0"/>
              </a:rPr>
              <a:t>Collect run time profiling information based on the input data and host hardware characteristics</a:t>
            </a:r>
          </a:p>
          <a:p>
            <a:pPr lvl="1"/>
            <a:r>
              <a:rPr lang="en-US" sz="2000" dirty="0">
                <a:latin typeface="Times New Roman" panose="02020603050405020304" pitchFamily="18" charset="0"/>
                <a:cs typeface="Times New Roman" panose="02020603050405020304" pitchFamily="18" charset="0"/>
              </a:rPr>
              <a:t>Dynamically translate or modify the binary code by reordering instructions or other techniques</a:t>
            </a:r>
          </a:p>
          <a:p>
            <a:pPr lvl="1"/>
            <a:r>
              <a:rPr lang="en-US" sz="2000" dirty="0">
                <a:latin typeface="Times New Roman" panose="02020603050405020304" pitchFamily="18" charset="0"/>
                <a:cs typeface="Times New Roman" panose="02020603050405020304" pitchFamily="18" charset="0"/>
              </a:rPr>
              <a:t>Write back the optimized binary into code cache for next execution</a:t>
            </a:r>
          </a:p>
        </p:txBody>
      </p:sp>
      <p:sp>
        <p:nvSpPr>
          <p:cNvPr id="4" name="灯片编号占位符 1">
            <a:extLst>
              <a:ext uri="{FF2B5EF4-FFF2-40B4-BE49-F238E27FC236}">
                <a16:creationId xmlns:a16="http://schemas.microsoft.com/office/drawing/2014/main" id="{B6D35298-7189-589F-E56F-749EAC4913C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31</a:t>
            </a:fld>
            <a:endParaRPr lang="zh-TW" altLang="en-US"/>
          </a:p>
        </p:txBody>
      </p:sp>
    </p:spTree>
    <p:extLst>
      <p:ext uri="{BB962C8B-B14F-4D97-AF65-F5344CB8AC3E}">
        <p14:creationId xmlns:p14="http://schemas.microsoft.com/office/powerpoint/2010/main" val="1711723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Dynamic Optimization (2)</a:t>
            </a:r>
          </a:p>
        </p:txBody>
      </p:sp>
      <p:sp>
        <p:nvSpPr>
          <p:cNvPr id="3" name="Content Placeholder 2"/>
          <p:cNvSpPr>
            <a:spLocks noGrp="1"/>
          </p:cNvSpPr>
          <p:nvPr>
            <p:ph idx="1"/>
          </p:nvPr>
        </p:nvSpPr>
        <p:spPr>
          <a:xfrm>
            <a:off x="914400" y="844153"/>
            <a:ext cx="7534128" cy="3671888"/>
          </a:xfrm>
        </p:spPr>
        <p:txBody>
          <a:bodyPr/>
          <a:lstStyle/>
          <a:p>
            <a:r>
              <a:rPr lang="en-US" sz="2200" dirty="0">
                <a:latin typeface="Times New Roman" panose="02020603050405020304" pitchFamily="18" charset="0"/>
                <a:cs typeface="Times New Roman" panose="02020603050405020304" pitchFamily="18" charset="0"/>
              </a:rPr>
              <a:t>How to analyze program behavior and profile </a:t>
            </a:r>
          </a:p>
          <a:p>
            <a:pPr lvl="1"/>
            <a:r>
              <a:rPr lang="en-US" sz="2000" dirty="0">
                <a:latin typeface="Times New Roman" panose="02020603050405020304" pitchFamily="18" charset="0"/>
                <a:cs typeface="Times New Roman" panose="02020603050405020304" pitchFamily="18" charset="0"/>
              </a:rPr>
              <a:t>Collect statistics about a program as it runs</a:t>
            </a:r>
          </a:p>
          <a:p>
            <a:pPr lvl="2"/>
            <a:r>
              <a:rPr lang="en-US" sz="1800" dirty="0">
                <a:latin typeface="Times New Roman" panose="02020603050405020304" pitchFamily="18" charset="0"/>
                <a:cs typeface="Times New Roman" panose="02020603050405020304" pitchFamily="18" charset="0"/>
              </a:rPr>
              <a:t>Branches (taken, not taken)</a:t>
            </a:r>
          </a:p>
          <a:p>
            <a:pPr lvl="2"/>
            <a:r>
              <a:rPr lang="en-US" sz="1800" dirty="0">
                <a:latin typeface="Times New Roman" panose="02020603050405020304" pitchFamily="18" charset="0"/>
                <a:cs typeface="Times New Roman" panose="02020603050405020304" pitchFamily="18" charset="0"/>
              </a:rPr>
              <a:t>Jump targets</a:t>
            </a:r>
          </a:p>
          <a:p>
            <a:pPr lvl="2"/>
            <a:r>
              <a:rPr lang="en-US" sz="1800" dirty="0">
                <a:latin typeface="Times New Roman" panose="02020603050405020304" pitchFamily="18" charset="0"/>
                <a:cs typeface="Times New Roman" panose="02020603050405020304" pitchFamily="18" charset="0"/>
              </a:rPr>
              <a:t>Data values</a:t>
            </a:r>
          </a:p>
          <a:p>
            <a:pPr lvl="2"/>
            <a:r>
              <a:rPr lang="en-US" sz="1800" dirty="0">
                <a:latin typeface="Times New Roman" panose="02020603050405020304" pitchFamily="18" charset="0"/>
                <a:cs typeface="Times New Roman" panose="02020603050405020304" pitchFamily="18" charset="0"/>
              </a:rPr>
              <a:t>Cache misses</a:t>
            </a:r>
          </a:p>
          <a:p>
            <a:pPr lvl="1"/>
            <a:r>
              <a:rPr lang="en-US" sz="2000" dirty="0">
                <a:latin typeface="Times New Roman" panose="02020603050405020304" pitchFamily="18" charset="0"/>
                <a:cs typeface="Times New Roman" panose="02020603050405020304" pitchFamily="18" charset="0"/>
              </a:rPr>
              <a:t>Predictability allows these statistics to be used for optimizations to be used in the future</a:t>
            </a:r>
          </a:p>
          <a:p>
            <a:r>
              <a:rPr lang="en-US" sz="2200" dirty="0">
                <a:latin typeface="Times New Roman" panose="02020603050405020304" pitchFamily="18" charset="0"/>
                <a:cs typeface="Times New Roman" panose="02020603050405020304" pitchFamily="18" charset="0"/>
              </a:rPr>
              <a:t>Profiling in a VM differs from traditional profiling used for compiler feedback</a:t>
            </a:r>
          </a:p>
        </p:txBody>
      </p:sp>
      <p:sp>
        <p:nvSpPr>
          <p:cNvPr id="4" name="灯片编号占位符 1">
            <a:extLst>
              <a:ext uri="{FF2B5EF4-FFF2-40B4-BE49-F238E27FC236}">
                <a16:creationId xmlns:a16="http://schemas.microsoft.com/office/drawing/2014/main" id="{16CF1445-948B-54AE-14ED-A48B1253902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32</a:t>
            </a:fld>
            <a:endParaRPr lang="zh-TW" altLang="en-US"/>
          </a:p>
        </p:txBody>
      </p:sp>
    </p:spTree>
    <p:extLst>
      <p:ext uri="{BB962C8B-B14F-4D97-AF65-F5344CB8AC3E}">
        <p14:creationId xmlns:p14="http://schemas.microsoft.com/office/powerpoint/2010/main" val="26714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087" y="108349"/>
            <a:ext cx="7769603" cy="519113"/>
          </a:xfrm>
        </p:spPr>
        <p:txBody>
          <a:bodyPr/>
          <a:lstStyle/>
          <a:p>
            <a:r>
              <a:rPr lang="en-US" dirty="0"/>
              <a:t>Dynamic Optimization (3)</a:t>
            </a:r>
          </a:p>
        </p:txBody>
      </p:sp>
      <p:pic>
        <p:nvPicPr>
          <p:cNvPr id="8194" name="Picture 2"/>
          <p:cNvPicPr>
            <a:picLocks noGrp="1" noChangeAspect="1" noChangeArrowheads="1"/>
          </p:cNvPicPr>
          <p:nvPr>
            <p:ph idx="1"/>
          </p:nvPr>
        </p:nvPicPr>
        <p:blipFill>
          <a:blip r:embed="rId2" cstate="print"/>
          <a:srcRect/>
          <a:stretch>
            <a:fillRect/>
          </a:stretch>
        </p:blipFill>
        <p:spPr bwMode="auto">
          <a:xfrm>
            <a:off x="2000250" y="1379017"/>
            <a:ext cx="5143500" cy="3210652"/>
          </a:xfrm>
          <a:prstGeom prst="rect">
            <a:avLst/>
          </a:prstGeom>
          <a:noFill/>
          <a:ln w="9525">
            <a:noFill/>
            <a:miter lim="800000"/>
            <a:headEnd/>
            <a:tailEnd/>
          </a:ln>
          <a:effectLst/>
        </p:spPr>
      </p:pic>
      <p:sp>
        <p:nvSpPr>
          <p:cNvPr id="5" name="Content Placeholder 2"/>
          <p:cNvSpPr txBox="1">
            <a:spLocks/>
          </p:cNvSpPr>
          <p:nvPr/>
        </p:nvSpPr>
        <p:spPr>
          <a:xfrm>
            <a:off x="820653" y="834249"/>
            <a:ext cx="6172200" cy="457200"/>
          </a:xfrm>
          <a:prstGeom prst="rect">
            <a:avLst/>
          </a:prstGeom>
        </p:spPr>
        <p:txBody>
          <a:bodyPr vert="horz" lIns="68580" tIns="34290" rIns="68580" bIns="34290" rtlCol="0">
            <a:normAutofit/>
          </a:bodyPr>
          <a:lstStyle/>
          <a:p>
            <a:pPr marL="342900" indent="-342900" defTabSz="685800">
              <a:spcBef>
                <a:spcPct val="20000"/>
              </a:spcBef>
              <a:buClr>
                <a:srgbClr val="0000FF"/>
              </a:buClr>
              <a:buFont typeface="Wingdings" panose="05000000000000000000" pitchFamily="2" charset="2"/>
              <a:buChar char="l"/>
              <a:defRPr/>
            </a:pPr>
            <a:r>
              <a:rPr lang="en-US" sz="2400" dirty="0">
                <a:latin typeface="Times New Roman" panose="02020603050405020304" pitchFamily="18" charset="0"/>
                <a:cs typeface="Times New Roman" panose="02020603050405020304" pitchFamily="18" charset="0"/>
              </a:rPr>
              <a:t>Dynamic binary translation and optimization </a:t>
            </a:r>
          </a:p>
        </p:txBody>
      </p:sp>
      <p:pic>
        <p:nvPicPr>
          <p:cNvPr id="1026" name="Picture 2"/>
          <p:cNvPicPr>
            <a:picLocks noChangeAspect="1" noChangeArrowheads="1"/>
          </p:cNvPicPr>
          <p:nvPr/>
        </p:nvPicPr>
        <p:blipFill>
          <a:blip r:embed="rId3" cstate="print"/>
          <a:srcRect/>
          <a:stretch>
            <a:fillRect/>
          </a:stretch>
        </p:blipFill>
        <p:spPr bwMode="auto">
          <a:xfrm>
            <a:off x="2000250" y="2163262"/>
            <a:ext cx="5143500" cy="2426406"/>
          </a:xfrm>
          <a:prstGeom prst="rect">
            <a:avLst/>
          </a:prstGeom>
          <a:noFill/>
          <a:ln w="9525">
            <a:noFill/>
            <a:miter lim="800000"/>
            <a:headEnd/>
            <a:tailEnd/>
          </a:ln>
          <a:effectLst/>
        </p:spPr>
      </p:pic>
      <p:sp>
        <p:nvSpPr>
          <p:cNvPr id="3" name="灯片编号占位符 1">
            <a:extLst>
              <a:ext uri="{FF2B5EF4-FFF2-40B4-BE49-F238E27FC236}">
                <a16:creationId xmlns:a16="http://schemas.microsoft.com/office/drawing/2014/main" id="{5AC044BA-2BC9-003C-9CCC-61FC91EF52A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33</a:t>
            </a:fld>
            <a:endParaRPr lang="zh-TW" altLang="en-US"/>
          </a:p>
        </p:txBody>
      </p:sp>
    </p:spTree>
    <p:extLst>
      <p:ext uri="{BB962C8B-B14F-4D97-AF65-F5344CB8AC3E}">
        <p14:creationId xmlns:p14="http://schemas.microsoft.com/office/powerpoint/2010/main" val="382368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kumimoji="1" lang="en-US" altLang="zh-TW" dirty="0"/>
              <a:t>VIRTUALIZATION</a:t>
            </a:r>
            <a:endParaRPr kumimoji="1" lang="zh-TW" altLang="en-US" dirty="0"/>
          </a:p>
        </p:txBody>
      </p:sp>
      <p:sp>
        <p:nvSpPr>
          <p:cNvPr id="5" name="文字版面配置區 4"/>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3517009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7933" y="63201"/>
            <a:ext cx="6172200" cy="651272"/>
          </a:xfrm>
        </p:spPr>
        <p:txBody>
          <a:bodyPr/>
          <a:lstStyle/>
          <a:p>
            <a:r>
              <a:rPr kumimoji="1" lang="en-US" altLang="zh-TW" dirty="0"/>
              <a:t>System Virtual Machine</a:t>
            </a:r>
            <a:endParaRPr kumimoji="1" lang="zh-TW" altLang="en-US" dirty="0"/>
          </a:p>
        </p:txBody>
      </p:sp>
      <p:sp>
        <p:nvSpPr>
          <p:cNvPr id="4" name="內容版面配置區 3"/>
          <p:cNvSpPr>
            <a:spLocks noGrp="1"/>
          </p:cNvSpPr>
          <p:nvPr>
            <p:ph sz="half" idx="1"/>
          </p:nvPr>
        </p:nvSpPr>
        <p:spPr>
          <a:xfrm>
            <a:off x="1061269" y="826497"/>
            <a:ext cx="7550716" cy="3829050"/>
          </a:xfrm>
        </p:spPr>
        <p:txBody>
          <a:bodyPr>
            <a:noAutofit/>
          </a:bodyPr>
          <a:lstStyle/>
          <a:p>
            <a:r>
              <a:rPr lang="en-US" altLang="zh-TW" sz="2000" dirty="0">
                <a:latin typeface="Times New Roman" panose="02020603050405020304" pitchFamily="18" charset="0"/>
                <a:cs typeface="Times New Roman" panose="02020603050405020304" pitchFamily="18" charset="0"/>
              </a:rPr>
              <a:t>System virtual machines</a:t>
            </a:r>
            <a:r>
              <a:rPr lang="en-US" altLang="zh-TW" sz="2000" dirty="0">
                <a:solidFill>
                  <a:schemeClr val="tx1"/>
                </a:solidFill>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are capable of </a:t>
            </a:r>
            <a:r>
              <a:rPr lang="en-US" altLang="zh-TW" sz="2000" dirty="0" err="1">
                <a:latin typeface="Times New Roman" panose="02020603050405020304" pitchFamily="18" charset="0"/>
                <a:cs typeface="Times New Roman" panose="02020603050405020304" pitchFamily="18" charset="0"/>
              </a:rPr>
              <a:t>virtualizing</a:t>
            </a:r>
            <a:r>
              <a:rPr lang="en-US" altLang="zh-TW" sz="2000" dirty="0">
                <a:latin typeface="Times New Roman" panose="02020603050405020304" pitchFamily="18" charset="0"/>
                <a:cs typeface="Times New Roman" panose="02020603050405020304" pitchFamily="18" charset="0"/>
              </a:rPr>
              <a:t> a full set of hardware resources, including a processor (or processors), memory and storage resources and peripheral devices.</a:t>
            </a:r>
          </a:p>
          <a:p>
            <a:r>
              <a:rPr kumimoji="1" lang="en-US" altLang="zh-TW" sz="2000" dirty="0">
                <a:latin typeface="Times New Roman" panose="02020603050405020304" pitchFamily="18" charset="0"/>
                <a:cs typeface="Times New Roman" panose="02020603050405020304" pitchFamily="18" charset="0"/>
              </a:rPr>
              <a:t>Constructed at ISA level</a:t>
            </a:r>
          </a:p>
          <a:p>
            <a:r>
              <a:rPr kumimoji="1" lang="en-US" altLang="zh-TW" sz="2000" dirty="0">
                <a:latin typeface="Times New Roman" panose="02020603050405020304" pitchFamily="18" charset="0"/>
                <a:cs typeface="Times New Roman" panose="02020603050405020304" pitchFamily="18" charset="0"/>
              </a:rPr>
              <a:t>Allow multiple OS environments, or support time sharing.</a:t>
            </a:r>
          </a:p>
          <a:p>
            <a:r>
              <a:rPr kumimoji="1" lang="en-US" altLang="zh-TW" sz="2000" dirty="0">
                <a:latin typeface="Times New Roman" panose="02020603050405020304" pitchFamily="18" charset="0"/>
                <a:cs typeface="Times New Roman" panose="02020603050405020304" pitchFamily="18" charset="0"/>
              </a:rPr>
              <a:t>Examples</a:t>
            </a:r>
          </a:p>
          <a:p>
            <a:pPr lvl="1"/>
            <a:r>
              <a:rPr kumimoji="1" lang="en-US" altLang="zh-TW" sz="1800" dirty="0">
                <a:latin typeface="Times New Roman" panose="02020603050405020304" pitchFamily="18" charset="0"/>
                <a:cs typeface="Times New Roman" panose="02020603050405020304" pitchFamily="18" charset="0"/>
              </a:rPr>
              <a:t>IBM VM/360</a:t>
            </a:r>
          </a:p>
          <a:p>
            <a:pPr lvl="1"/>
            <a:r>
              <a:rPr kumimoji="1" lang="en-US" altLang="zh-TW" sz="1800" dirty="0">
                <a:latin typeface="Times New Roman" panose="02020603050405020304" pitchFamily="18" charset="0"/>
                <a:cs typeface="Times New Roman" panose="02020603050405020304" pitchFamily="18" charset="0"/>
              </a:rPr>
              <a:t>VMware</a:t>
            </a:r>
          </a:p>
          <a:p>
            <a:pPr lvl="1"/>
            <a:r>
              <a:rPr kumimoji="1" lang="en-US" altLang="zh-TW" sz="1800" dirty="0" err="1">
                <a:latin typeface="Times New Roman" panose="02020603050405020304" pitchFamily="18" charset="0"/>
                <a:cs typeface="Times New Roman" panose="02020603050405020304" pitchFamily="18" charset="0"/>
              </a:rPr>
              <a:t>Xen</a:t>
            </a:r>
            <a:endParaRPr kumimoji="1" lang="en-US" altLang="zh-TW" sz="1800" dirty="0">
              <a:latin typeface="Times New Roman" panose="02020603050405020304" pitchFamily="18" charset="0"/>
              <a:cs typeface="Times New Roman" panose="02020603050405020304" pitchFamily="18" charset="0"/>
            </a:endParaRPr>
          </a:p>
          <a:p>
            <a:pPr lvl="1"/>
            <a:r>
              <a:rPr kumimoji="1" lang="en-US" altLang="zh-TW" sz="1800" dirty="0">
                <a:latin typeface="Times New Roman" panose="02020603050405020304" pitchFamily="18" charset="0"/>
                <a:cs typeface="Times New Roman" panose="02020603050405020304" pitchFamily="18" charset="0"/>
              </a:rPr>
              <a:t>KVM</a:t>
            </a:r>
          </a:p>
          <a:p>
            <a:pPr lvl="1"/>
            <a:r>
              <a:rPr kumimoji="1" lang="en-US" altLang="zh-TW" sz="1800" dirty="0">
                <a:latin typeface="Times New Roman" panose="02020603050405020304" pitchFamily="18" charset="0"/>
                <a:cs typeface="Times New Roman" panose="02020603050405020304" pitchFamily="18" charset="0"/>
              </a:rPr>
              <a:t>OKL4</a:t>
            </a:r>
          </a:p>
          <a:p>
            <a:pPr lvl="1"/>
            <a:endParaRPr kumimoji="1" lang="zh-TW" altLang="en-US" sz="2000" dirty="0">
              <a:latin typeface="Times New Roman" panose="02020603050405020304" pitchFamily="18" charset="0"/>
              <a:cs typeface="Times New Roman" panose="02020603050405020304" pitchFamily="18" charset="0"/>
            </a:endParaRPr>
          </a:p>
        </p:txBody>
      </p:sp>
      <p:grpSp>
        <p:nvGrpSpPr>
          <p:cNvPr id="8" name="群組 7"/>
          <p:cNvGrpSpPr/>
          <p:nvPr/>
        </p:nvGrpSpPr>
        <p:grpSpPr>
          <a:xfrm>
            <a:off x="3805151" y="2571750"/>
            <a:ext cx="3943350" cy="1925352"/>
            <a:chOff x="381000" y="1268760"/>
            <a:chExt cx="8458200" cy="5184576"/>
          </a:xfrm>
        </p:grpSpPr>
        <p:sp>
          <p:nvSpPr>
            <p:cNvPr id="9" name="圓角矩形 8"/>
            <p:cNvSpPr/>
            <p:nvPr/>
          </p:nvSpPr>
          <p:spPr>
            <a:xfrm>
              <a:off x="4499992" y="1268760"/>
              <a:ext cx="4032448" cy="3989040"/>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10" name="圓角矩形 9"/>
            <p:cNvSpPr/>
            <p:nvPr/>
          </p:nvSpPr>
          <p:spPr>
            <a:xfrm>
              <a:off x="4716016" y="3789040"/>
              <a:ext cx="3528392" cy="146876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825" dirty="0"/>
                <a:t>Windows Phone 8’s kernel</a:t>
              </a:r>
              <a:endParaRPr kumimoji="1" lang="zh-TW" altLang="en-US" sz="825" dirty="0"/>
            </a:p>
          </p:txBody>
        </p:sp>
        <p:sp>
          <p:nvSpPr>
            <p:cNvPr id="11" name="圓角矩形 10"/>
            <p:cNvSpPr/>
            <p:nvPr/>
          </p:nvSpPr>
          <p:spPr>
            <a:xfrm>
              <a:off x="395536" y="5733256"/>
              <a:ext cx="8424936" cy="72008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sz="900" dirty="0"/>
                <a:t>Hardware</a:t>
              </a:r>
              <a:endParaRPr kumimoji="1" lang="zh-TW" altLang="en-US" sz="900" dirty="0"/>
            </a:p>
          </p:txBody>
        </p:sp>
        <p:sp>
          <p:nvSpPr>
            <p:cNvPr id="12" name="文字方塊 11"/>
            <p:cNvSpPr txBox="1"/>
            <p:nvPr/>
          </p:nvSpPr>
          <p:spPr>
            <a:xfrm>
              <a:off x="5436097" y="1412776"/>
              <a:ext cx="2488704" cy="559425"/>
            </a:xfrm>
            <a:prstGeom prst="rect">
              <a:avLst/>
            </a:prstGeom>
            <a:noFill/>
          </p:spPr>
          <p:txBody>
            <a:bodyPr wrap="square" rtlCol="0">
              <a:spAutoFit/>
            </a:bodyPr>
            <a:lstStyle/>
            <a:p>
              <a:pPr algn="ctr"/>
              <a:r>
                <a:rPr kumimoji="1" lang="en-US" altLang="zh-TW" sz="750" dirty="0">
                  <a:solidFill>
                    <a:srgbClr val="FF0000"/>
                  </a:solidFill>
                </a:rPr>
                <a:t>Windows Phone</a:t>
              </a:r>
              <a:endParaRPr kumimoji="1" lang="zh-TW" altLang="en-US" sz="750" dirty="0">
                <a:solidFill>
                  <a:srgbClr val="FF0000"/>
                </a:solidFill>
              </a:endParaRPr>
            </a:p>
          </p:txBody>
        </p:sp>
        <p:sp>
          <p:nvSpPr>
            <p:cNvPr id="13" name="圓角矩形 12"/>
            <p:cNvSpPr/>
            <p:nvPr/>
          </p:nvSpPr>
          <p:spPr>
            <a:xfrm>
              <a:off x="395536" y="1340768"/>
              <a:ext cx="3960440" cy="3917032"/>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350"/>
            </a:p>
          </p:txBody>
        </p:sp>
        <p:sp>
          <p:nvSpPr>
            <p:cNvPr id="14" name="文字方塊 13"/>
            <p:cNvSpPr txBox="1"/>
            <p:nvPr/>
          </p:nvSpPr>
          <p:spPr>
            <a:xfrm>
              <a:off x="1187624" y="1412776"/>
              <a:ext cx="2520281" cy="559425"/>
            </a:xfrm>
            <a:prstGeom prst="rect">
              <a:avLst/>
            </a:prstGeom>
            <a:noFill/>
          </p:spPr>
          <p:txBody>
            <a:bodyPr wrap="square" rtlCol="0">
              <a:spAutoFit/>
            </a:bodyPr>
            <a:lstStyle/>
            <a:p>
              <a:pPr algn="ctr"/>
              <a:r>
                <a:rPr kumimoji="1" lang="en-US" altLang="zh-TW" sz="750" dirty="0">
                  <a:solidFill>
                    <a:srgbClr val="FF0000"/>
                  </a:solidFill>
                </a:rPr>
                <a:t>Android</a:t>
              </a:r>
              <a:endParaRPr kumimoji="1" lang="zh-TW" altLang="en-US" sz="750" dirty="0">
                <a:solidFill>
                  <a:srgbClr val="FF0000"/>
                </a:solidFill>
              </a:endParaRPr>
            </a:p>
          </p:txBody>
        </p:sp>
        <p:sp>
          <p:nvSpPr>
            <p:cNvPr id="15" name="圓角矩形 14"/>
            <p:cNvSpPr/>
            <p:nvPr/>
          </p:nvSpPr>
          <p:spPr>
            <a:xfrm>
              <a:off x="539552" y="3717032"/>
              <a:ext cx="3672408" cy="1540768"/>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350" dirty="0"/>
                <a:t>Linux kernel</a:t>
              </a:r>
              <a:endParaRPr kumimoji="1" lang="zh-TW" altLang="en-US" sz="1350" dirty="0"/>
            </a:p>
          </p:txBody>
        </p:sp>
        <p:sp>
          <p:nvSpPr>
            <p:cNvPr id="16" name="圓角矩形 15"/>
            <p:cNvSpPr/>
            <p:nvPr/>
          </p:nvSpPr>
          <p:spPr>
            <a:xfrm>
              <a:off x="611560" y="1916832"/>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17" name="圓角矩形 16"/>
            <p:cNvSpPr/>
            <p:nvPr/>
          </p:nvSpPr>
          <p:spPr>
            <a:xfrm>
              <a:off x="1447800" y="1905000"/>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18" name="圓角矩形 17"/>
            <p:cNvSpPr/>
            <p:nvPr/>
          </p:nvSpPr>
          <p:spPr>
            <a:xfrm>
              <a:off x="2362200" y="1905000"/>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19" name="圓角矩形 18"/>
            <p:cNvSpPr/>
            <p:nvPr/>
          </p:nvSpPr>
          <p:spPr>
            <a:xfrm>
              <a:off x="3276600" y="1905000"/>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20" name="圓角矩形 19"/>
            <p:cNvSpPr/>
            <p:nvPr/>
          </p:nvSpPr>
          <p:spPr>
            <a:xfrm>
              <a:off x="4800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21" name="圓角矩形 20"/>
            <p:cNvSpPr/>
            <p:nvPr/>
          </p:nvSpPr>
          <p:spPr>
            <a:xfrm>
              <a:off x="56388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22" name="圓角矩形 21"/>
            <p:cNvSpPr/>
            <p:nvPr/>
          </p:nvSpPr>
          <p:spPr>
            <a:xfrm>
              <a:off x="65532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23" name="圓角矩形 22"/>
            <p:cNvSpPr/>
            <p:nvPr/>
          </p:nvSpPr>
          <p:spPr>
            <a:xfrm>
              <a:off x="7467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600" dirty="0"/>
                <a:t>App</a:t>
              </a:r>
              <a:endParaRPr kumimoji="1" lang="zh-TW" altLang="en-US" sz="600" dirty="0"/>
            </a:p>
          </p:txBody>
        </p:sp>
        <p:sp>
          <p:nvSpPr>
            <p:cNvPr id="24" name="圓角矩形 23"/>
            <p:cNvSpPr/>
            <p:nvPr/>
          </p:nvSpPr>
          <p:spPr>
            <a:xfrm>
              <a:off x="381000" y="5257800"/>
              <a:ext cx="8458200" cy="504056"/>
            </a:xfrm>
            <a:prstGeom prst="roundRect">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825" dirty="0"/>
                <a:t>Virtual Machine Monitor</a:t>
              </a:r>
              <a:endParaRPr kumimoji="1" lang="zh-TW" altLang="en-US" sz="825" dirty="0"/>
            </a:p>
          </p:txBody>
        </p:sp>
      </p:grpSp>
      <p:sp>
        <p:nvSpPr>
          <p:cNvPr id="3" name="灯片编号占位符 1">
            <a:extLst>
              <a:ext uri="{FF2B5EF4-FFF2-40B4-BE49-F238E27FC236}">
                <a16:creationId xmlns:a16="http://schemas.microsoft.com/office/drawing/2014/main" id="{CD2E8DB5-EDFA-B1A2-EB21-97AD6EA8ECE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35</a:t>
            </a:fld>
            <a:endParaRPr lang="zh-TW" altLang="en-US"/>
          </a:p>
        </p:txBody>
      </p:sp>
    </p:spTree>
    <p:extLst>
      <p:ext uri="{BB962C8B-B14F-4D97-AF65-F5344CB8AC3E}">
        <p14:creationId xmlns:p14="http://schemas.microsoft.com/office/powerpoint/2010/main" val="2181627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6087" y="108349"/>
            <a:ext cx="7769603" cy="519113"/>
          </a:xfrm>
        </p:spPr>
        <p:txBody>
          <a:bodyPr>
            <a:noAutofit/>
          </a:bodyPr>
          <a:lstStyle/>
          <a:p>
            <a:r>
              <a:rPr lang="en-US" altLang="zh-TW" sz="3200" dirty="0"/>
              <a:t>Virtual Machine Monitor - Main Theorem</a:t>
            </a:r>
            <a:endParaRPr lang="zh-TW" altLang="en-US" sz="3200" dirty="0"/>
          </a:p>
        </p:txBody>
      </p:sp>
      <p:sp>
        <p:nvSpPr>
          <p:cNvPr id="3" name="內容版面配置區 2"/>
          <p:cNvSpPr>
            <a:spLocks noGrp="1"/>
          </p:cNvSpPr>
          <p:nvPr>
            <p:ph idx="1"/>
          </p:nvPr>
        </p:nvSpPr>
        <p:spPr>
          <a:xfrm>
            <a:off x="906087" y="783076"/>
            <a:ext cx="7769603" cy="3771900"/>
          </a:xfrm>
        </p:spPr>
        <p:txBody>
          <a:bodyPr/>
          <a:lstStyle/>
          <a:p>
            <a:r>
              <a:rPr kumimoji="1" lang="en-US" altLang="zh-TW" sz="2000" dirty="0">
                <a:latin typeface="Times New Roman" panose="02020603050405020304" pitchFamily="18" charset="0"/>
                <a:cs typeface="Times New Roman" panose="02020603050405020304" pitchFamily="18" charset="0"/>
              </a:rPr>
              <a:t>A virtual machine monitor can be constructed if the set of sensitive instructions is a subset of the set of privileged instructions</a:t>
            </a:r>
          </a:p>
          <a:p>
            <a:r>
              <a:rPr kumimoji="1" lang="en-US" altLang="zh-TW" sz="2000" dirty="0">
                <a:latin typeface="Times New Roman" panose="02020603050405020304" pitchFamily="18" charset="0"/>
                <a:cs typeface="Times New Roman" panose="02020603050405020304" pitchFamily="18" charset="0"/>
              </a:rPr>
              <a:t>Proof shows</a:t>
            </a:r>
          </a:p>
          <a:p>
            <a:pPr marL="685800" lvl="1" indent="-342900">
              <a:buFont typeface="+mj-lt"/>
              <a:buAutoNum type="arabicPeriod"/>
            </a:pPr>
            <a:r>
              <a:rPr kumimoji="1" lang="en-US" altLang="zh-TW" sz="1800" dirty="0">
                <a:latin typeface="Times New Roman" panose="02020603050405020304" pitchFamily="18" charset="0"/>
                <a:cs typeface="Times New Roman" panose="02020603050405020304" pitchFamily="18" charset="0"/>
              </a:rPr>
              <a:t>Equivalence</a:t>
            </a:r>
          </a:p>
          <a:p>
            <a:pPr marL="985838" lvl="2" indent="-342900">
              <a:buFont typeface="Verdana" panose="020B0604030504040204" pitchFamily="34" charset="0"/>
              <a:buChar char="−"/>
            </a:pPr>
            <a:r>
              <a:rPr kumimoji="1" lang="en-US" altLang="zh-TW" sz="1600" dirty="0">
                <a:latin typeface="Times New Roman" panose="02020603050405020304" pitchFamily="18" charset="0"/>
                <a:cs typeface="Times New Roman" panose="02020603050405020304" pitchFamily="18" charset="0"/>
              </a:rPr>
              <a:t>by interpreting privileged instructions and executing remaining instructions natively</a:t>
            </a:r>
          </a:p>
          <a:p>
            <a:pPr marL="685800" lvl="1" indent="-342900">
              <a:buFont typeface="+mj-lt"/>
              <a:buAutoNum type="arabicPeriod"/>
            </a:pPr>
            <a:r>
              <a:rPr kumimoji="1" lang="en-US" altLang="zh-TW" sz="1800" dirty="0">
                <a:latin typeface="Times New Roman" panose="02020603050405020304" pitchFamily="18" charset="0"/>
                <a:cs typeface="Times New Roman" panose="02020603050405020304" pitchFamily="18" charset="0"/>
              </a:rPr>
              <a:t>Resource control</a:t>
            </a:r>
          </a:p>
          <a:p>
            <a:pPr marL="985838" lvl="2" indent="-342900">
              <a:buFont typeface="Verdana" panose="020B0604030504040204" pitchFamily="34" charset="0"/>
              <a:buChar char="−"/>
            </a:pPr>
            <a:r>
              <a:rPr kumimoji="1" lang="en-US" altLang="zh-TW" sz="1600" dirty="0">
                <a:latin typeface="Times New Roman" panose="02020603050405020304" pitchFamily="18" charset="0"/>
                <a:cs typeface="Times New Roman" panose="02020603050405020304" pitchFamily="18" charset="0"/>
              </a:rPr>
              <a:t>by having all instructions that change resources trap to the VMM</a:t>
            </a:r>
          </a:p>
          <a:p>
            <a:pPr marL="685800" lvl="1" indent="-342900">
              <a:buFont typeface="+mj-lt"/>
              <a:buAutoNum type="arabicPeriod"/>
            </a:pPr>
            <a:r>
              <a:rPr kumimoji="1" lang="en-US" altLang="zh-TW" sz="1800" dirty="0">
                <a:latin typeface="Times New Roman" panose="02020603050405020304" pitchFamily="18" charset="0"/>
                <a:cs typeface="Times New Roman" panose="02020603050405020304" pitchFamily="18" charset="0"/>
              </a:rPr>
              <a:t>Efficiency</a:t>
            </a:r>
          </a:p>
          <a:p>
            <a:pPr marL="985838" lvl="2" indent="-342900">
              <a:buFont typeface="Verdana" panose="020B0604030504040204" pitchFamily="34" charset="0"/>
              <a:buChar char="−"/>
            </a:pPr>
            <a:r>
              <a:rPr kumimoji="1" lang="en-US" altLang="zh-TW" sz="1600" dirty="0">
                <a:latin typeface="Times New Roman" panose="02020603050405020304" pitchFamily="18" charset="0"/>
                <a:cs typeface="Times New Roman" panose="02020603050405020304" pitchFamily="18" charset="0"/>
              </a:rPr>
              <a:t>by executing all non-privileged instructions directly on hardware</a:t>
            </a:r>
          </a:p>
          <a:p>
            <a:r>
              <a:rPr kumimoji="1" lang="en-US" altLang="zh-TW" sz="2000" dirty="0">
                <a:latin typeface="Times New Roman" panose="02020603050405020304" pitchFamily="18" charset="0"/>
                <a:cs typeface="Times New Roman" panose="02020603050405020304" pitchFamily="18" charset="0"/>
              </a:rPr>
              <a:t>A key aspect of the theorem is that it is easy to check</a:t>
            </a:r>
          </a:p>
        </p:txBody>
      </p:sp>
      <p:sp>
        <p:nvSpPr>
          <p:cNvPr id="4" name="灯片编号占位符 1">
            <a:extLst>
              <a:ext uri="{FF2B5EF4-FFF2-40B4-BE49-F238E27FC236}">
                <a16:creationId xmlns:a16="http://schemas.microsoft.com/office/drawing/2014/main" id="{5F70B99B-BE6B-6F99-6E7A-25FC71A2DB0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36</a:t>
            </a:fld>
            <a:endParaRPr lang="zh-TW" altLang="en-US"/>
          </a:p>
        </p:txBody>
      </p:sp>
    </p:spTree>
    <p:extLst>
      <p:ext uri="{BB962C8B-B14F-4D97-AF65-F5344CB8AC3E}">
        <p14:creationId xmlns:p14="http://schemas.microsoft.com/office/powerpoint/2010/main" val="1280257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22713" y="108349"/>
            <a:ext cx="7752977" cy="519113"/>
          </a:xfrm>
        </p:spPr>
        <p:txBody>
          <a:bodyPr/>
          <a:lstStyle/>
          <a:p>
            <a:r>
              <a:rPr kumimoji="1" lang="en-US" altLang="zh-TW" dirty="0"/>
              <a:t>Emulation &amp; Virtualization</a:t>
            </a:r>
            <a:endParaRPr kumimoji="1" lang="zh-TW" altLang="en-US" dirty="0"/>
          </a:p>
        </p:txBody>
      </p:sp>
      <p:sp>
        <p:nvSpPr>
          <p:cNvPr id="5" name="內容版面配置區 4"/>
          <p:cNvSpPr>
            <a:spLocks noGrp="1"/>
          </p:cNvSpPr>
          <p:nvPr>
            <p:ph idx="1"/>
          </p:nvPr>
        </p:nvSpPr>
        <p:spPr>
          <a:xfrm>
            <a:off x="995449" y="822444"/>
            <a:ext cx="7317278" cy="3749556"/>
          </a:xfrm>
        </p:spPr>
        <p:txBody>
          <a:bodyPr/>
          <a:lstStyle/>
          <a:p>
            <a:r>
              <a:rPr kumimoji="1" lang="en-US" altLang="zh-TW" sz="2000" dirty="0">
                <a:latin typeface="Times New Roman" panose="02020603050405020304" pitchFamily="18" charset="0"/>
                <a:cs typeface="Times New Roman" panose="02020603050405020304" pitchFamily="18" charset="0"/>
              </a:rPr>
              <a:t>Emulation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seems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good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way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implement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VMM.</a:t>
            </a:r>
          </a:p>
          <a:p>
            <a:pPr lvl="1"/>
            <a:r>
              <a:rPr kumimoji="1" lang="en-US" altLang="zh-TW" sz="1600" dirty="0">
                <a:latin typeface="Times New Roman" panose="02020603050405020304" pitchFamily="18" charset="0"/>
                <a:cs typeface="Times New Roman" panose="02020603050405020304" pitchFamily="18" charset="0"/>
              </a:rPr>
              <a:t>We can run Guest OS above emulator.</a:t>
            </a:r>
          </a:p>
          <a:p>
            <a:pPr lvl="1"/>
            <a:r>
              <a:rPr kumimoji="1" lang="en-US" altLang="zh-TW" sz="1600" dirty="0">
                <a:latin typeface="Times New Roman" panose="02020603050405020304" pitchFamily="18" charset="0"/>
                <a:cs typeface="Times New Roman" panose="02020603050405020304" pitchFamily="18" charset="0"/>
              </a:rPr>
              <a:t>Emulator can manage all hardware resource and arrange sharing resource to Guest OS </a:t>
            </a:r>
          </a:p>
          <a:p>
            <a:r>
              <a:rPr kumimoji="1" lang="en-US" altLang="zh-TW" sz="2000" dirty="0">
                <a:latin typeface="Times New Roman" panose="02020603050405020304" pitchFamily="18" charset="0"/>
                <a:cs typeface="Times New Roman" panose="02020603050405020304" pitchFamily="18" charset="0"/>
              </a:rPr>
              <a:t>However, there are rarely people using emulator as VMM.</a:t>
            </a:r>
          </a:p>
          <a:p>
            <a:r>
              <a:rPr kumimoji="1" lang="en-US" altLang="zh-TW" sz="2000" dirty="0">
                <a:latin typeface="Times New Roman" panose="02020603050405020304" pitchFamily="18" charset="0"/>
                <a:cs typeface="Times New Roman" panose="02020603050405020304" pitchFamily="18" charset="0"/>
              </a:rPr>
              <a:t>WHY?</a:t>
            </a:r>
          </a:p>
          <a:p>
            <a:pPr lvl="1"/>
            <a:r>
              <a:rPr kumimoji="1" lang="en-US" altLang="zh-TW" sz="1600" dirty="0">
                <a:latin typeface="Times New Roman" panose="02020603050405020304" pitchFamily="18" charset="0"/>
                <a:cs typeface="Times New Roman" panose="02020603050405020304" pitchFamily="18" charset="0"/>
              </a:rPr>
              <a:t>Because emulation is quite SLOW!</a:t>
            </a:r>
          </a:p>
          <a:p>
            <a:pPr lvl="1"/>
            <a:r>
              <a:rPr kumimoji="1" lang="en-US" altLang="zh-TW" sz="1600" dirty="0">
                <a:latin typeface="Times New Roman" panose="02020603050405020304" pitchFamily="18" charset="0"/>
                <a:cs typeface="Times New Roman" panose="02020603050405020304" pitchFamily="18" charset="0"/>
              </a:rPr>
              <a:t>It’s not efficient!</a:t>
            </a:r>
          </a:p>
          <a:p>
            <a:r>
              <a:rPr kumimoji="1" lang="en-US" altLang="zh-TW" sz="2000" dirty="0">
                <a:latin typeface="Times New Roman" panose="02020603050405020304" pitchFamily="18" charset="0"/>
                <a:cs typeface="Times New Roman" panose="02020603050405020304" pitchFamily="18" charset="0"/>
              </a:rPr>
              <a:t>How to let it faster?</a:t>
            </a:r>
          </a:p>
          <a:p>
            <a:pPr lvl="1"/>
            <a:r>
              <a:rPr kumimoji="1" lang="en-US" altLang="zh-TW" sz="1600" dirty="0">
                <a:latin typeface="Times New Roman" panose="02020603050405020304" pitchFamily="18" charset="0"/>
                <a:cs typeface="Times New Roman" panose="02020603050405020304" pitchFamily="18" charset="0"/>
              </a:rPr>
              <a:t>Do not emulate everything. Just emulate some sensitive instruction which will directly access hardware resource. </a:t>
            </a:r>
          </a:p>
          <a:p>
            <a:pPr lvl="1"/>
            <a:r>
              <a:rPr kumimoji="1" lang="en-US" altLang="zh-TW" sz="1600" dirty="0">
                <a:latin typeface="Times New Roman" panose="02020603050405020304" pitchFamily="18" charset="0"/>
                <a:cs typeface="Times New Roman" panose="02020603050405020304" pitchFamily="18" charset="0"/>
              </a:rPr>
              <a:t>Execute all non-privileged instructions directly on hardware</a:t>
            </a:r>
          </a:p>
        </p:txBody>
      </p:sp>
      <p:sp>
        <p:nvSpPr>
          <p:cNvPr id="2" name="灯片编号占位符 1">
            <a:extLst>
              <a:ext uri="{FF2B5EF4-FFF2-40B4-BE49-F238E27FC236}">
                <a16:creationId xmlns:a16="http://schemas.microsoft.com/office/drawing/2014/main" id="{233A559E-9C72-DE81-6E15-76012B98A09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37</a:t>
            </a:fld>
            <a:endParaRPr lang="zh-TW" altLang="en-US"/>
          </a:p>
        </p:txBody>
      </p:sp>
    </p:spTree>
    <p:extLst>
      <p:ext uri="{BB962C8B-B14F-4D97-AF65-F5344CB8AC3E}">
        <p14:creationId xmlns:p14="http://schemas.microsoft.com/office/powerpoint/2010/main" val="42413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3297" y="3338059"/>
            <a:ext cx="8571316" cy="1021556"/>
          </a:xfrm>
        </p:spPr>
        <p:txBody>
          <a:bodyPr/>
          <a:lstStyle/>
          <a:p>
            <a:r>
              <a:rPr kumimoji="1" lang="en-US" altLang="zh-TW" dirty="0"/>
              <a:t>full</a:t>
            </a:r>
            <a:r>
              <a:rPr kumimoji="1" lang="zh-TW" altLang="en-US" dirty="0"/>
              <a:t>-</a:t>
            </a:r>
            <a:r>
              <a:rPr kumimoji="1" lang="en-US" altLang="zh-TW" dirty="0"/>
              <a:t>virtualization</a:t>
            </a:r>
            <a:r>
              <a:rPr kumimoji="1" lang="zh-TW" altLang="en-US" dirty="0"/>
              <a:t> </a:t>
            </a:r>
            <a:r>
              <a:rPr kumimoji="1" lang="en-US" altLang="zh-TW" dirty="0"/>
              <a:t>&amp; Para</a:t>
            </a:r>
            <a:r>
              <a:rPr kumimoji="1" lang="zh-TW" altLang="en-US" dirty="0"/>
              <a:t>-</a:t>
            </a:r>
            <a:r>
              <a:rPr kumimoji="1" lang="en-US" altLang="zh-TW" dirty="0"/>
              <a:t>virtualization</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
        <p:nvSpPr>
          <p:cNvPr id="4" name="灯片编号占位符 1">
            <a:extLst>
              <a:ext uri="{FF2B5EF4-FFF2-40B4-BE49-F238E27FC236}">
                <a16:creationId xmlns:a16="http://schemas.microsoft.com/office/drawing/2014/main" id="{0C829C7D-72E1-6D17-B3E5-7C4BE9FDDE7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38</a:t>
            </a:fld>
            <a:endParaRPr lang="zh-TW" altLang="en-US"/>
          </a:p>
        </p:txBody>
      </p:sp>
    </p:spTree>
    <p:extLst>
      <p:ext uri="{BB962C8B-B14F-4D97-AF65-F5344CB8AC3E}">
        <p14:creationId xmlns:p14="http://schemas.microsoft.com/office/powerpoint/2010/main" val="3549340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64524" y="108349"/>
            <a:ext cx="7811166" cy="519113"/>
          </a:xfrm>
        </p:spPr>
        <p:txBody>
          <a:bodyPr/>
          <a:lstStyle/>
          <a:p>
            <a:r>
              <a:rPr kumimoji="1" lang="en-US" altLang="zh-TW" dirty="0"/>
              <a:t>Full-Virtualization</a:t>
            </a:r>
            <a:endParaRPr kumimoji="1" lang="zh-TW" altLang="en-US" dirty="0"/>
          </a:p>
        </p:txBody>
      </p:sp>
      <p:sp>
        <p:nvSpPr>
          <p:cNvPr id="5" name="內容版面配置區 4"/>
          <p:cNvSpPr>
            <a:spLocks noGrp="1"/>
          </p:cNvSpPr>
          <p:nvPr>
            <p:ph idx="1"/>
          </p:nvPr>
        </p:nvSpPr>
        <p:spPr>
          <a:xfrm>
            <a:off x="946611" y="858489"/>
            <a:ext cx="7357804" cy="3647010"/>
          </a:xfrm>
        </p:spPr>
        <p:txBody>
          <a:bodyPr>
            <a:normAutofit fontScale="55000" lnSpcReduction="20000"/>
          </a:bodyPr>
          <a:lstStyle/>
          <a:p>
            <a:r>
              <a:rPr kumimoji="1" lang="en-US" altLang="zh-TW" sz="3600" dirty="0">
                <a:latin typeface="Times New Roman" panose="02020603050405020304" pitchFamily="18" charset="0"/>
                <a:cs typeface="Times New Roman" panose="02020603050405020304" pitchFamily="18" charset="0"/>
              </a:rPr>
              <a:t>Definition</a:t>
            </a:r>
          </a:p>
          <a:p>
            <a:pPr lvl="1"/>
            <a:r>
              <a:rPr kumimoji="1" lang="en-US" altLang="zh-TW" sz="2900" dirty="0">
                <a:latin typeface="Times New Roman" panose="02020603050405020304" pitchFamily="18" charset="0"/>
                <a:cs typeface="Times New Roman" panose="02020603050405020304" pitchFamily="18" charset="0"/>
              </a:rPr>
              <a:t>We run the Guest OS </a:t>
            </a:r>
            <a:r>
              <a:rPr kumimoji="1" lang="en-US" altLang="zh-TW" sz="2900" dirty="0">
                <a:solidFill>
                  <a:srgbClr val="FF0000"/>
                </a:solidFill>
                <a:latin typeface="Times New Roman" panose="02020603050405020304" pitchFamily="18" charset="0"/>
                <a:cs typeface="Times New Roman" panose="02020603050405020304" pitchFamily="18" charset="0"/>
              </a:rPr>
              <a:t>without modified</a:t>
            </a:r>
            <a:r>
              <a:rPr kumimoji="1" lang="en-US" altLang="zh-TW" sz="2900" dirty="0">
                <a:latin typeface="Times New Roman" panose="02020603050405020304" pitchFamily="18" charset="0"/>
                <a:cs typeface="Times New Roman" panose="02020603050405020304" pitchFamily="18" charset="0"/>
              </a:rPr>
              <a:t>.</a:t>
            </a:r>
          </a:p>
          <a:p>
            <a:pPr lvl="1"/>
            <a:r>
              <a:rPr kumimoji="1" lang="en-US" altLang="zh-TW" sz="2900" dirty="0">
                <a:latin typeface="Times New Roman" panose="02020603050405020304" pitchFamily="18" charset="0"/>
                <a:cs typeface="Times New Roman" panose="02020603050405020304" pitchFamily="18" charset="0"/>
              </a:rPr>
              <a:t>The Guest OS </a:t>
            </a:r>
            <a:r>
              <a:rPr kumimoji="1" lang="en-US" altLang="zh-TW" sz="2900" dirty="0">
                <a:solidFill>
                  <a:srgbClr val="FF0000"/>
                </a:solidFill>
                <a:latin typeface="Times New Roman" panose="02020603050405020304" pitchFamily="18" charset="0"/>
                <a:cs typeface="Times New Roman" panose="02020603050405020304" pitchFamily="18" charset="0"/>
              </a:rPr>
              <a:t>doesn’t realize </a:t>
            </a:r>
            <a:r>
              <a:rPr kumimoji="1" lang="en-US" altLang="zh-TW" sz="2900" dirty="0">
                <a:latin typeface="Times New Roman" panose="02020603050405020304" pitchFamily="18" charset="0"/>
                <a:cs typeface="Times New Roman" panose="02020603050405020304" pitchFamily="18" charset="0"/>
              </a:rPr>
              <a:t>that it is running above VM rather than physical machine.</a:t>
            </a:r>
          </a:p>
          <a:p>
            <a:r>
              <a:rPr kumimoji="1" lang="en-US" altLang="zh-TW" sz="3600" dirty="0">
                <a:latin typeface="Times New Roman" panose="02020603050405020304" pitchFamily="18" charset="0"/>
                <a:cs typeface="Times New Roman" panose="02020603050405020304" pitchFamily="18" charset="0"/>
              </a:rPr>
              <a:t>Pro</a:t>
            </a:r>
          </a:p>
          <a:p>
            <a:pPr lvl="1"/>
            <a:r>
              <a:rPr kumimoji="1" lang="en-US" altLang="zh-TW" sz="2900" dirty="0">
                <a:latin typeface="Times New Roman" panose="02020603050405020304" pitchFamily="18" charset="0"/>
                <a:cs typeface="Times New Roman" panose="02020603050405020304" pitchFamily="18" charset="0"/>
              </a:rPr>
              <a:t>User can use any OS what he/she wants to install as Guest OS</a:t>
            </a:r>
          </a:p>
          <a:p>
            <a:pPr lvl="1"/>
            <a:r>
              <a:rPr kumimoji="1" lang="en-US" altLang="zh-TW" sz="2900" dirty="0">
                <a:latin typeface="Times New Roman" panose="02020603050405020304" pitchFamily="18" charset="0"/>
                <a:cs typeface="Times New Roman" panose="02020603050405020304" pitchFamily="18" charset="0"/>
              </a:rPr>
              <a:t>For those OS which is hard to patch (ex: Windows, because it’s hard to get its source code), user can only install them in full-virtualization environment</a:t>
            </a:r>
          </a:p>
          <a:p>
            <a:r>
              <a:rPr kumimoji="1" lang="en-US" altLang="zh-TW" sz="3600" dirty="0">
                <a:latin typeface="Times New Roman" panose="02020603050405020304" pitchFamily="18" charset="0"/>
                <a:cs typeface="Times New Roman" panose="02020603050405020304" pitchFamily="18" charset="0"/>
              </a:rPr>
              <a:t>Con</a:t>
            </a:r>
          </a:p>
          <a:p>
            <a:pPr lvl="1"/>
            <a:r>
              <a:rPr kumimoji="1" lang="en-US" altLang="zh-TW" sz="2900" dirty="0">
                <a:latin typeface="Times New Roman" panose="02020603050405020304" pitchFamily="18" charset="0"/>
                <a:cs typeface="Times New Roman" panose="02020603050405020304" pitchFamily="18" charset="0"/>
              </a:rPr>
              <a:t>For non-</a:t>
            </a:r>
            <a:r>
              <a:rPr kumimoji="1" lang="en-US" altLang="zh-TW" sz="2900" dirty="0" err="1">
                <a:latin typeface="Times New Roman" panose="02020603050405020304" pitchFamily="18" charset="0"/>
                <a:cs typeface="Times New Roman" panose="02020603050405020304" pitchFamily="18" charset="0"/>
              </a:rPr>
              <a:t>virtualizable</a:t>
            </a:r>
            <a:r>
              <a:rPr kumimoji="1" lang="en-US" altLang="zh-TW" sz="2900" dirty="0">
                <a:latin typeface="Times New Roman" panose="02020603050405020304" pitchFamily="18" charset="0"/>
                <a:cs typeface="Times New Roman" panose="02020603050405020304" pitchFamily="18" charset="0"/>
              </a:rPr>
              <a:t> CPU, running Guest OS without patched critical instruction need use Dynamic Binary Translation in the hypervisor. It costs a lot.</a:t>
            </a:r>
          </a:p>
          <a:p>
            <a:pPr lvl="1"/>
            <a:r>
              <a:rPr kumimoji="1" lang="en-US" altLang="zh-TW" sz="2900" dirty="0">
                <a:latin typeface="Times New Roman" panose="02020603050405020304" pitchFamily="18" charset="0"/>
                <a:cs typeface="Times New Roman" panose="02020603050405020304" pitchFamily="18" charset="0"/>
              </a:rPr>
              <a:t>Even for the </a:t>
            </a:r>
            <a:r>
              <a:rPr kumimoji="1" lang="en-US" altLang="zh-TW" sz="2900" dirty="0" err="1">
                <a:latin typeface="Times New Roman" panose="02020603050405020304" pitchFamily="18" charset="0"/>
                <a:cs typeface="Times New Roman" panose="02020603050405020304" pitchFamily="18" charset="0"/>
              </a:rPr>
              <a:t>virtualizable</a:t>
            </a:r>
            <a:r>
              <a:rPr kumimoji="1" lang="en-US" altLang="zh-TW" sz="2900" dirty="0">
                <a:latin typeface="Times New Roman" panose="02020603050405020304" pitchFamily="18" charset="0"/>
                <a:cs typeface="Times New Roman" panose="02020603050405020304" pitchFamily="18" charset="0"/>
              </a:rPr>
              <a:t> or hardware assistant CPU, running an OS which doesn’t find out its in VM rather in physical machine is still lots of computing resource. Using patched guest OS can avoid these resource wasting. And using full-virtualization environment cannot gain the performance optimization.</a:t>
            </a:r>
          </a:p>
        </p:txBody>
      </p:sp>
      <p:sp>
        <p:nvSpPr>
          <p:cNvPr id="2" name="灯片编号占位符 1">
            <a:extLst>
              <a:ext uri="{FF2B5EF4-FFF2-40B4-BE49-F238E27FC236}">
                <a16:creationId xmlns:a16="http://schemas.microsoft.com/office/drawing/2014/main" id="{A42411F2-7035-1C9C-FD0C-4E718542028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39</a:t>
            </a:fld>
            <a:endParaRPr lang="zh-TW" altLang="en-US"/>
          </a:p>
        </p:txBody>
      </p:sp>
    </p:spTree>
    <p:extLst>
      <p:ext uri="{BB962C8B-B14F-4D97-AF65-F5344CB8AC3E}">
        <p14:creationId xmlns:p14="http://schemas.microsoft.com/office/powerpoint/2010/main" val="279488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rrowheads="1"/>
          </p:cNvSpPr>
          <p:nvPr>
            <p:ph type="title"/>
          </p:nvPr>
        </p:nvSpPr>
        <p:spPr>
          <a:xfrm>
            <a:off x="949670" y="112675"/>
            <a:ext cx="6382941" cy="609600"/>
          </a:xfrm>
        </p:spPr>
        <p:txBody>
          <a:bodyPr/>
          <a:lstStyle/>
          <a:p>
            <a:pPr eaLnBrk="1" hangingPunct="1"/>
            <a:r>
              <a:rPr lang="en-US" altLang="zh-TW" dirty="0">
                <a:latin typeface="Calibri"/>
                <a:cs typeface="Calibri"/>
              </a:rPr>
              <a:t>Virtualization is an isomorphism</a:t>
            </a:r>
          </a:p>
        </p:txBody>
      </p:sp>
      <p:grpSp>
        <p:nvGrpSpPr>
          <p:cNvPr id="3" name="组合 2">
            <a:extLst>
              <a:ext uri="{FF2B5EF4-FFF2-40B4-BE49-F238E27FC236}">
                <a16:creationId xmlns:a16="http://schemas.microsoft.com/office/drawing/2014/main" id="{A2B2257D-DBEF-7D4A-B8CF-1E1B1F8B0CCA}"/>
              </a:ext>
            </a:extLst>
          </p:cNvPr>
          <p:cNvGrpSpPr/>
          <p:nvPr/>
        </p:nvGrpSpPr>
        <p:grpSpPr>
          <a:xfrm>
            <a:off x="1212619" y="1008025"/>
            <a:ext cx="5029200" cy="3257550"/>
            <a:chOff x="1885950" y="1314450"/>
            <a:chExt cx="5029200" cy="3257550"/>
          </a:xfrm>
        </p:grpSpPr>
        <p:sp>
          <p:nvSpPr>
            <p:cNvPr id="12291" name="Rectangle 3"/>
            <p:cNvSpPr>
              <a:spLocks noChangeArrowheads="1"/>
            </p:cNvSpPr>
            <p:nvPr/>
          </p:nvSpPr>
          <p:spPr bwMode="auto">
            <a:xfrm>
              <a:off x="1885950" y="1314450"/>
              <a:ext cx="5029200" cy="14859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zh-TW" altLang="en-US" sz="1350">
                <a:cs typeface="新細明體" charset="0"/>
              </a:endParaRPr>
            </a:p>
          </p:txBody>
        </p:sp>
        <p:sp>
          <p:nvSpPr>
            <p:cNvPr id="12292" name="Oval 4"/>
            <p:cNvSpPr>
              <a:spLocks noChangeArrowheads="1"/>
            </p:cNvSpPr>
            <p:nvPr/>
          </p:nvSpPr>
          <p:spPr bwMode="auto">
            <a:xfrm>
              <a:off x="2628900" y="1657350"/>
              <a:ext cx="857250" cy="85725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altLang="zh-TW" sz="2100" dirty="0">
                  <a:solidFill>
                    <a:srgbClr val="000000"/>
                  </a:solidFill>
                  <a:cs typeface="新細明體" charset="0"/>
                </a:rPr>
                <a:t>Si</a:t>
              </a:r>
            </a:p>
          </p:txBody>
        </p:sp>
        <p:sp>
          <p:nvSpPr>
            <p:cNvPr id="12293" name="Oval 5"/>
            <p:cNvSpPr>
              <a:spLocks noChangeArrowheads="1"/>
            </p:cNvSpPr>
            <p:nvPr/>
          </p:nvSpPr>
          <p:spPr bwMode="auto">
            <a:xfrm>
              <a:off x="5029200" y="1600200"/>
              <a:ext cx="857250" cy="85725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altLang="zh-TW" sz="2100" dirty="0" err="1">
                  <a:solidFill>
                    <a:srgbClr val="000000"/>
                  </a:solidFill>
                  <a:cs typeface="新細明體" charset="0"/>
                </a:rPr>
                <a:t>Sj</a:t>
              </a:r>
              <a:endParaRPr lang="en-US" altLang="zh-TW" sz="2100" dirty="0">
                <a:solidFill>
                  <a:srgbClr val="000000"/>
                </a:solidFill>
                <a:cs typeface="新細明體" charset="0"/>
              </a:endParaRPr>
            </a:p>
          </p:txBody>
        </p:sp>
        <p:sp>
          <p:nvSpPr>
            <p:cNvPr id="12294" name="Text Box 6"/>
            <p:cNvSpPr txBox="1">
              <a:spLocks noChangeArrowheads="1"/>
            </p:cNvSpPr>
            <p:nvPr/>
          </p:nvSpPr>
          <p:spPr bwMode="auto">
            <a:xfrm>
              <a:off x="3943350" y="2343150"/>
              <a:ext cx="7319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r>
                <a:rPr lang="en-US" altLang="zh-TW" dirty="0">
                  <a:latin typeface="Calibri"/>
                  <a:cs typeface="Calibri"/>
                </a:rPr>
                <a:t>Guest</a:t>
              </a:r>
            </a:p>
          </p:txBody>
        </p:sp>
        <p:sp>
          <p:nvSpPr>
            <p:cNvPr id="12295" name="Freeform 7"/>
            <p:cNvSpPr>
              <a:spLocks/>
            </p:cNvSpPr>
            <p:nvPr/>
          </p:nvSpPr>
          <p:spPr bwMode="auto">
            <a:xfrm>
              <a:off x="3200400" y="1533525"/>
              <a:ext cx="1885950" cy="238125"/>
            </a:xfrm>
            <a:custGeom>
              <a:avLst/>
              <a:gdLst>
                <a:gd name="T0" fmla="*/ 0 w 1584"/>
                <a:gd name="T1" fmla="*/ 2147483647 h 200"/>
                <a:gd name="T2" fmla="*/ 2147483647 w 1584"/>
                <a:gd name="T3" fmla="*/ 2147483647 h 200"/>
                <a:gd name="T4" fmla="*/ 2147483647 w 1584"/>
                <a:gd name="T5" fmla="*/ 2147483647 h 200"/>
                <a:gd name="T6" fmla="*/ 0 60000 65536"/>
                <a:gd name="T7" fmla="*/ 0 60000 65536"/>
                <a:gd name="T8" fmla="*/ 0 60000 65536"/>
                <a:gd name="T9" fmla="*/ 0 w 1584"/>
                <a:gd name="T10" fmla="*/ 0 h 200"/>
                <a:gd name="T11" fmla="*/ 1584 w 1584"/>
                <a:gd name="T12" fmla="*/ 200 h 200"/>
              </a:gdLst>
              <a:ahLst/>
              <a:cxnLst>
                <a:cxn ang="T6">
                  <a:pos x="T0" y="T1"/>
                </a:cxn>
                <a:cxn ang="T7">
                  <a:pos x="T2" y="T3"/>
                </a:cxn>
                <a:cxn ang="T8">
                  <a:pos x="T4" y="T5"/>
                </a:cxn>
              </a:cxnLst>
              <a:rect l="T9" t="T10" r="T11" b="T12"/>
              <a:pathLst>
                <a:path w="1584" h="200">
                  <a:moveTo>
                    <a:pt x="0" y="152"/>
                  </a:moveTo>
                  <a:cubicBezTo>
                    <a:pt x="228" y="76"/>
                    <a:pt x="456" y="0"/>
                    <a:pt x="720" y="8"/>
                  </a:cubicBezTo>
                  <a:cubicBezTo>
                    <a:pt x="984" y="16"/>
                    <a:pt x="1284" y="108"/>
                    <a:pt x="1584" y="200"/>
                  </a:cubicBezTo>
                </a:path>
              </a:pathLst>
            </a:custGeom>
            <a:noFill/>
            <a:ln w="38100">
              <a:solidFill>
                <a:srgbClr val="66FF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1350"/>
            </a:p>
          </p:txBody>
        </p:sp>
        <p:sp>
          <p:nvSpPr>
            <p:cNvPr id="12296" name="Text Box 8"/>
            <p:cNvSpPr txBox="1">
              <a:spLocks noChangeArrowheads="1"/>
            </p:cNvSpPr>
            <p:nvPr/>
          </p:nvSpPr>
          <p:spPr bwMode="auto">
            <a:xfrm>
              <a:off x="3771901" y="1543050"/>
              <a:ext cx="671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r>
                <a:rPr lang="en-US" altLang="zh-TW" dirty="0">
                  <a:cs typeface="新細明體" charset="0"/>
                </a:rPr>
                <a:t>e(Si)</a:t>
              </a:r>
            </a:p>
          </p:txBody>
        </p:sp>
        <p:sp>
          <p:nvSpPr>
            <p:cNvPr id="12297" name="Rectangle 9"/>
            <p:cNvSpPr>
              <a:spLocks noChangeArrowheads="1"/>
            </p:cNvSpPr>
            <p:nvPr/>
          </p:nvSpPr>
          <p:spPr bwMode="auto">
            <a:xfrm>
              <a:off x="1885950" y="3086100"/>
              <a:ext cx="5029200" cy="14859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zh-TW" altLang="en-US" sz="1350">
                <a:cs typeface="新細明體" charset="0"/>
              </a:endParaRPr>
            </a:p>
          </p:txBody>
        </p:sp>
        <p:sp>
          <p:nvSpPr>
            <p:cNvPr id="12298" name="Oval 10"/>
            <p:cNvSpPr>
              <a:spLocks noChangeArrowheads="1"/>
            </p:cNvSpPr>
            <p:nvPr/>
          </p:nvSpPr>
          <p:spPr bwMode="auto">
            <a:xfrm>
              <a:off x="2686050" y="3371850"/>
              <a:ext cx="857250" cy="85725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altLang="zh-TW" sz="2100" dirty="0">
                  <a:solidFill>
                    <a:srgbClr val="000000"/>
                  </a:solidFill>
                  <a:cs typeface="新細明體" charset="0"/>
                </a:rPr>
                <a:t>Si’</a:t>
              </a:r>
            </a:p>
          </p:txBody>
        </p:sp>
        <p:sp>
          <p:nvSpPr>
            <p:cNvPr id="12299" name="Line 11"/>
            <p:cNvSpPr>
              <a:spLocks noChangeShapeType="1"/>
            </p:cNvSpPr>
            <p:nvPr/>
          </p:nvSpPr>
          <p:spPr bwMode="auto">
            <a:xfrm>
              <a:off x="3086100" y="2514600"/>
              <a:ext cx="0" cy="8572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350"/>
            </a:p>
          </p:txBody>
        </p:sp>
        <p:sp>
          <p:nvSpPr>
            <p:cNvPr id="12300" name="Oval 12"/>
            <p:cNvSpPr>
              <a:spLocks noChangeArrowheads="1"/>
            </p:cNvSpPr>
            <p:nvPr/>
          </p:nvSpPr>
          <p:spPr bwMode="auto">
            <a:xfrm>
              <a:off x="5086350" y="3314700"/>
              <a:ext cx="857250" cy="85725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en-US" altLang="zh-TW" sz="2100" dirty="0" err="1">
                  <a:solidFill>
                    <a:srgbClr val="000000"/>
                  </a:solidFill>
                  <a:cs typeface="新細明體" charset="0"/>
                </a:rPr>
                <a:t>Sj</a:t>
              </a:r>
              <a:r>
                <a:rPr lang="en-US" altLang="zh-TW" sz="2100" dirty="0">
                  <a:solidFill>
                    <a:srgbClr val="000000"/>
                  </a:solidFill>
                  <a:cs typeface="新細明體" charset="0"/>
                </a:rPr>
                <a:t>’</a:t>
              </a:r>
            </a:p>
          </p:txBody>
        </p:sp>
        <p:sp>
          <p:nvSpPr>
            <p:cNvPr id="12301" name="Freeform 13"/>
            <p:cNvSpPr>
              <a:spLocks/>
            </p:cNvSpPr>
            <p:nvPr/>
          </p:nvSpPr>
          <p:spPr bwMode="auto">
            <a:xfrm>
              <a:off x="3371850" y="3257550"/>
              <a:ext cx="1885950" cy="238125"/>
            </a:xfrm>
            <a:custGeom>
              <a:avLst/>
              <a:gdLst>
                <a:gd name="T0" fmla="*/ 0 w 1584"/>
                <a:gd name="T1" fmla="*/ 2147483647 h 200"/>
                <a:gd name="T2" fmla="*/ 2147483647 w 1584"/>
                <a:gd name="T3" fmla="*/ 2147483647 h 200"/>
                <a:gd name="T4" fmla="*/ 2147483647 w 1584"/>
                <a:gd name="T5" fmla="*/ 2147483647 h 200"/>
                <a:gd name="T6" fmla="*/ 0 60000 65536"/>
                <a:gd name="T7" fmla="*/ 0 60000 65536"/>
                <a:gd name="T8" fmla="*/ 0 60000 65536"/>
                <a:gd name="T9" fmla="*/ 0 w 1584"/>
                <a:gd name="T10" fmla="*/ 0 h 200"/>
                <a:gd name="T11" fmla="*/ 1584 w 1584"/>
                <a:gd name="T12" fmla="*/ 200 h 200"/>
              </a:gdLst>
              <a:ahLst/>
              <a:cxnLst>
                <a:cxn ang="T6">
                  <a:pos x="T0" y="T1"/>
                </a:cxn>
                <a:cxn ang="T7">
                  <a:pos x="T2" y="T3"/>
                </a:cxn>
                <a:cxn ang="T8">
                  <a:pos x="T4" y="T5"/>
                </a:cxn>
              </a:cxnLst>
              <a:rect l="T9" t="T10" r="T11" b="T12"/>
              <a:pathLst>
                <a:path w="1584" h="200">
                  <a:moveTo>
                    <a:pt x="0" y="152"/>
                  </a:moveTo>
                  <a:cubicBezTo>
                    <a:pt x="228" y="76"/>
                    <a:pt x="456" y="0"/>
                    <a:pt x="720" y="8"/>
                  </a:cubicBezTo>
                  <a:cubicBezTo>
                    <a:pt x="984" y="16"/>
                    <a:pt x="1284" y="108"/>
                    <a:pt x="1584" y="200"/>
                  </a:cubicBezTo>
                </a:path>
              </a:pathLst>
            </a:custGeom>
            <a:noFill/>
            <a:ln w="38100">
              <a:solidFill>
                <a:srgbClr val="66FF66"/>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1350"/>
            </a:p>
          </p:txBody>
        </p:sp>
        <p:sp>
          <p:nvSpPr>
            <p:cNvPr id="12302" name="Text Box 14"/>
            <p:cNvSpPr txBox="1">
              <a:spLocks noChangeArrowheads="1"/>
            </p:cNvSpPr>
            <p:nvPr/>
          </p:nvSpPr>
          <p:spPr bwMode="auto">
            <a:xfrm>
              <a:off x="3943350" y="3314700"/>
              <a:ext cx="7177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r>
                <a:rPr lang="en-US" altLang="zh-TW" dirty="0">
                  <a:latin typeface="Calibri"/>
                  <a:cs typeface="Calibri"/>
                </a:rPr>
                <a:t>e’(Si’)</a:t>
              </a:r>
            </a:p>
          </p:txBody>
        </p:sp>
        <p:sp>
          <p:nvSpPr>
            <p:cNvPr id="12303" name="Text Box 15"/>
            <p:cNvSpPr txBox="1">
              <a:spLocks noChangeArrowheads="1"/>
            </p:cNvSpPr>
            <p:nvPr/>
          </p:nvSpPr>
          <p:spPr bwMode="auto">
            <a:xfrm>
              <a:off x="4000500" y="4057650"/>
              <a:ext cx="614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r>
                <a:rPr lang="en-US" altLang="zh-TW" dirty="0">
                  <a:latin typeface="Calibri"/>
                  <a:cs typeface="Calibri"/>
                </a:rPr>
                <a:t>Host</a:t>
              </a:r>
            </a:p>
          </p:txBody>
        </p:sp>
        <p:sp>
          <p:nvSpPr>
            <p:cNvPr id="12304" name="Line 16"/>
            <p:cNvSpPr>
              <a:spLocks noChangeShapeType="1"/>
            </p:cNvSpPr>
            <p:nvPr/>
          </p:nvSpPr>
          <p:spPr bwMode="auto">
            <a:xfrm>
              <a:off x="5543550" y="2457450"/>
              <a:ext cx="0" cy="8572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1350"/>
            </a:p>
          </p:txBody>
        </p:sp>
        <p:sp>
          <p:nvSpPr>
            <p:cNvPr id="12305" name="Text Box 17"/>
            <p:cNvSpPr txBox="1">
              <a:spLocks noChangeArrowheads="1"/>
            </p:cNvSpPr>
            <p:nvPr/>
          </p:nvSpPr>
          <p:spPr bwMode="auto">
            <a:xfrm>
              <a:off x="2514600" y="2743200"/>
              <a:ext cx="615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r>
                <a:rPr lang="en-US" altLang="zh-TW" dirty="0">
                  <a:latin typeface="Calibri"/>
                  <a:cs typeface="Calibri"/>
                </a:rPr>
                <a:t>V(Si)</a:t>
              </a:r>
            </a:p>
          </p:txBody>
        </p:sp>
        <p:sp>
          <p:nvSpPr>
            <p:cNvPr id="12306" name="Text Box 18"/>
            <p:cNvSpPr txBox="1">
              <a:spLocks noChangeArrowheads="1"/>
            </p:cNvSpPr>
            <p:nvPr/>
          </p:nvSpPr>
          <p:spPr bwMode="auto">
            <a:xfrm>
              <a:off x="4972050" y="2800350"/>
              <a:ext cx="6174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新細明體" charset="0"/>
                </a:defRPr>
              </a:lvl1pPr>
              <a:lvl2pPr marL="742950" indent="-285750">
                <a:defRPr>
                  <a:solidFill>
                    <a:schemeClr val="tx1"/>
                  </a:solidFill>
                  <a:latin typeface="Arial" charset="0"/>
                  <a:ea typeface="新細明體" charset="0"/>
                </a:defRPr>
              </a:lvl2pPr>
              <a:lvl3pPr marL="1143000" indent="-228600">
                <a:defRPr>
                  <a:solidFill>
                    <a:schemeClr val="tx1"/>
                  </a:solidFill>
                  <a:latin typeface="Arial" charset="0"/>
                  <a:ea typeface="新細明體" charset="0"/>
                </a:defRPr>
              </a:lvl3pPr>
              <a:lvl4pPr marL="1600200" indent="-228600">
                <a:defRPr>
                  <a:solidFill>
                    <a:schemeClr val="tx1"/>
                  </a:solidFill>
                  <a:latin typeface="Arial" charset="0"/>
                  <a:ea typeface="新細明體" charset="0"/>
                </a:defRPr>
              </a:lvl4pPr>
              <a:lvl5pPr marL="2057400" indent="-228600">
                <a:defRPr>
                  <a:solidFill>
                    <a:schemeClr val="tx1"/>
                  </a:solidFill>
                  <a:latin typeface="Arial" charset="0"/>
                  <a:ea typeface="新細明體" charset="0"/>
                </a:defRPr>
              </a:lvl5pPr>
              <a:lvl6pPr marL="2514600" indent="-228600" eaLnBrk="0" fontAlgn="base" hangingPunct="0">
                <a:spcBef>
                  <a:spcPct val="0"/>
                </a:spcBef>
                <a:spcAft>
                  <a:spcPct val="0"/>
                </a:spcAft>
                <a:defRPr>
                  <a:solidFill>
                    <a:schemeClr val="tx1"/>
                  </a:solidFill>
                  <a:latin typeface="Arial" charset="0"/>
                  <a:ea typeface="新細明體" charset="0"/>
                </a:defRPr>
              </a:lvl6pPr>
              <a:lvl7pPr marL="2971800" indent="-228600" eaLnBrk="0" fontAlgn="base" hangingPunct="0">
                <a:spcBef>
                  <a:spcPct val="0"/>
                </a:spcBef>
                <a:spcAft>
                  <a:spcPct val="0"/>
                </a:spcAft>
                <a:defRPr>
                  <a:solidFill>
                    <a:schemeClr val="tx1"/>
                  </a:solidFill>
                  <a:latin typeface="Arial" charset="0"/>
                  <a:ea typeface="新細明體" charset="0"/>
                </a:defRPr>
              </a:lvl7pPr>
              <a:lvl8pPr marL="3429000" indent="-228600" eaLnBrk="0" fontAlgn="base" hangingPunct="0">
                <a:spcBef>
                  <a:spcPct val="0"/>
                </a:spcBef>
                <a:spcAft>
                  <a:spcPct val="0"/>
                </a:spcAft>
                <a:defRPr>
                  <a:solidFill>
                    <a:schemeClr val="tx1"/>
                  </a:solidFill>
                  <a:latin typeface="Arial" charset="0"/>
                  <a:ea typeface="新細明體" charset="0"/>
                </a:defRPr>
              </a:lvl8pPr>
              <a:lvl9pPr marL="3886200" indent="-228600" eaLnBrk="0" fontAlgn="base" hangingPunct="0">
                <a:spcBef>
                  <a:spcPct val="0"/>
                </a:spcBef>
                <a:spcAft>
                  <a:spcPct val="0"/>
                </a:spcAft>
                <a:defRPr>
                  <a:solidFill>
                    <a:schemeClr val="tx1"/>
                  </a:solidFill>
                  <a:latin typeface="Arial" charset="0"/>
                  <a:ea typeface="新細明體" charset="0"/>
                </a:defRPr>
              </a:lvl9pPr>
            </a:lstStyle>
            <a:p>
              <a:r>
                <a:rPr lang="en-US" altLang="zh-TW" dirty="0">
                  <a:latin typeface="Calibri"/>
                  <a:cs typeface="Calibri"/>
                </a:rPr>
                <a:t>V(</a:t>
              </a:r>
              <a:r>
                <a:rPr lang="en-US" altLang="zh-TW" dirty="0" err="1">
                  <a:latin typeface="Calibri"/>
                  <a:cs typeface="Calibri"/>
                </a:rPr>
                <a:t>Sj</a:t>
              </a:r>
              <a:r>
                <a:rPr lang="en-US" altLang="zh-TW" dirty="0">
                  <a:latin typeface="Calibri"/>
                  <a:cs typeface="Calibri"/>
                </a:rPr>
                <a:t>)</a:t>
              </a:r>
            </a:p>
          </p:txBody>
        </p:sp>
      </p:grpSp>
      <p:sp>
        <p:nvSpPr>
          <p:cNvPr id="12307" name="AutoShape 19"/>
          <p:cNvSpPr>
            <a:spLocks noChangeArrowheads="1"/>
          </p:cNvSpPr>
          <p:nvPr/>
        </p:nvSpPr>
        <p:spPr bwMode="auto">
          <a:xfrm>
            <a:off x="6527570" y="1435504"/>
            <a:ext cx="2171700" cy="514350"/>
          </a:xfrm>
          <a:prstGeom prst="wedgeRectCallout">
            <a:avLst>
              <a:gd name="adj1" fmla="val -102834"/>
              <a:gd name="adj2" fmla="val -315"/>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a:r>
              <a:rPr lang="en-US" altLang="zh-TW" sz="2400" dirty="0">
                <a:cs typeface="新細明體" charset="0"/>
              </a:rPr>
              <a:t>State mapping</a:t>
            </a:r>
          </a:p>
        </p:txBody>
      </p:sp>
      <p:sp>
        <p:nvSpPr>
          <p:cNvPr id="12308" name="AutoShape 20"/>
          <p:cNvSpPr>
            <a:spLocks noChangeArrowheads="1"/>
          </p:cNvSpPr>
          <p:nvPr/>
        </p:nvSpPr>
        <p:spPr bwMode="auto">
          <a:xfrm>
            <a:off x="6667058" y="3236875"/>
            <a:ext cx="1657350" cy="514350"/>
          </a:xfrm>
          <a:prstGeom prst="wedgeRectCallout">
            <a:avLst>
              <a:gd name="adj1" fmla="val -124820"/>
              <a:gd name="adj2" fmla="val -15569"/>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a:r>
              <a:rPr lang="en-US" altLang="zh-TW" sz="2400" dirty="0">
                <a:cs typeface="新細明體" charset="0"/>
              </a:rPr>
              <a:t>Emulation</a:t>
            </a:r>
          </a:p>
        </p:txBody>
      </p:sp>
      <p:sp>
        <p:nvSpPr>
          <p:cNvPr id="2" name="灯片编号占位符 1">
            <a:extLst>
              <a:ext uri="{FF2B5EF4-FFF2-40B4-BE49-F238E27FC236}">
                <a16:creationId xmlns:a16="http://schemas.microsoft.com/office/drawing/2014/main" id="{62604856-955C-FE06-B33A-47D0CB45B94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a:t>
            </a:fld>
            <a:endParaRPr lang="zh-TW" altLang="en-US"/>
          </a:p>
        </p:txBody>
      </p:sp>
    </p:spTree>
    <p:extLst>
      <p:ext uri="{BB962C8B-B14F-4D97-AF65-F5344CB8AC3E}">
        <p14:creationId xmlns:p14="http://schemas.microsoft.com/office/powerpoint/2010/main" val="26208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7" grpId="0" animBg="1"/>
      <p:bldP spid="1230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72589" y="108349"/>
            <a:ext cx="7703101" cy="519113"/>
          </a:xfrm>
        </p:spPr>
        <p:txBody>
          <a:bodyPr/>
          <a:lstStyle/>
          <a:p>
            <a:r>
              <a:rPr kumimoji="1" lang="en-US" altLang="zh-TW" dirty="0"/>
              <a:t>Para-Virtualization</a:t>
            </a:r>
            <a:endParaRPr kumimoji="1" lang="zh-TW" altLang="en-US" dirty="0"/>
          </a:p>
        </p:txBody>
      </p:sp>
      <p:sp>
        <p:nvSpPr>
          <p:cNvPr id="5" name="內容版面配置區 4"/>
          <p:cNvSpPr>
            <a:spLocks noGrp="1"/>
          </p:cNvSpPr>
          <p:nvPr>
            <p:ph idx="1"/>
          </p:nvPr>
        </p:nvSpPr>
        <p:spPr>
          <a:xfrm>
            <a:off x="1080655" y="835821"/>
            <a:ext cx="7207134" cy="3586550"/>
          </a:xfrm>
        </p:spPr>
        <p:txBody>
          <a:bodyPr>
            <a:normAutofit fontScale="70000" lnSpcReduction="20000"/>
          </a:bodyPr>
          <a:lstStyle/>
          <a:p>
            <a:r>
              <a:rPr kumimoji="1" lang="en-US" altLang="zh-TW" dirty="0">
                <a:latin typeface="Times New Roman" panose="02020603050405020304" pitchFamily="18" charset="0"/>
                <a:cs typeface="Times New Roman" panose="02020603050405020304" pitchFamily="18" charset="0"/>
              </a:rPr>
              <a:t>Definition</a:t>
            </a:r>
          </a:p>
          <a:p>
            <a:pPr lvl="1"/>
            <a:r>
              <a:rPr kumimoji="1" lang="en-US" altLang="zh-TW" sz="2300" dirty="0">
                <a:latin typeface="Times New Roman" panose="02020603050405020304" pitchFamily="18" charset="0"/>
                <a:cs typeface="Times New Roman" panose="02020603050405020304" pitchFamily="18" charset="0"/>
              </a:rPr>
              <a:t>Run the Guest OS which is </a:t>
            </a:r>
            <a:r>
              <a:rPr kumimoji="1" lang="en-US" altLang="zh-TW" sz="2300" dirty="0">
                <a:solidFill>
                  <a:srgbClr val="FF0000"/>
                </a:solidFill>
                <a:latin typeface="Times New Roman" panose="02020603050405020304" pitchFamily="18" charset="0"/>
                <a:cs typeface="Times New Roman" panose="02020603050405020304" pitchFamily="18" charset="0"/>
              </a:rPr>
              <a:t>patched for virtualization</a:t>
            </a:r>
            <a:r>
              <a:rPr kumimoji="1" lang="en-US" altLang="zh-TW" sz="2300" dirty="0">
                <a:latin typeface="Times New Roman" panose="02020603050405020304" pitchFamily="18" charset="0"/>
                <a:cs typeface="Times New Roman" panose="02020603050405020304" pitchFamily="18" charset="0"/>
              </a:rPr>
              <a:t>.</a:t>
            </a:r>
          </a:p>
          <a:p>
            <a:pPr lvl="1"/>
            <a:r>
              <a:rPr kumimoji="1" lang="en-US" altLang="zh-TW" sz="2300" dirty="0">
                <a:latin typeface="Times New Roman" panose="02020603050405020304" pitchFamily="18" charset="0"/>
                <a:cs typeface="Times New Roman" panose="02020603050405020304" pitchFamily="18" charset="0"/>
              </a:rPr>
              <a:t>The Guest OS </a:t>
            </a:r>
            <a:r>
              <a:rPr kumimoji="1" lang="en-US" altLang="zh-TW" sz="2300" dirty="0">
                <a:solidFill>
                  <a:srgbClr val="FF0000"/>
                </a:solidFill>
                <a:latin typeface="Times New Roman" panose="02020603050405020304" pitchFamily="18" charset="0"/>
                <a:cs typeface="Times New Roman" panose="02020603050405020304" pitchFamily="18" charset="0"/>
              </a:rPr>
              <a:t>realizes</a:t>
            </a:r>
            <a:r>
              <a:rPr kumimoji="1" lang="en-US" altLang="zh-TW" sz="2300" dirty="0">
                <a:latin typeface="Times New Roman" panose="02020603050405020304" pitchFamily="18" charset="0"/>
                <a:cs typeface="Times New Roman" panose="02020603050405020304" pitchFamily="18" charset="0"/>
              </a:rPr>
              <a:t> that it is running above VM rather than physical machine.</a:t>
            </a:r>
          </a:p>
          <a:p>
            <a:r>
              <a:rPr kumimoji="1" lang="en-US" altLang="zh-TW" dirty="0">
                <a:latin typeface="Times New Roman" panose="02020603050405020304" pitchFamily="18" charset="0"/>
                <a:cs typeface="Times New Roman" panose="02020603050405020304" pitchFamily="18" charset="0"/>
              </a:rPr>
              <a:t>Pro</a:t>
            </a:r>
          </a:p>
          <a:p>
            <a:pPr lvl="1"/>
            <a:r>
              <a:rPr kumimoji="1" lang="en-US" altLang="zh-TW" sz="2300" dirty="0">
                <a:latin typeface="Times New Roman" panose="02020603050405020304" pitchFamily="18" charset="0"/>
                <a:cs typeface="Times New Roman" panose="02020603050405020304" pitchFamily="18" charset="0"/>
              </a:rPr>
              <a:t>For non-</a:t>
            </a:r>
            <a:r>
              <a:rPr kumimoji="1" lang="en-US" altLang="zh-TW" sz="2300" dirty="0" err="1">
                <a:latin typeface="Times New Roman" panose="02020603050405020304" pitchFamily="18" charset="0"/>
                <a:cs typeface="Times New Roman" panose="02020603050405020304" pitchFamily="18" charset="0"/>
              </a:rPr>
              <a:t>virtualizable</a:t>
            </a:r>
            <a:r>
              <a:rPr kumimoji="1" lang="en-US" altLang="zh-TW" sz="2300" dirty="0">
                <a:latin typeface="Times New Roman" panose="02020603050405020304" pitchFamily="18" charset="0"/>
                <a:cs typeface="Times New Roman" panose="02020603050405020304" pitchFamily="18" charset="0"/>
              </a:rPr>
              <a:t> CPU, running Guest OS with patched critical instruction can reduce lots of work for hypervisor. Let guest OS run faster.</a:t>
            </a:r>
          </a:p>
          <a:p>
            <a:pPr lvl="1"/>
            <a:r>
              <a:rPr kumimoji="1" lang="en-US" altLang="zh-TW" sz="2300" dirty="0">
                <a:latin typeface="Times New Roman" panose="02020603050405020304" pitchFamily="18" charset="0"/>
                <a:cs typeface="Times New Roman" panose="02020603050405020304" pitchFamily="18" charset="0"/>
              </a:rPr>
              <a:t>Even for the </a:t>
            </a:r>
            <a:r>
              <a:rPr kumimoji="1" lang="en-US" altLang="zh-TW" sz="2300" dirty="0" err="1">
                <a:latin typeface="Times New Roman" panose="02020603050405020304" pitchFamily="18" charset="0"/>
                <a:cs typeface="Times New Roman" panose="02020603050405020304" pitchFamily="18" charset="0"/>
              </a:rPr>
              <a:t>virtualizable</a:t>
            </a:r>
            <a:r>
              <a:rPr kumimoji="1" lang="en-US" altLang="zh-TW" sz="2300" dirty="0">
                <a:latin typeface="Times New Roman" panose="02020603050405020304" pitchFamily="18" charset="0"/>
                <a:cs typeface="Times New Roman" panose="02020603050405020304" pitchFamily="18" charset="0"/>
              </a:rPr>
              <a:t> or hardware assistant CPU, running an OS which doesn’t find out its in VM rather in physical machine is still lots of computing resource. Using patched guest OS can avoid these resource wasting.</a:t>
            </a:r>
          </a:p>
          <a:p>
            <a:r>
              <a:rPr kumimoji="1" lang="en-US" altLang="zh-TW" dirty="0">
                <a:latin typeface="Times New Roman" panose="02020603050405020304" pitchFamily="18" charset="0"/>
                <a:cs typeface="Times New Roman" panose="02020603050405020304" pitchFamily="18" charset="0"/>
              </a:rPr>
              <a:t>Con</a:t>
            </a:r>
          </a:p>
          <a:p>
            <a:pPr lvl="1"/>
            <a:r>
              <a:rPr kumimoji="1" lang="en-US" altLang="zh-TW" sz="2300" dirty="0">
                <a:latin typeface="Times New Roman" panose="02020603050405020304" pitchFamily="18" charset="0"/>
                <a:cs typeface="Times New Roman" panose="02020603050405020304" pitchFamily="18" charset="0"/>
              </a:rPr>
              <a:t>User cannot use any OS what he/she wants to install as Guest OS</a:t>
            </a:r>
          </a:p>
          <a:p>
            <a:pPr lvl="1"/>
            <a:r>
              <a:rPr kumimoji="1" lang="en-US" altLang="zh-TW" sz="2300" dirty="0">
                <a:latin typeface="Times New Roman" panose="02020603050405020304" pitchFamily="18" charset="0"/>
                <a:cs typeface="Times New Roman" panose="02020603050405020304" pitchFamily="18" charset="0"/>
              </a:rPr>
              <a:t>For those OS which is hard to patch(ex: Windows, because it’s hard to get its source code), user cannot install them as guest OS.</a:t>
            </a:r>
          </a:p>
        </p:txBody>
      </p:sp>
      <p:sp>
        <p:nvSpPr>
          <p:cNvPr id="2" name="灯片编号占位符 1">
            <a:extLst>
              <a:ext uri="{FF2B5EF4-FFF2-40B4-BE49-F238E27FC236}">
                <a16:creationId xmlns:a16="http://schemas.microsoft.com/office/drawing/2014/main" id="{87FCC64D-44DF-94CA-A572-CBA2E34D41E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40</a:t>
            </a:fld>
            <a:endParaRPr lang="zh-TW" altLang="en-US"/>
          </a:p>
        </p:txBody>
      </p:sp>
    </p:spTree>
    <p:extLst>
      <p:ext uri="{BB962C8B-B14F-4D97-AF65-F5344CB8AC3E}">
        <p14:creationId xmlns:p14="http://schemas.microsoft.com/office/powerpoint/2010/main" val="1822305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categories</a:t>
            </a:r>
            <a:r>
              <a:rPr kumimoji="1" lang="zh-TW" altLang="en-US" dirty="0"/>
              <a:t> </a:t>
            </a:r>
            <a:r>
              <a:rPr kumimoji="1" lang="en-US" altLang="zh-TW" dirty="0"/>
              <a:t>of virtual machine</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
        <p:nvSpPr>
          <p:cNvPr id="4" name="灯片编号占位符 1">
            <a:extLst>
              <a:ext uri="{FF2B5EF4-FFF2-40B4-BE49-F238E27FC236}">
                <a16:creationId xmlns:a16="http://schemas.microsoft.com/office/drawing/2014/main" id="{39DBB1F3-EB77-8E48-D207-35624C22FC3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41</a:t>
            </a:fld>
            <a:endParaRPr lang="zh-TW" altLang="en-US"/>
          </a:p>
        </p:txBody>
      </p:sp>
    </p:spTree>
    <p:extLst>
      <p:ext uri="{BB962C8B-B14F-4D97-AF65-F5344CB8AC3E}">
        <p14:creationId xmlns:p14="http://schemas.microsoft.com/office/powerpoint/2010/main" val="2726736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64524" y="108349"/>
            <a:ext cx="7811166" cy="519113"/>
          </a:xfrm>
        </p:spPr>
        <p:txBody>
          <a:bodyPr/>
          <a:lstStyle/>
          <a:p>
            <a:r>
              <a:rPr kumimoji="1" lang="en-US" altLang="zh-TW" dirty="0"/>
              <a:t>Several Types of VMM</a:t>
            </a:r>
            <a:endParaRPr kumimoji="1" lang="zh-TW" altLang="en-US" dirty="0"/>
          </a:p>
        </p:txBody>
      </p:sp>
      <p:sp>
        <p:nvSpPr>
          <p:cNvPr id="5" name="內容版面配置區 4"/>
          <p:cNvSpPr>
            <a:spLocks noGrp="1"/>
          </p:cNvSpPr>
          <p:nvPr>
            <p:ph idx="1"/>
          </p:nvPr>
        </p:nvSpPr>
        <p:spPr>
          <a:xfrm>
            <a:off x="789709" y="844153"/>
            <a:ext cx="7672648" cy="3671888"/>
          </a:xfrm>
        </p:spPr>
        <p:txBody>
          <a:bodyPr/>
          <a:lstStyle/>
          <a:p>
            <a:r>
              <a:rPr kumimoji="1" lang="en-US" altLang="zh-TW" sz="2400" dirty="0">
                <a:latin typeface="Times New Roman" panose="02020603050405020304" pitchFamily="18" charset="0"/>
                <a:cs typeface="Times New Roman" panose="02020603050405020304" pitchFamily="18" charset="0"/>
              </a:rPr>
              <a:t>According to the category from </a:t>
            </a:r>
            <a:r>
              <a:rPr kumimoji="1" lang="en-US" altLang="zh-TW" sz="2400" dirty="0" err="1">
                <a:latin typeface="Times New Roman" panose="02020603050405020304" pitchFamily="18" charset="0"/>
                <a:cs typeface="Times New Roman" panose="02020603050405020304" pitchFamily="18" charset="0"/>
              </a:rPr>
              <a:t>Popek</a:t>
            </a:r>
            <a:r>
              <a:rPr kumimoji="1" lang="en-US" altLang="zh-TW" sz="2400" dirty="0">
                <a:latin typeface="Times New Roman" panose="02020603050405020304" pitchFamily="18" charset="0"/>
                <a:cs typeface="Times New Roman" panose="02020603050405020304" pitchFamily="18" charset="0"/>
              </a:rPr>
              <a:t> and Goldberg in 1974, virtual machine monitor can be separate into two major type which are majorly category from where the hypervisor is.</a:t>
            </a:r>
          </a:p>
          <a:p>
            <a:r>
              <a:rPr kumimoji="1" lang="en-US" altLang="zh-TW" sz="2400" dirty="0">
                <a:latin typeface="Times New Roman" panose="02020603050405020304" pitchFamily="18" charset="0"/>
                <a:cs typeface="Times New Roman" panose="02020603050405020304" pitchFamily="18" charset="0"/>
              </a:rPr>
              <a:t>Type 1</a:t>
            </a:r>
          </a:p>
          <a:p>
            <a:pPr lvl="1"/>
            <a:r>
              <a:rPr kumimoji="1" lang="en-US" altLang="zh-TW" sz="2000" dirty="0">
                <a:latin typeface="Times New Roman" panose="02020603050405020304" pitchFamily="18" charset="0"/>
                <a:cs typeface="Times New Roman" panose="02020603050405020304" pitchFamily="18" charset="0"/>
              </a:rPr>
              <a:t>a.k.a. “Bare-metal VMM”</a:t>
            </a:r>
          </a:p>
          <a:p>
            <a:r>
              <a:rPr kumimoji="1" lang="en-US" altLang="zh-TW" sz="2400" dirty="0">
                <a:latin typeface="Times New Roman" panose="02020603050405020304" pitchFamily="18" charset="0"/>
                <a:cs typeface="Times New Roman" panose="02020603050405020304" pitchFamily="18" charset="0"/>
              </a:rPr>
              <a:t>Type 2</a:t>
            </a:r>
          </a:p>
          <a:p>
            <a:pPr lvl="1"/>
            <a:r>
              <a:rPr kumimoji="1" lang="en-US" altLang="zh-TW" sz="2000" dirty="0">
                <a:latin typeface="Times New Roman" panose="02020603050405020304" pitchFamily="18" charset="0"/>
                <a:cs typeface="Times New Roman" panose="02020603050405020304" pitchFamily="18" charset="0"/>
              </a:rPr>
              <a:t>a.k.a. “Hosted VMM”</a:t>
            </a:r>
            <a:endParaRPr kumimoji="1" lang="zh-TW" altLang="en-US" sz="20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6F711015-F109-E41A-774A-301335728EE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42</a:t>
            </a:fld>
            <a:endParaRPr lang="zh-TW" altLang="en-US"/>
          </a:p>
        </p:txBody>
      </p:sp>
    </p:spTree>
    <p:extLst>
      <p:ext uri="{BB962C8B-B14F-4D97-AF65-F5344CB8AC3E}">
        <p14:creationId xmlns:p14="http://schemas.microsoft.com/office/powerpoint/2010/main" val="3154645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Type-1 : bare-metal VMM</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
        <p:nvSpPr>
          <p:cNvPr id="4" name="灯片编号占位符 1">
            <a:extLst>
              <a:ext uri="{FF2B5EF4-FFF2-40B4-BE49-F238E27FC236}">
                <a16:creationId xmlns:a16="http://schemas.microsoft.com/office/drawing/2014/main" id="{39DBB1F3-EB77-8E48-D207-35624C22FC3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43</a:t>
            </a:fld>
            <a:endParaRPr lang="zh-TW" altLang="en-US"/>
          </a:p>
        </p:txBody>
      </p:sp>
    </p:spTree>
    <p:extLst>
      <p:ext uri="{BB962C8B-B14F-4D97-AF65-F5344CB8AC3E}">
        <p14:creationId xmlns:p14="http://schemas.microsoft.com/office/powerpoint/2010/main" val="2532469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9462" y="108349"/>
            <a:ext cx="7786228" cy="519113"/>
          </a:xfrm>
        </p:spPr>
        <p:txBody>
          <a:bodyPr/>
          <a:lstStyle/>
          <a:p>
            <a:r>
              <a:rPr kumimoji="1" lang="en-US" altLang="zh-TW" dirty="0"/>
              <a:t>Bare-Metal VMM</a:t>
            </a:r>
            <a:endParaRPr kumimoji="1" lang="zh-TW" altLang="en-US" dirty="0"/>
          </a:p>
        </p:txBody>
      </p:sp>
      <p:sp>
        <p:nvSpPr>
          <p:cNvPr id="3" name="內容版面配置區 2"/>
          <p:cNvSpPr>
            <a:spLocks noGrp="1"/>
          </p:cNvSpPr>
          <p:nvPr>
            <p:ph idx="1"/>
          </p:nvPr>
        </p:nvSpPr>
        <p:spPr>
          <a:xfrm>
            <a:off x="883736" y="794678"/>
            <a:ext cx="7477479" cy="2414436"/>
          </a:xfrm>
        </p:spPr>
        <p:txBody>
          <a:bodyPr/>
          <a:lstStyle/>
          <a:p>
            <a:r>
              <a:rPr kumimoji="1" lang="en-US" altLang="zh-TW" sz="2400" dirty="0">
                <a:latin typeface="Times New Roman" panose="02020603050405020304" pitchFamily="18" charset="0"/>
                <a:cs typeface="Times New Roman" panose="02020603050405020304" pitchFamily="18" charset="0"/>
              </a:rPr>
              <a:t>VMM is responsible for scheduling and managing the allocation of HW resources</a:t>
            </a:r>
          </a:p>
          <a:p>
            <a:r>
              <a:rPr kumimoji="1" lang="en-US" altLang="zh-TW" sz="2400" dirty="0">
                <a:latin typeface="Times New Roman" panose="02020603050405020304" pitchFamily="18" charset="0"/>
                <a:cs typeface="Times New Roman" panose="02020603050405020304" pitchFamily="18" charset="0"/>
              </a:rPr>
              <a:t>Examples</a:t>
            </a:r>
          </a:p>
          <a:p>
            <a:pPr lvl="1"/>
            <a:r>
              <a:rPr kumimoji="1" lang="en-US" altLang="zh-TW" sz="2000" dirty="0" err="1">
                <a:latin typeface="Times New Roman" panose="02020603050405020304" pitchFamily="18" charset="0"/>
                <a:cs typeface="Times New Roman" panose="02020603050405020304" pitchFamily="18" charset="0"/>
              </a:rPr>
              <a:t>Xen</a:t>
            </a:r>
            <a:endParaRPr kumimoji="1" lang="en-US" altLang="zh-TW" sz="2000" dirty="0">
              <a:latin typeface="Times New Roman" panose="02020603050405020304" pitchFamily="18" charset="0"/>
              <a:cs typeface="Times New Roman" panose="02020603050405020304" pitchFamily="18" charset="0"/>
            </a:endParaRPr>
          </a:p>
          <a:p>
            <a:pPr lvl="1"/>
            <a:r>
              <a:rPr kumimoji="1" lang="en-US" altLang="zh-TW" sz="2000" dirty="0">
                <a:latin typeface="Times New Roman" panose="02020603050405020304" pitchFamily="18" charset="0"/>
                <a:cs typeface="Times New Roman" panose="02020603050405020304" pitchFamily="18" charset="0"/>
              </a:rPr>
              <a:t>Hyper-V</a:t>
            </a:r>
          </a:p>
          <a:p>
            <a:pPr lvl="1"/>
            <a:r>
              <a:rPr kumimoji="1" lang="en-US" altLang="zh-TW" sz="2000" dirty="0">
                <a:latin typeface="Times New Roman" panose="02020603050405020304" pitchFamily="18" charset="0"/>
                <a:cs typeface="Times New Roman" panose="02020603050405020304" pitchFamily="18" charset="0"/>
              </a:rPr>
              <a:t>VMware workstation</a:t>
            </a:r>
            <a:endParaRPr kumimoji="1" lang="zh-TW" altLang="en-US" sz="20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C66E17C4-CBF9-E866-499D-984E9863A5C8}"/>
              </a:ext>
            </a:extLst>
          </p:cNvPr>
          <p:cNvSpPr>
            <a:spLocks noGrp="1"/>
          </p:cNvSpPr>
          <p:nvPr>
            <p:ph type="sldNum" sz="quarter" idx="10"/>
          </p:nvPr>
        </p:nvSpPr>
        <p:spPr>
          <a:xfrm>
            <a:off x="6831013" y="4901784"/>
            <a:ext cx="2133600" cy="254794"/>
          </a:xfrm>
        </p:spPr>
        <p:txBody>
          <a:bodyPr/>
          <a:lstStyle/>
          <a:p>
            <a:fld id="{D9B6BDF2-6896-4B98-8776-C18582F63BA5}" type="slidenum">
              <a:rPr lang="zh-TW" altLang="en-US" smtClean="0"/>
              <a:pPr/>
              <a:t>44</a:t>
            </a:fld>
            <a:endParaRPr lang="zh-TW" altLang="en-US"/>
          </a:p>
        </p:txBody>
      </p:sp>
      <p:grpSp>
        <p:nvGrpSpPr>
          <p:cNvPr id="5" name="群組 23">
            <a:extLst>
              <a:ext uri="{FF2B5EF4-FFF2-40B4-BE49-F238E27FC236}">
                <a16:creationId xmlns:a16="http://schemas.microsoft.com/office/drawing/2014/main" id="{91415B13-AD55-C126-4AF8-883E50F3B49F}"/>
              </a:ext>
            </a:extLst>
          </p:cNvPr>
          <p:cNvGrpSpPr/>
          <p:nvPr/>
        </p:nvGrpSpPr>
        <p:grpSpPr>
          <a:xfrm>
            <a:off x="4166062" y="1817230"/>
            <a:ext cx="4380807" cy="2640265"/>
            <a:chOff x="381000" y="1245940"/>
            <a:chExt cx="8458200" cy="5207396"/>
          </a:xfrm>
        </p:grpSpPr>
        <p:sp>
          <p:nvSpPr>
            <p:cNvPr id="6" name="圓角矩形 3">
              <a:extLst>
                <a:ext uri="{FF2B5EF4-FFF2-40B4-BE49-F238E27FC236}">
                  <a16:creationId xmlns:a16="http://schemas.microsoft.com/office/drawing/2014/main" id="{7CADF253-E05F-9126-D417-AAA72F040F62}"/>
                </a:ext>
              </a:extLst>
            </p:cNvPr>
            <p:cNvSpPr/>
            <p:nvPr/>
          </p:nvSpPr>
          <p:spPr>
            <a:xfrm>
              <a:off x="4499992" y="1268760"/>
              <a:ext cx="4032448" cy="3989040"/>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7" name="圓角矩形 4">
              <a:extLst>
                <a:ext uri="{FF2B5EF4-FFF2-40B4-BE49-F238E27FC236}">
                  <a16:creationId xmlns:a16="http://schemas.microsoft.com/office/drawing/2014/main" id="{77B08ACA-06F0-EF2D-B2BA-FDEDFF6EB9C6}"/>
                </a:ext>
              </a:extLst>
            </p:cNvPr>
            <p:cNvSpPr/>
            <p:nvPr/>
          </p:nvSpPr>
          <p:spPr>
            <a:xfrm>
              <a:off x="4716016" y="3789040"/>
              <a:ext cx="3528392" cy="146876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Windows Phone 8’s kernel</a:t>
              </a:r>
              <a:endParaRPr kumimoji="1" lang="zh-TW" altLang="en-US" sz="1350" dirty="0"/>
            </a:p>
          </p:txBody>
        </p:sp>
        <p:sp>
          <p:nvSpPr>
            <p:cNvPr id="8" name="圓角矩形 5">
              <a:extLst>
                <a:ext uri="{FF2B5EF4-FFF2-40B4-BE49-F238E27FC236}">
                  <a16:creationId xmlns:a16="http://schemas.microsoft.com/office/drawing/2014/main" id="{F7252D58-72E7-0D37-9189-7D3F2244AD19}"/>
                </a:ext>
              </a:extLst>
            </p:cNvPr>
            <p:cNvSpPr/>
            <p:nvPr/>
          </p:nvSpPr>
          <p:spPr>
            <a:xfrm>
              <a:off x="395536" y="5733256"/>
              <a:ext cx="8424936" cy="72008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dirty="0"/>
                <a:t>Hardware: ARM</a:t>
              </a:r>
              <a:r>
                <a:rPr kumimoji="1" lang="zh-TW" altLang="en-US" dirty="0"/>
                <a:t> </a:t>
              </a:r>
              <a:r>
                <a:rPr kumimoji="1" lang="en-US" altLang="zh-TW" dirty="0"/>
                <a:t>Cortex-A15</a:t>
              </a:r>
              <a:r>
                <a:rPr kumimoji="1" lang="zh-TW" altLang="en-US" dirty="0"/>
                <a:t> </a:t>
              </a:r>
              <a:r>
                <a:rPr kumimoji="1" lang="en-US" altLang="zh-TW" dirty="0"/>
                <a:t>and</a:t>
              </a:r>
              <a:r>
                <a:rPr kumimoji="1" lang="zh-TW" altLang="en-US" dirty="0"/>
                <a:t> </a:t>
              </a:r>
              <a:r>
                <a:rPr kumimoji="1" lang="en-US" altLang="zh-TW" dirty="0"/>
                <a:t>beyond</a:t>
              </a:r>
              <a:endParaRPr kumimoji="1" lang="zh-TW" altLang="en-US" dirty="0"/>
            </a:p>
          </p:txBody>
        </p:sp>
        <p:sp>
          <p:nvSpPr>
            <p:cNvPr id="9" name="文字方塊 8">
              <a:extLst>
                <a:ext uri="{FF2B5EF4-FFF2-40B4-BE49-F238E27FC236}">
                  <a16:creationId xmlns:a16="http://schemas.microsoft.com/office/drawing/2014/main" id="{F864C14A-7910-6D9E-841E-415567EC67DF}"/>
                </a:ext>
              </a:extLst>
            </p:cNvPr>
            <p:cNvSpPr txBox="1"/>
            <p:nvPr/>
          </p:nvSpPr>
          <p:spPr>
            <a:xfrm>
              <a:off x="4724551" y="1245940"/>
              <a:ext cx="3756199" cy="728434"/>
            </a:xfrm>
            <a:prstGeom prst="rect">
              <a:avLst/>
            </a:prstGeom>
            <a:noFill/>
          </p:spPr>
          <p:txBody>
            <a:bodyPr wrap="square" rtlCol="0">
              <a:spAutoFit/>
            </a:bodyPr>
            <a:lstStyle/>
            <a:p>
              <a:pPr algn="ctr"/>
              <a:r>
                <a:rPr kumimoji="1" lang="en-US" altLang="zh-TW" dirty="0">
                  <a:solidFill>
                    <a:srgbClr val="FF0000"/>
                  </a:solidFill>
                </a:rPr>
                <a:t>Windows Phone</a:t>
              </a:r>
              <a:endParaRPr kumimoji="1" lang="zh-TW" altLang="en-US" dirty="0">
                <a:solidFill>
                  <a:srgbClr val="FF0000"/>
                </a:solidFill>
              </a:endParaRPr>
            </a:p>
          </p:txBody>
        </p:sp>
        <p:sp>
          <p:nvSpPr>
            <p:cNvPr id="10" name="圓角矩形 9">
              <a:extLst>
                <a:ext uri="{FF2B5EF4-FFF2-40B4-BE49-F238E27FC236}">
                  <a16:creationId xmlns:a16="http://schemas.microsoft.com/office/drawing/2014/main" id="{96D1C574-E2BC-D7F3-7C9E-7BA8A362834F}"/>
                </a:ext>
              </a:extLst>
            </p:cNvPr>
            <p:cNvSpPr/>
            <p:nvPr/>
          </p:nvSpPr>
          <p:spPr>
            <a:xfrm>
              <a:off x="395536" y="1340768"/>
              <a:ext cx="3960440" cy="3917032"/>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350"/>
            </a:p>
          </p:txBody>
        </p:sp>
        <p:sp>
          <p:nvSpPr>
            <p:cNvPr id="11" name="文字方塊 10">
              <a:extLst>
                <a:ext uri="{FF2B5EF4-FFF2-40B4-BE49-F238E27FC236}">
                  <a16:creationId xmlns:a16="http://schemas.microsoft.com/office/drawing/2014/main" id="{92AB6231-F8A8-A385-367B-90AB3C5AACF2}"/>
                </a:ext>
              </a:extLst>
            </p:cNvPr>
            <p:cNvSpPr txBox="1"/>
            <p:nvPr/>
          </p:nvSpPr>
          <p:spPr>
            <a:xfrm>
              <a:off x="1096154" y="1275183"/>
              <a:ext cx="2604462" cy="728434"/>
            </a:xfrm>
            <a:prstGeom prst="rect">
              <a:avLst/>
            </a:prstGeom>
            <a:noFill/>
          </p:spPr>
          <p:txBody>
            <a:bodyPr wrap="square" rtlCol="0">
              <a:spAutoFit/>
            </a:bodyPr>
            <a:lstStyle/>
            <a:p>
              <a:pPr algn="ctr"/>
              <a:r>
                <a:rPr kumimoji="1" lang="en-US" altLang="zh-TW" dirty="0">
                  <a:solidFill>
                    <a:srgbClr val="FF0000"/>
                  </a:solidFill>
                </a:rPr>
                <a:t>Android</a:t>
              </a:r>
              <a:endParaRPr kumimoji="1" lang="zh-TW" altLang="en-US" dirty="0">
                <a:solidFill>
                  <a:srgbClr val="FF0000"/>
                </a:solidFill>
              </a:endParaRPr>
            </a:p>
          </p:txBody>
        </p:sp>
        <p:sp>
          <p:nvSpPr>
            <p:cNvPr id="12" name="圓角矩形 11">
              <a:extLst>
                <a:ext uri="{FF2B5EF4-FFF2-40B4-BE49-F238E27FC236}">
                  <a16:creationId xmlns:a16="http://schemas.microsoft.com/office/drawing/2014/main" id="{42822F5A-F647-869D-2AB2-B21A343D9F33}"/>
                </a:ext>
              </a:extLst>
            </p:cNvPr>
            <p:cNvSpPr/>
            <p:nvPr/>
          </p:nvSpPr>
          <p:spPr>
            <a:xfrm>
              <a:off x="539552" y="3717032"/>
              <a:ext cx="3672408" cy="1540768"/>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350" dirty="0"/>
                <a:t>Linux kernel</a:t>
              </a:r>
              <a:endParaRPr kumimoji="1" lang="zh-TW" altLang="en-US" sz="1350" dirty="0"/>
            </a:p>
          </p:txBody>
        </p:sp>
        <p:sp>
          <p:nvSpPr>
            <p:cNvPr id="13" name="圓角矩形 14">
              <a:extLst>
                <a:ext uri="{FF2B5EF4-FFF2-40B4-BE49-F238E27FC236}">
                  <a16:creationId xmlns:a16="http://schemas.microsoft.com/office/drawing/2014/main" id="{AD768077-551C-EE65-840B-23B3EED0CB23}"/>
                </a:ext>
              </a:extLst>
            </p:cNvPr>
            <p:cNvSpPr/>
            <p:nvPr/>
          </p:nvSpPr>
          <p:spPr>
            <a:xfrm>
              <a:off x="611560" y="1916832"/>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4" name="圓角矩形 15">
              <a:extLst>
                <a:ext uri="{FF2B5EF4-FFF2-40B4-BE49-F238E27FC236}">
                  <a16:creationId xmlns:a16="http://schemas.microsoft.com/office/drawing/2014/main" id="{63EC9491-6B2B-BD49-899E-40184025555B}"/>
                </a:ext>
              </a:extLst>
            </p:cNvPr>
            <p:cNvSpPr/>
            <p:nvPr/>
          </p:nvSpPr>
          <p:spPr>
            <a:xfrm>
              <a:off x="1447800" y="1905000"/>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5" name="圓角矩形 16">
              <a:extLst>
                <a:ext uri="{FF2B5EF4-FFF2-40B4-BE49-F238E27FC236}">
                  <a16:creationId xmlns:a16="http://schemas.microsoft.com/office/drawing/2014/main" id="{3966EF0E-E0B9-F765-8515-C3D1F28CF41F}"/>
                </a:ext>
              </a:extLst>
            </p:cNvPr>
            <p:cNvSpPr/>
            <p:nvPr/>
          </p:nvSpPr>
          <p:spPr>
            <a:xfrm>
              <a:off x="2362200" y="1905000"/>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6" name="圓角矩形 17">
              <a:extLst>
                <a:ext uri="{FF2B5EF4-FFF2-40B4-BE49-F238E27FC236}">
                  <a16:creationId xmlns:a16="http://schemas.microsoft.com/office/drawing/2014/main" id="{7725B12D-FAC1-1537-7984-180E6F2C56AA}"/>
                </a:ext>
              </a:extLst>
            </p:cNvPr>
            <p:cNvSpPr/>
            <p:nvPr/>
          </p:nvSpPr>
          <p:spPr>
            <a:xfrm>
              <a:off x="3276600" y="1905000"/>
              <a:ext cx="792088" cy="172819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7" name="圓角矩形 18">
              <a:extLst>
                <a:ext uri="{FF2B5EF4-FFF2-40B4-BE49-F238E27FC236}">
                  <a16:creationId xmlns:a16="http://schemas.microsoft.com/office/drawing/2014/main" id="{BF92613A-9DEF-56DF-3558-5A93FA3B9E35}"/>
                </a:ext>
              </a:extLst>
            </p:cNvPr>
            <p:cNvSpPr/>
            <p:nvPr/>
          </p:nvSpPr>
          <p:spPr>
            <a:xfrm>
              <a:off x="4800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8" name="圓角矩形 19">
              <a:extLst>
                <a:ext uri="{FF2B5EF4-FFF2-40B4-BE49-F238E27FC236}">
                  <a16:creationId xmlns:a16="http://schemas.microsoft.com/office/drawing/2014/main" id="{C0B15FA6-9012-2C50-5BE1-EAA1D21ADBE6}"/>
                </a:ext>
              </a:extLst>
            </p:cNvPr>
            <p:cNvSpPr/>
            <p:nvPr/>
          </p:nvSpPr>
          <p:spPr>
            <a:xfrm>
              <a:off x="56388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9" name="圓角矩形 20">
              <a:extLst>
                <a:ext uri="{FF2B5EF4-FFF2-40B4-BE49-F238E27FC236}">
                  <a16:creationId xmlns:a16="http://schemas.microsoft.com/office/drawing/2014/main" id="{89BD7325-1FE0-3B07-B3C7-FEB52C9AE973}"/>
                </a:ext>
              </a:extLst>
            </p:cNvPr>
            <p:cNvSpPr/>
            <p:nvPr/>
          </p:nvSpPr>
          <p:spPr>
            <a:xfrm>
              <a:off x="65532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20" name="圓角矩形 21">
              <a:extLst>
                <a:ext uri="{FF2B5EF4-FFF2-40B4-BE49-F238E27FC236}">
                  <a16:creationId xmlns:a16="http://schemas.microsoft.com/office/drawing/2014/main" id="{8F0BDB32-B0EE-BF5F-20EB-B14D6BFCB67A}"/>
                </a:ext>
              </a:extLst>
            </p:cNvPr>
            <p:cNvSpPr/>
            <p:nvPr/>
          </p:nvSpPr>
          <p:spPr>
            <a:xfrm>
              <a:off x="7467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21" name="圓角矩形 22">
              <a:extLst>
                <a:ext uri="{FF2B5EF4-FFF2-40B4-BE49-F238E27FC236}">
                  <a16:creationId xmlns:a16="http://schemas.microsoft.com/office/drawing/2014/main" id="{6653458C-4F97-0CD6-FCEA-2430E87C7D76}"/>
                </a:ext>
              </a:extLst>
            </p:cNvPr>
            <p:cNvSpPr/>
            <p:nvPr/>
          </p:nvSpPr>
          <p:spPr>
            <a:xfrm>
              <a:off x="381000" y="5257800"/>
              <a:ext cx="8458200" cy="504056"/>
            </a:xfrm>
            <a:prstGeom prst="roundRect">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350" dirty="0"/>
                <a:t>Bare-Metal VMM</a:t>
              </a:r>
              <a:endParaRPr kumimoji="1" lang="zh-TW" altLang="en-US" sz="1350" dirty="0"/>
            </a:p>
          </p:txBody>
        </p:sp>
      </p:grpSp>
    </p:spTree>
    <p:extLst>
      <p:ext uri="{BB962C8B-B14F-4D97-AF65-F5344CB8AC3E}">
        <p14:creationId xmlns:p14="http://schemas.microsoft.com/office/powerpoint/2010/main" val="4152460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Type-2 : hosted VMM</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
        <p:nvSpPr>
          <p:cNvPr id="4" name="灯片编号占位符 1">
            <a:extLst>
              <a:ext uri="{FF2B5EF4-FFF2-40B4-BE49-F238E27FC236}">
                <a16:creationId xmlns:a16="http://schemas.microsoft.com/office/drawing/2014/main" id="{39DBB1F3-EB77-8E48-D207-35624C22FC3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45</a:t>
            </a:fld>
            <a:endParaRPr lang="zh-TW" altLang="en-US"/>
          </a:p>
        </p:txBody>
      </p:sp>
    </p:spTree>
    <p:extLst>
      <p:ext uri="{BB962C8B-B14F-4D97-AF65-F5344CB8AC3E}">
        <p14:creationId xmlns:p14="http://schemas.microsoft.com/office/powerpoint/2010/main" val="2801972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2713" y="108349"/>
            <a:ext cx="7752977" cy="519113"/>
          </a:xfrm>
        </p:spPr>
        <p:txBody>
          <a:bodyPr/>
          <a:lstStyle/>
          <a:p>
            <a:r>
              <a:rPr kumimoji="1" lang="en-US" altLang="zh-TW" dirty="0"/>
              <a:t>Hosted VMM</a:t>
            </a:r>
            <a:endParaRPr kumimoji="1" lang="zh-TW" altLang="en-US" dirty="0"/>
          </a:p>
        </p:txBody>
      </p:sp>
      <p:sp>
        <p:nvSpPr>
          <p:cNvPr id="3" name="內容版面配置區 2"/>
          <p:cNvSpPr>
            <a:spLocks noGrp="1"/>
          </p:cNvSpPr>
          <p:nvPr>
            <p:ph idx="1"/>
          </p:nvPr>
        </p:nvSpPr>
        <p:spPr>
          <a:xfrm>
            <a:off x="457200" y="819215"/>
            <a:ext cx="8229600" cy="3671888"/>
          </a:xfrm>
        </p:spPr>
        <p:txBody>
          <a:bodyPr/>
          <a:lstStyle/>
          <a:p>
            <a:r>
              <a:rPr kumimoji="1" lang="en-US" altLang="zh-TW" sz="2000" dirty="0">
                <a:latin typeface="Times New Roman" panose="02020603050405020304" pitchFamily="18" charset="0"/>
                <a:cs typeface="Times New Roman" panose="02020603050405020304" pitchFamily="18" charset="0"/>
              </a:rPr>
              <a:t>VMM is built on top of an existing OS</a:t>
            </a:r>
          </a:p>
          <a:p>
            <a:r>
              <a:rPr kumimoji="1" lang="en-US" altLang="zh-TW" sz="2000" dirty="0">
                <a:latin typeface="Times New Roman" panose="02020603050405020304" pitchFamily="18" charset="0"/>
                <a:cs typeface="Times New Roman" panose="02020603050405020304" pitchFamily="18" charset="0"/>
              </a:rPr>
              <a:t>Installation process is similar to the installation of an APP</a:t>
            </a:r>
          </a:p>
          <a:p>
            <a:r>
              <a:rPr kumimoji="1" lang="en-US" altLang="zh-TW" sz="2000" dirty="0">
                <a:latin typeface="Times New Roman" panose="02020603050405020304" pitchFamily="18" charset="0"/>
                <a:cs typeface="Times New Roman" panose="02020603050405020304" pitchFamily="18" charset="0"/>
              </a:rPr>
              <a:t>Let the host OS to provide device drivers and other low-level services</a:t>
            </a:r>
          </a:p>
          <a:p>
            <a:r>
              <a:rPr lang="en-US" altLang="zh-TW" sz="2000" dirty="0">
                <a:latin typeface="Times New Roman" panose="02020603050405020304" pitchFamily="18" charset="0"/>
                <a:cs typeface="Times New Roman" panose="02020603050405020304" pitchFamily="18" charset="0"/>
              </a:rPr>
              <a:t>Can patch privileged instructions to VMM calls (traps), or using DBT techniques</a:t>
            </a:r>
          </a:p>
          <a:p>
            <a:r>
              <a:rPr lang="en-US" altLang="zh-TW" sz="2000" dirty="0">
                <a:latin typeface="Times New Roman" panose="02020603050405020304" pitchFamily="18" charset="0"/>
                <a:cs typeface="Times New Roman" panose="02020603050405020304" pitchFamily="18" charset="0"/>
              </a:rPr>
              <a:t>Example:</a:t>
            </a:r>
          </a:p>
          <a:p>
            <a:pPr lvl="1"/>
            <a:r>
              <a:rPr lang="en-US" altLang="zh-TW" sz="2000" dirty="0">
                <a:latin typeface="Times New Roman" panose="02020603050405020304" pitchFamily="18" charset="0"/>
                <a:cs typeface="Times New Roman" panose="02020603050405020304" pitchFamily="18" charset="0"/>
              </a:rPr>
              <a:t>VMware player</a:t>
            </a:r>
          </a:p>
          <a:p>
            <a:pPr lvl="1"/>
            <a:r>
              <a:rPr lang="en-US" altLang="zh-TW" sz="2000" dirty="0">
                <a:latin typeface="Times New Roman" panose="02020603050405020304" pitchFamily="18" charset="0"/>
                <a:cs typeface="Times New Roman" panose="02020603050405020304" pitchFamily="18" charset="0"/>
              </a:rPr>
              <a:t>KVM</a:t>
            </a:r>
          </a:p>
          <a:p>
            <a:pPr lvl="1"/>
            <a:r>
              <a:rPr lang="en-US" altLang="zh-TW" sz="2000" dirty="0">
                <a:latin typeface="Times New Roman" panose="02020603050405020304" pitchFamily="18" charset="0"/>
                <a:cs typeface="Times New Roman" panose="02020603050405020304" pitchFamily="18" charset="0"/>
              </a:rPr>
              <a:t>Parallels</a:t>
            </a:r>
          </a:p>
        </p:txBody>
      </p:sp>
      <p:sp>
        <p:nvSpPr>
          <p:cNvPr id="4" name="灯片编号占位符 1">
            <a:extLst>
              <a:ext uri="{FF2B5EF4-FFF2-40B4-BE49-F238E27FC236}">
                <a16:creationId xmlns:a16="http://schemas.microsoft.com/office/drawing/2014/main" id="{CD86638A-9C39-62AC-B589-8DB14D8184D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46</a:t>
            </a:fld>
            <a:endParaRPr lang="zh-TW" altLang="en-US"/>
          </a:p>
        </p:txBody>
      </p:sp>
      <p:grpSp>
        <p:nvGrpSpPr>
          <p:cNvPr id="5" name="组合 4">
            <a:extLst>
              <a:ext uri="{FF2B5EF4-FFF2-40B4-BE49-F238E27FC236}">
                <a16:creationId xmlns:a16="http://schemas.microsoft.com/office/drawing/2014/main" id="{F0EF23AD-852D-FF4E-CCBF-DFB41EA3B163}"/>
              </a:ext>
            </a:extLst>
          </p:cNvPr>
          <p:cNvGrpSpPr/>
          <p:nvPr/>
        </p:nvGrpSpPr>
        <p:grpSpPr>
          <a:xfrm>
            <a:off x="3948545" y="2328517"/>
            <a:ext cx="4025939" cy="2212464"/>
            <a:chOff x="1439652" y="909866"/>
            <a:chExt cx="6318702" cy="3930136"/>
          </a:xfrm>
        </p:grpSpPr>
        <p:sp>
          <p:nvSpPr>
            <p:cNvPr id="6" name="圓角矩形 5">
              <a:extLst>
                <a:ext uri="{FF2B5EF4-FFF2-40B4-BE49-F238E27FC236}">
                  <a16:creationId xmlns:a16="http://schemas.microsoft.com/office/drawing/2014/main" id="{4D49C9A7-6ABE-98D7-A4FD-768461550EE4}"/>
                </a:ext>
              </a:extLst>
            </p:cNvPr>
            <p:cNvSpPr/>
            <p:nvPr/>
          </p:nvSpPr>
          <p:spPr>
            <a:xfrm>
              <a:off x="1439652" y="4299942"/>
              <a:ext cx="6318702" cy="54006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sz="1400" dirty="0"/>
                <a:t>Hardware: ARM</a:t>
              </a:r>
              <a:r>
                <a:rPr kumimoji="1" lang="zh-TW" altLang="en-US" sz="1400" dirty="0"/>
                <a:t> </a:t>
              </a:r>
              <a:r>
                <a:rPr kumimoji="1" lang="en-US" altLang="zh-TW" sz="1400" dirty="0"/>
                <a:t>Cortex-A15</a:t>
              </a:r>
              <a:r>
                <a:rPr kumimoji="1" lang="zh-TW" altLang="en-US" sz="1400" dirty="0"/>
                <a:t> </a:t>
              </a:r>
              <a:r>
                <a:rPr kumimoji="1" lang="en-US" altLang="zh-TW" sz="1400" dirty="0"/>
                <a:t>and</a:t>
              </a:r>
              <a:r>
                <a:rPr kumimoji="1" lang="zh-TW" altLang="en-US" sz="1400" dirty="0"/>
                <a:t> </a:t>
              </a:r>
              <a:r>
                <a:rPr kumimoji="1" lang="en-US" altLang="zh-TW" sz="1400" dirty="0"/>
                <a:t>beyond</a:t>
              </a:r>
              <a:endParaRPr kumimoji="1" lang="zh-TW" altLang="en-US" sz="1400" dirty="0"/>
            </a:p>
          </p:txBody>
        </p:sp>
        <p:sp>
          <p:nvSpPr>
            <p:cNvPr id="7" name="圓角矩形 9">
              <a:extLst>
                <a:ext uri="{FF2B5EF4-FFF2-40B4-BE49-F238E27FC236}">
                  <a16:creationId xmlns:a16="http://schemas.microsoft.com/office/drawing/2014/main" id="{7EADAFCE-06FC-C7DA-9FAC-98FA05C4F926}"/>
                </a:ext>
              </a:extLst>
            </p:cNvPr>
            <p:cNvSpPr/>
            <p:nvPr/>
          </p:nvSpPr>
          <p:spPr>
            <a:xfrm>
              <a:off x="1439652" y="1005576"/>
              <a:ext cx="6218448" cy="3280674"/>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350"/>
            </a:p>
          </p:txBody>
        </p:sp>
        <p:sp>
          <p:nvSpPr>
            <p:cNvPr id="8" name="文字方塊 10">
              <a:extLst>
                <a:ext uri="{FF2B5EF4-FFF2-40B4-BE49-F238E27FC236}">
                  <a16:creationId xmlns:a16="http://schemas.microsoft.com/office/drawing/2014/main" id="{73059C1A-182F-BE68-88C9-62CA73C2178F}"/>
                </a:ext>
              </a:extLst>
            </p:cNvPr>
            <p:cNvSpPr txBox="1"/>
            <p:nvPr/>
          </p:nvSpPr>
          <p:spPr>
            <a:xfrm>
              <a:off x="3561844" y="909866"/>
              <a:ext cx="1890210" cy="369332"/>
            </a:xfrm>
            <a:prstGeom prst="rect">
              <a:avLst/>
            </a:prstGeom>
            <a:noFill/>
          </p:spPr>
          <p:txBody>
            <a:bodyPr wrap="square" rtlCol="0">
              <a:spAutoFit/>
            </a:bodyPr>
            <a:lstStyle/>
            <a:p>
              <a:pPr algn="ctr"/>
              <a:r>
                <a:rPr kumimoji="1" lang="en-US" altLang="zh-TW" dirty="0">
                  <a:solidFill>
                    <a:srgbClr val="FF0000"/>
                  </a:solidFill>
                </a:rPr>
                <a:t>Android</a:t>
              </a:r>
              <a:endParaRPr kumimoji="1" lang="zh-TW" altLang="en-US" dirty="0">
                <a:solidFill>
                  <a:srgbClr val="FF0000"/>
                </a:solidFill>
              </a:endParaRPr>
            </a:p>
          </p:txBody>
        </p:sp>
        <p:sp>
          <p:nvSpPr>
            <p:cNvPr id="9" name="圓角矩形 11">
              <a:extLst>
                <a:ext uri="{FF2B5EF4-FFF2-40B4-BE49-F238E27FC236}">
                  <a16:creationId xmlns:a16="http://schemas.microsoft.com/office/drawing/2014/main" id="{6E4B89F8-2E37-033D-DBB2-C5EEA5CAB920}"/>
                </a:ext>
              </a:extLst>
            </p:cNvPr>
            <p:cNvSpPr/>
            <p:nvPr/>
          </p:nvSpPr>
          <p:spPr>
            <a:xfrm>
              <a:off x="1601671" y="3170496"/>
              <a:ext cx="5938987" cy="942162"/>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600" dirty="0"/>
                <a:t>Linux kernel</a:t>
              </a:r>
              <a:endParaRPr kumimoji="1" lang="zh-TW" altLang="en-US" sz="1600" dirty="0"/>
            </a:p>
          </p:txBody>
        </p:sp>
        <p:sp>
          <p:nvSpPr>
            <p:cNvPr id="10" name="圓角矩形 14">
              <a:extLst>
                <a:ext uri="{FF2B5EF4-FFF2-40B4-BE49-F238E27FC236}">
                  <a16:creationId xmlns:a16="http://schemas.microsoft.com/office/drawing/2014/main" id="{E96EF708-9080-F340-D8CC-D9706A9EFF28}"/>
                </a:ext>
              </a:extLst>
            </p:cNvPr>
            <p:cNvSpPr/>
            <p:nvPr/>
          </p:nvSpPr>
          <p:spPr>
            <a:xfrm>
              <a:off x="1601670" y="1437624"/>
              <a:ext cx="594066" cy="1648476"/>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1" name="圓角矩形 15">
              <a:extLst>
                <a:ext uri="{FF2B5EF4-FFF2-40B4-BE49-F238E27FC236}">
                  <a16:creationId xmlns:a16="http://schemas.microsoft.com/office/drawing/2014/main" id="{14D56DDD-48BD-E631-CCDC-20C71EC09DAA}"/>
                </a:ext>
              </a:extLst>
            </p:cNvPr>
            <p:cNvSpPr/>
            <p:nvPr/>
          </p:nvSpPr>
          <p:spPr>
            <a:xfrm>
              <a:off x="2228850" y="1428750"/>
              <a:ext cx="594066" cy="165735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2" name="圓角矩形 16">
              <a:extLst>
                <a:ext uri="{FF2B5EF4-FFF2-40B4-BE49-F238E27FC236}">
                  <a16:creationId xmlns:a16="http://schemas.microsoft.com/office/drawing/2014/main" id="{EABB3619-036F-EA7E-1DA3-92E3FEF47B4F}"/>
                </a:ext>
              </a:extLst>
            </p:cNvPr>
            <p:cNvSpPr/>
            <p:nvPr/>
          </p:nvSpPr>
          <p:spPr>
            <a:xfrm>
              <a:off x="2914650" y="1428750"/>
              <a:ext cx="594066" cy="165735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sp>
          <p:nvSpPr>
            <p:cNvPr id="13" name="圓角矩形 17">
              <a:extLst>
                <a:ext uri="{FF2B5EF4-FFF2-40B4-BE49-F238E27FC236}">
                  <a16:creationId xmlns:a16="http://schemas.microsoft.com/office/drawing/2014/main" id="{3B8CD54A-506E-D061-34F0-F8077C3DDE0F}"/>
                </a:ext>
              </a:extLst>
            </p:cNvPr>
            <p:cNvSpPr/>
            <p:nvPr/>
          </p:nvSpPr>
          <p:spPr>
            <a:xfrm>
              <a:off x="3600450" y="1428750"/>
              <a:ext cx="594066" cy="165735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App</a:t>
              </a:r>
              <a:endParaRPr kumimoji="1" lang="zh-TW" altLang="en-US" sz="1350" dirty="0"/>
            </a:p>
          </p:txBody>
        </p:sp>
        <p:grpSp>
          <p:nvGrpSpPr>
            <p:cNvPr id="14" name="群組 2">
              <a:extLst>
                <a:ext uri="{FF2B5EF4-FFF2-40B4-BE49-F238E27FC236}">
                  <a16:creationId xmlns:a16="http://schemas.microsoft.com/office/drawing/2014/main" id="{E392E52E-E00A-4536-D184-B6E7A93651CF}"/>
                </a:ext>
              </a:extLst>
            </p:cNvPr>
            <p:cNvGrpSpPr/>
            <p:nvPr/>
          </p:nvGrpSpPr>
          <p:grpSpPr>
            <a:xfrm>
              <a:off x="4400550" y="1428750"/>
              <a:ext cx="1427280" cy="1334430"/>
              <a:chOff x="4499992" y="1090276"/>
              <a:chExt cx="4032448" cy="4167524"/>
            </a:xfrm>
          </p:grpSpPr>
          <p:sp>
            <p:nvSpPr>
              <p:cNvPr id="24" name="圓角矩形 3">
                <a:extLst>
                  <a:ext uri="{FF2B5EF4-FFF2-40B4-BE49-F238E27FC236}">
                    <a16:creationId xmlns:a16="http://schemas.microsoft.com/office/drawing/2014/main" id="{44ADE8AC-BCD7-F823-B9DF-AC6B045DE204}"/>
                  </a:ext>
                </a:extLst>
              </p:cNvPr>
              <p:cNvSpPr/>
              <p:nvPr/>
            </p:nvSpPr>
            <p:spPr>
              <a:xfrm>
                <a:off x="4499992" y="1268760"/>
                <a:ext cx="4032448" cy="3989040"/>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25" name="圓角矩形 4">
                <a:extLst>
                  <a:ext uri="{FF2B5EF4-FFF2-40B4-BE49-F238E27FC236}">
                    <a16:creationId xmlns:a16="http://schemas.microsoft.com/office/drawing/2014/main" id="{DB300F35-F504-0F31-5A75-E6496E9EAA10}"/>
                  </a:ext>
                </a:extLst>
              </p:cNvPr>
              <p:cNvSpPr/>
              <p:nvPr/>
            </p:nvSpPr>
            <p:spPr>
              <a:xfrm>
                <a:off x="4716016" y="3789040"/>
                <a:ext cx="3528392" cy="146876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900" dirty="0"/>
                  <a:t>Windows 8’s kernel</a:t>
                </a:r>
                <a:endParaRPr kumimoji="1" lang="zh-TW" altLang="en-US" sz="900" dirty="0"/>
              </a:p>
            </p:txBody>
          </p:sp>
          <p:sp>
            <p:nvSpPr>
              <p:cNvPr id="26" name="文字方塊 8">
                <a:extLst>
                  <a:ext uri="{FF2B5EF4-FFF2-40B4-BE49-F238E27FC236}">
                    <a16:creationId xmlns:a16="http://schemas.microsoft.com/office/drawing/2014/main" id="{DD7F27E0-C7BD-5A07-EC30-3A7C4907146C}"/>
                  </a:ext>
                </a:extLst>
              </p:cNvPr>
              <p:cNvSpPr txBox="1"/>
              <p:nvPr/>
            </p:nvSpPr>
            <p:spPr>
              <a:xfrm>
                <a:off x="5468776" y="1090276"/>
                <a:ext cx="2488702" cy="865088"/>
              </a:xfrm>
              <a:prstGeom prst="rect">
                <a:avLst/>
              </a:prstGeom>
              <a:noFill/>
            </p:spPr>
            <p:txBody>
              <a:bodyPr wrap="square" rtlCol="0">
                <a:spAutoFit/>
              </a:bodyPr>
              <a:lstStyle/>
              <a:p>
                <a:pPr algn="ctr"/>
                <a:r>
                  <a:rPr kumimoji="1" lang="en-US" altLang="zh-TW" sz="1200" dirty="0">
                    <a:solidFill>
                      <a:srgbClr val="FF0000"/>
                    </a:solidFill>
                  </a:rPr>
                  <a:t>Windows</a:t>
                </a:r>
                <a:endParaRPr kumimoji="1" lang="zh-TW" altLang="en-US" sz="1200" dirty="0">
                  <a:solidFill>
                    <a:srgbClr val="FF0000"/>
                  </a:solidFill>
                </a:endParaRPr>
              </a:p>
            </p:txBody>
          </p:sp>
          <p:sp>
            <p:nvSpPr>
              <p:cNvPr id="27" name="圓角矩形 18">
                <a:extLst>
                  <a:ext uri="{FF2B5EF4-FFF2-40B4-BE49-F238E27FC236}">
                    <a16:creationId xmlns:a16="http://schemas.microsoft.com/office/drawing/2014/main" id="{0851A737-CDD8-4C55-27FB-305BDF5966F1}"/>
                  </a:ext>
                </a:extLst>
              </p:cNvPr>
              <p:cNvSpPr/>
              <p:nvPr/>
            </p:nvSpPr>
            <p:spPr>
              <a:xfrm>
                <a:off x="4800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sp>
            <p:nvSpPr>
              <p:cNvPr id="28" name="圓角矩形 19">
                <a:extLst>
                  <a:ext uri="{FF2B5EF4-FFF2-40B4-BE49-F238E27FC236}">
                    <a16:creationId xmlns:a16="http://schemas.microsoft.com/office/drawing/2014/main" id="{EE169243-E0E8-0319-61FA-B5401BA4CDFE}"/>
                  </a:ext>
                </a:extLst>
              </p:cNvPr>
              <p:cNvSpPr/>
              <p:nvPr/>
            </p:nvSpPr>
            <p:spPr>
              <a:xfrm>
                <a:off x="56388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sp>
            <p:nvSpPr>
              <p:cNvPr id="29" name="圓角矩形 20">
                <a:extLst>
                  <a:ext uri="{FF2B5EF4-FFF2-40B4-BE49-F238E27FC236}">
                    <a16:creationId xmlns:a16="http://schemas.microsoft.com/office/drawing/2014/main" id="{82BCC9A5-268B-49E4-F864-9107BCD3518F}"/>
                  </a:ext>
                </a:extLst>
              </p:cNvPr>
              <p:cNvSpPr/>
              <p:nvPr/>
            </p:nvSpPr>
            <p:spPr>
              <a:xfrm>
                <a:off x="65532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sp>
            <p:nvSpPr>
              <p:cNvPr id="30" name="圓角矩形 21">
                <a:extLst>
                  <a:ext uri="{FF2B5EF4-FFF2-40B4-BE49-F238E27FC236}">
                    <a16:creationId xmlns:a16="http://schemas.microsoft.com/office/drawing/2014/main" id="{E8D977F2-E2D8-99EF-5996-96D1A5A7C132}"/>
                  </a:ext>
                </a:extLst>
              </p:cNvPr>
              <p:cNvSpPr/>
              <p:nvPr/>
            </p:nvSpPr>
            <p:spPr>
              <a:xfrm>
                <a:off x="7467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grpSp>
        <p:sp>
          <p:nvSpPr>
            <p:cNvPr id="15" name="圓角矩形 22">
              <a:extLst>
                <a:ext uri="{FF2B5EF4-FFF2-40B4-BE49-F238E27FC236}">
                  <a16:creationId xmlns:a16="http://schemas.microsoft.com/office/drawing/2014/main" id="{4E82BC43-ADD1-966B-7BE8-8AFA71B0A314}"/>
                </a:ext>
              </a:extLst>
            </p:cNvPr>
            <p:cNvSpPr/>
            <p:nvPr/>
          </p:nvSpPr>
          <p:spPr>
            <a:xfrm>
              <a:off x="4343400" y="2743200"/>
              <a:ext cx="3086100" cy="378042"/>
            </a:xfrm>
            <a:prstGeom prst="roundRect">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350" dirty="0"/>
                <a:t>Hosted VMM</a:t>
              </a:r>
              <a:endParaRPr kumimoji="1" lang="zh-TW" altLang="en-US" sz="1350" dirty="0"/>
            </a:p>
          </p:txBody>
        </p:sp>
        <p:grpSp>
          <p:nvGrpSpPr>
            <p:cNvPr id="16" name="群組 24">
              <a:extLst>
                <a:ext uri="{FF2B5EF4-FFF2-40B4-BE49-F238E27FC236}">
                  <a16:creationId xmlns:a16="http://schemas.microsoft.com/office/drawing/2014/main" id="{4B858CAA-F292-7291-9B2A-FF4F148DC539}"/>
                </a:ext>
              </a:extLst>
            </p:cNvPr>
            <p:cNvGrpSpPr/>
            <p:nvPr/>
          </p:nvGrpSpPr>
          <p:grpSpPr>
            <a:xfrm>
              <a:off x="5886450" y="1428750"/>
              <a:ext cx="1427280" cy="1334430"/>
              <a:chOff x="4499992" y="1090276"/>
              <a:chExt cx="4032448" cy="4167524"/>
            </a:xfrm>
          </p:grpSpPr>
          <p:sp>
            <p:nvSpPr>
              <p:cNvPr id="17" name="圓角矩形 25">
                <a:extLst>
                  <a:ext uri="{FF2B5EF4-FFF2-40B4-BE49-F238E27FC236}">
                    <a16:creationId xmlns:a16="http://schemas.microsoft.com/office/drawing/2014/main" id="{0A80570E-D94A-5663-204B-87E19391D9F0}"/>
                  </a:ext>
                </a:extLst>
              </p:cNvPr>
              <p:cNvSpPr/>
              <p:nvPr/>
            </p:nvSpPr>
            <p:spPr>
              <a:xfrm>
                <a:off x="4499992" y="1268760"/>
                <a:ext cx="4032448" cy="3989040"/>
              </a:xfrm>
              <a:prstGeom prst="roundRect">
                <a:avLst/>
              </a:prstGeom>
              <a:gradFill flip="none" rotWithShape="1">
                <a:gsLst>
                  <a:gs pos="0">
                    <a:schemeClr val="accent1">
                      <a:shade val="51000"/>
                      <a:satMod val="130000"/>
                      <a:alpha val="23000"/>
                    </a:schemeClr>
                  </a:gs>
                  <a:gs pos="80000">
                    <a:schemeClr val="accent1">
                      <a:shade val="93000"/>
                      <a:satMod val="130000"/>
                      <a:alpha val="23000"/>
                    </a:schemeClr>
                  </a:gs>
                  <a:gs pos="100000">
                    <a:schemeClr val="accent1">
                      <a:shade val="94000"/>
                      <a:satMod val="135000"/>
                      <a:alpha val="23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
            <p:nvSpPr>
              <p:cNvPr id="18" name="圓角矩形 26">
                <a:extLst>
                  <a:ext uri="{FF2B5EF4-FFF2-40B4-BE49-F238E27FC236}">
                    <a16:creationId xmlns:a16="http://schemas.microsoft.com/office/drawing/2014/main" id="{0F909A48-324D-FDF3-323C-2F01907950B8}"/>
                  </a:ext>
                </a:extLst>
              </p:cNvPr>
              <p:cNvSpPr/>
              <p:nvPr/>
            </p:nvSpPr>
            <p:spPr>
              <a:xfrm>
                <a:off x="4716016" y="3789040"/>
                <a:ext cx="3528392" cy="1468760"/>
              </a:xfrm>
              <a:prstGeom prst="round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900" dirty="0"/>
                  <a:t>Windows 8’s kernel</a:t>
                </a:r>
                <a:endParaRPr kumimoji="1" lang="zh-TW" altLang="en-US" sz="900" dirty="0"/>
              </a:p>
            </p:txBody>
          </p:sp>
          <p:sp>
            <p:nvSpPr>
              <p:cNvPr id="19" name="文字方塊 27">
                <a:extLst>
                  <a:ext uri="{FF2B5EF4-FFF2-40B4-BE49-F238E27FC236}">
                    <a16:creationId xmlns:a16="http://schemas.microsoft.com/office/drawing/2014/main" id="{801E14CC-E3DE-F048-4459-30D740F0895E}"/>
                  </a:ext>
                </a:extLst>
              </p:cNvPr>
              <p:cNvSpPr txBox="1"/>
              <p:nvPr/>
            </p:nvSpPr>
            <p:spPr>
              <a:xfrm>
                <a:off x="5307312" y="1090276"/>
                <a:ext cx="2488702" cy="865088"/>
              </a:xfrm>
              <a:prstGeom prst="rect">
                <a:avLst/>
              </a:prstGeom>
              <a:noFill/>
            </p:spPr>
            <p:txBody>
              <a:bodyPr wrap="square" rtlCol="0">
                <a:spAutoFit/>
              </a:bodyPr>
              <a:lstStyle/>
              <a:p>
                <a:pPr algn="ctr"/>
                <a:r>
                  <a:rPr kumimoji="1" lang="en-US" altLang="zh-TW" sz="1200" dirty="0">
                    <a:solidFill>
                      <a:srgbClr val="FF0000"/>
                    </a:solidFill>
                  </a:rPr>
                  <a:t>Windows</a:t>
                </a:r>
                <a:endParaRPr kumimoji="1" lang="zh-TW" altLang="en-US" sz="1200" dirty="0">
                  <a:solidFill>
                    <a:srgbClr val="FF0000"/>
                  </a:solidFill>
                </a:endParaRPr>
              </a:p>
            </p:txBody>
          </p:sp>
          <p:sp>
            <p:nvSpPr>
              <p:cNvPr id="20" name="圓角矩形 28">
                <a:extLst>
                  <a:ext uri="{FF2B5EF4-FFF2-40B4-BE49-F238E27FC236}">
                    <a16:creationId xmlns:a16="http://schemas.microsoft.com/office/drawing/2014/main" id="{C2C1CE85-4335-F866-B139-31523965F13F}"/>
                  </a:ext>
                </a:extLst>
              </p:cNvPr>
              <p:cNvSpPr/>
              <p:nvPr/>
            </p:nvSpPr>
            <p:spPr>
              <a:xfrm>
                <a:off x="4800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sp>
            <p:nvSpPr>
              <p:cNvPr id="21" name="圓角矩形 29">
                <a:extLst>
                  <a:ext uri="{FF2B5EF4-FFF2-40B4-BE49-F238E27FC236}">
                    <a16:creationId xmlns:a16="http://schemas.microsoft.com/office/drawing/2014/main" id="{89B207CD-C6D6-04D1-3B40-0E2B9BDD0DEF}"/>
                  </a:ext>
                </a:extLst>
              </p:cNvPr>
              <p:cNvSpPr/>
              <p:nvPr/>
            </p:nvSpPr>
            <p:spPr>
              <a:xfrm>
                <a:off x="56388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sp>
            <p:nvSpPr>
              <p:cNvPr id="22" name="圓角矩形 30">
                <a:extLst>
                  <a:ext uri="{FF2B5EF4-FFF2-40B4-BE49-F238E27FC236}">
                    <a16:creationId xmlns:a16="http://schemas.microsoft.com/office/drawing/2014/main" id="{5743DB98-F618-71D0-7F82-FFB35EC74683}"/>
                  </a:ext>
                </a:extLst>
              </p:cNvPr>
              <p:cNvSpPr/>
              <p:nvPr/>
            </p:nvSpPr>
            <p:spPr>
              <a:xfrm>
                <a:off x="65532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sp>
            <p:nvSpPr>
              <p:cNvPr id="23" name="圓角矩形 31">
                <a:extLst>
                  <a:ext uri="{FF2B5EF4-FFF2-40B4-BE49-F238E27FC236}">
                    <a16:creationId xmlns:a16="http://schemas.microsoft.com/office/drawing/2014/main" id="{0A996A01-55DA-6F24-187C-53765DB46C9B}"/>
                  </a:ext>
                </a:extLst>
              </p:cNvPr>
              <p:cNvSpPr/>
              <p:nvPr/>
            </p:nvSpPr>
            <p:spPr>
              <a:xfrm>
                <a:off x="7467600" y="1905000"/>
                <a:ext cx="762000" cy="17281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525" dirty="0"/>
                  <a:t>App</a:t>
                </a:r>
                <a:endParaRPr kumimoji="1" lang="zh-TW" altLang="en-US" sz="525" dirty="0"/>
              </a:p>
            </p:txBody>
          </p:sp>
        </p:grpSp>
      </p:grpSp>
    </p:spTree>
    <p:extLst>
      <p:ext uri="{BB962C8B-B14F-4D97-AF65-F5344CB8AC3E}">
        <p14:creationId xmlns:p14="http://schemas.microsoft.com/office/powerpoint/2010/main" val="3787141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2713" y="108349"/>
            <a:ext cx="7752977" cy="519113"/>
          </a:xfrm>
        </p:spPr>
        <p:txBody>
          <a:bodyPr>
            <a:noAutofit/>
          </a:bodyPr>
          <a:lstStyle/>
          <a:p>
            <a:r>
              <a:rPr lang="en-US" altLang="zh-TW" sz="3200" dirty="0"/>
              <a:t>Comparison with Native and Hosted VMs</a:t>
            </a:r>
            <a:endParaRPr lang="zh-TW" altLang="en-US" sz="3200" dirty="0"/>
          </a:p>
        </p:txBody>
      </p:sp>
      <p:grpSp>
        <p:nvGrpSpPr>
          <p:cNvPr id="4" name="Group 9"/>
          <p:cNvGrpSpPr>
            <a:grpSpLocks noChangeAspect="1"/>
          </p:cNvGrpSpPr>
          <p:nvPr/>
        </p:nvGrpSpPr>
        <p:grpSpPr bwMode="auto">
          <a:xfrm>
            <a:off x="702912" y="972589"/>
            <a:ext cx="7738176" cy="3499657"/>
            <a:chOff x="127" y="1056"/>
            <a:chExt cx="5645" cy="2553"/>
          </a:xfrm>
        </p:grpSpPr>
        <p:sp>
          <p:nvSpPr>
            <p:cNvPr id="5" name="AutoShape 8"/>
            <p:cNvSpPr>
              <a:spLocks noChangeAspect="1" noChangeArrowheads="1" noTextEdit="1"/>
            </p:cNvSpPr>
            <p:nvPr/>
          </p:nvSpPr>
          <p:spPr bwMode="auto">
            <a:xfrm>
              <a:off x="127" y="1056"/>
              <a:ext cx="5633" cy="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p>
          </p:txBody>
        </p:sp>
        <p:sp>
          <p:nvSpPr>
            <p:cNvPr id="6" name="Rectangle 10"/>
            <p:cNvSpPr>
              <a:spLocks noChangeArrowheads="1"/>
            </p:cNvSpPr>
            <p:nvPr/>
          </p:nvSpPr>
          <p:spPr bwMode="auto">
            <a:xfrm>
              <a:off x="4918" y="1533"/>
              <a:ext cx="825"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7" name="Rectangle 11"/>
            <p:cNvSpPr>
              <a:spLocks noChangeArrowheads="1"/>
            </p:cNvSpPr>
            <p:nvPr/>
          </p:nvSpPr>
          <p:spPr bwMode="auto">
            <a:xfrm>
              <a:off x="4982" y="1622"/>
              <a:ext cx="79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Non-privileged</a:t>
              </a:r>
              <a:endParaRPr lang="en-US" altLang="zh-TW" sz="1350" b="1">
                <a:cs typeface="新細明體" charset="0"/>
              </a:endParaRPr>
            </a:p>
          </p:txBody>
        </p:sp>
        <p:sp>
          <p:nvSpPr>
            <p:cNvPr id="8" name="Rectangle 12"/>
            <p:cNvSpPr>
              <a:spLocks noChangeArrowheads="1"/>
            </p:cNvSpPr>
            <p:nvPr/>
          </p:nvSpPr>
          <p:spPr bwMode="auto">
            <a:xfrm>
              <a:off x="5185" y="1760"/>
              <a:ext cx="3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modes</a:t>
              </a:r>
              <a:endParaRPr lang="en-US" altLang="zh-TW" sz="1350" b="1">
                <a:cs typeface="新細明體" charset="0"/>
              </a:endParaRPr>
            </a:p>
          </p:txBody>
        </p:sp>
        <p:sp>
          <p:nvSpPr>
            <p:cNvPr id="9" name="Freeform 13"/>
            <p:cNvSpPr>
              <a:spLocks noEditPoints="1"/>
            </p:cNvSpPr>
            <p:nvPr/>
          </p:nvSpPr>
          <p:spPr bwMode="auto">
            <a:xfrm>
              <a:off x="225" y="1754"/>
              <a:ext cx="5463" cy="12"/>
            </a:xfrm>
            <a:custGeom>
              <a:avLst/>
              <a:gdLst>
                <a:gd name="T0" fmla="*/ 185 w 10926"/>
                <a:gd name="T1" fmla="*/ 8 h 23"/>
                <a:gd name="T2" fmla="*/ 1 w 10926"/>
                <a:gd name="T3" fmla="*/ 9 h 23"/>
                <a:gd name="T4" fmla="*/ 6 w 10926"/>
                <a:gd name="T5" fmla="*/ 0 h 23"/>
                <a:gd name="T6" fmla="*/ 462 w 10926"/>
                <a:gd name="T7" fmla="*/ 8 h 23"/>
                <a:gd name="T8" fmla="*/ 279 w 10926"/>
                <a:gd name="T9" fmla="*/ 9 h 23"/>
                <a:gd name="T10" fmla="*/ 284 w 10926"/>
                <a:gd name="T11" fmla="*/ 0 h 23"/>
                <a:gd name="T12" fmla="*/ 740 w 10926"/>
                <a:gd name="T13" fmla="*/ 8 h 23"/>
                <a:gd name="T14" fmla="*/ 557 w 10926"/>
                <a:gd name="T15" fmla="*/ 9 h 23"/>
                <a:gd name="T16" fmla="*/ 561 w 10926"/>
                <a:gd name="T17" fmla="*/ 0 h 23"/>
                <a:gd name="T18" fmla="*/ 1018 w 10926"/>
                <a:gd name="T19" fmla="*/ 8 h 23"/>
                <a:gd name="T20" fmla="*/ 834 w 10926"/>
                <a:gd name="T21" fmla="*/ 9 h 23"/>
                <a:gd name="T22" fmla="*/ 839 w 10926"/>
                <a:gd name="T23" fmla="*/ 0 h 23"/>
                <a:gd name="T24" fmla="*/ 1296 w 10926"/>
                <a:gd name="T25" fmla="*/ 8 h 23"/>
                <a:gd name="T26" fmla="*/ 1112 w 10926"/>
                <a:gd name="T27" fmla="*/ 9 h 23"/>
                <a:gd name="T28" fmla="*/ 1117 w 10926"/>
                <a:gd name="T29" fmla="*/ 0 h 23"/>
                <a:gd name="T30" fmla="*/ 1573 w 10926"/>
                <a:gd name="T31" fmla="*/ 8 h 23"/>
                <a:gd name="T32" fmla="*/ 1390 w 10926"/>
                <a:gd name="T33" fmla="*/ 9 h 23"/>
                <a:gd name="T34" fmla="*/ 1394 w 10926"/>
                <a:gd name="T35" fmla="*/ 0 h 23"/>
                <a:gd name="T36" fmla="*/ 1852 w 10926"/>
                <a:gd name="T37" fmla="*/ 8 h 23"/>
                <a:gd name="T38" fmla="*/ 1668 w 10926"/>
                <a:gd name="T39" fmla="*/ 9 h 23"/>
                <a:gd name="T40" fmla="*/ 1673 w 10926"/>
                <a:gd name="T41" fmla="*/ 0 h 23"/>
                <a:gd name="T42" fmla="*/ 2129 w 10926"/>
                <a:gd name="T43" fmla="*/ 8 h 23"/>
                <a:gd name="T44" fmla="*/ 1945 w 10926"/>
                <a:gd name="T45" fmla="*/ 9 h 23"/>
                <a:gd name="T46" fmla="*/ 1950 w 10926"/>
                <a:gd name="T47" fmla="*/ 0 h 23"/>
                <a:gd name="T48" fmla="*/ 2407 w 10926"/>
                <a:gd name="T49" fmla="*/ 8 h 23"/>
                <a:gd name="T50" fmla="*/ 2224 w 10926"/>
                <a:gd name="T51" fmla="*/ 9 h 23"/>
                <a:gd name="T52" fmla="*/ 2228 w 10926"/>
                <a:gd name="T53" fmla="*/ 0 h 23"/>
                <a:gd name="T54" fmla="*/ 2685 w 10926"/>
                <a:gd name="T55" fmla="*/ 8 h 23"/>
                <a:gd name="T56" fmla="*/ 2501 w 10926"/>
                <a:gd name="T57" fmla="*/ 9 h 23"/>
                <a:gd name="T58" fmla="*/ 2506 w 10926"/>
                <a:gd name="T59" fmla="*/ 0 h 23"/>
                <a:gd name="T60" fmla="*/ 2962 w 10926"/>
                <a:gd name="T61" fmla="*/ 8 h 23"/>
                <a:gd name="T62" fmla="*/ 2779 w 10926"/>
                <a:gd name="T63" fmla="*/ 9 h 23"/>
                <a:gd name="T64" fmla="*/ 2784 w 10926"/>
                <a:gd name="T65" fmla="*/ 0 h 23"/>
                <a:gd name="T66" fmla="*/ 3240 w 10926"/>
                <a:gd name="T67" fmla="*/ 8 h 23"/>
                <a:gd name="T68" fmla="*/ 3057 w 10926"/>
                <a:gd name="T69" fmla="*/ 9 h 23"/>
                <a:gd name="T70" fmla="*/ 3061 w 10926"/>
                <a:gd name="T71" fmla="*/ 0 h 23"/>
                <a:gd name="T72" fmla="*/ 3518 w 10926"/>
                <a:gd name="T73" fmla="*/ 8 h 23"/>
                <a:gd name="T74" fmla="*/ 3334 w 10926"/>
                <a:gd name="T75" fmla="*/ 9 h 23"/>
                <a:gd name="T76" fmla="*/ 3339 w 10926"/>
                <a:gd name="T77" fmla="*/ 0 h 23"/>
                <a:gd name="T78" fmla="*/ 3796 w 10926"/>
                <a:gd name="T79" fmla="*/ 8 h 23"/>
                <a:gd name="T80" fmla="*/ 3612 w 10926"/>
                <a:gd name="T81" fmla="*/ 9 h 23"/>
                <a:gd name="T82" fmla="*/ 3617 w 10926"/>
                <a:gd name="T83" fmla="*/ 0 h 23"/>
                <a:gd name="T84" fmla="*/ 4073 w 10926"/>
                <a:gd name="T85" fmla="*/ 8 h 23"/>
                <a:gd name="T86" fmla="*/ 3890 w 10926"/>
                <a:gd name="T87" fmla="*/ 9 h 23"/>
                <a:gd name="T88" fmla="*/ 3895 w 10926"/>
                <a:gd name="T89" fmla="*/ 0 h 23"/>
                <a:gd name="T90" fmla="*/ 4352 w 10926"/>
                <a:gd name="T91" fmla="*/ 8 h 23"/>
                <a:gd name="T92" fmla="*/ 4168 w 10926"/>
                <a:gd name="T93" fmla="*/ 9 h 23"/>
                <a:gd name="T94" fmla="*/ 4173 w 10926"/>
                <a:gd name="T95" fmla="*/ 0 h 23"/>
                <a:gd name="T96" fmla="*/ 4629 w 10926"/>
                <a:gd name="T97" fmla="*/ 8 h 23"/>
                <a:gd name="T98" fmla="*/ 4445 w 10926"/>
                <a:gd name="T99" fmla="*/ 9 h 23"/>
                <a:gd name="T100" fmla="*/ 4450 w 10926"/>
                <a:gd name="T101" fmla="*/ 0 h 23"/>
                <a:gd name="T102" fmla="*/ 4907 w 10926"/>
                <a:gd name="T103" fmla="*/ 8 h 23"/>
                <a:gd name="T104" fmla="*/ 4724 w 10926"/>
                <a:gd name="T105" fmla="*/ 9 h 23"/>
                <a:gd name="T106" fmla="*/ 4728 w 10926"/>
                <a:gd name="T107" fmla="*/ 0 h 23"/>
                <a:gd name="T108" fmla="*/ 5185 w 10926"/>
                <a:gd name="T109" fmla="*/ 8 h 23"/>
                <a:gd name="T110" fmla="*/ 5001 w 10926"/>
                <a:gd name="T111" fmla="*/ 9 h 23"/>
                <a:gd name="T112" fmla="*/ 5006 w 10926"/>
                <a:gd name="T113" fmla="*/ 0 h 23"/>
                <a:gd name="T114" fmla="*/ 5462 w 10926"/>
                <a:gd name="T115" fmla="*/ 8 h 23"/>
                <a:gd name="T116" fmla="*/ 5279 w 10926"/>
                <a:gd name="T117" fmla="*/ 9 h 23"/>
                <a:gd name="T118" fmla="*/ 5284 w 10926"/>
                <a:gd name="T119" fmla="*/ 0 h 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926"/>
                <a:gd name="T181" fmla="*/ 0 h 23"/>
                <a:gd name="T182" fmla="*/ 10926 w 10926"/>
                <a:gd name="T183" fmla="*/ 23 h 2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926" h="23">
                  <a:moveTo>
                    <a:pt x="12" y="0"/>
                  </a:moveTo>
                  <a:lnTo>
                    <a:pt x="359" y="0"/>
                  </a:lnTo>
                  <a:lnTo>
                    <a:pt x="361" y="0"/>
                  </a:lnTo>
                  <a:lnTo>
                    <a:pt x="363" y="0"/>
                  </a:lnTo>
                  <a:lnTo>
                    <a:pt x="365" y="1"/>
                  </a:lnTo>
                  <a:lnTo>
                    <a:pt x="366" y="3"/>
                  </a:lnTo>
                  <a:lnTo>
                    <a:pt x="368" y="4"/>
                  </a:lnTo>
                  <a:lnTo>
                    <a:pt x="369" y="7"/>
                  </a:lnTo>
                  <a:lnTo>
                    <a:pt x="369" y="8"/>
                  </a:lnTo>
                  <a:lnTo>
                    <a:pt x="371" y="11"/>
                  </a:lnTo>
                  <a:lnTo>
                    <a:pt x="369" y="13"/>
                  </a:lnTo>
                  <a:lnTo>
                    <a:pt x="369" y="16"/>
                  </a:lnTo>
                  <a:lnTo>
                    <a:pt x="368" y="17"/>
                  </a:lnTo>
                  <a:lnTo>
                    <a:pt x="366" y="18"/>
                  </a:lnTo>
                  <a:lnTo>
                    <a:pt x="365" y="20"/>
                  </a:lnTo>
                  <a:lnTo>
                    <a:pt x="363" y="21"/>
                  </a:lnTo>
                  <a:lnTo>
                    <a:pt x="361" y="23"/>
                  </a:lnTo>
                  <a:lnTo>
                    <a:pt x="359" y="23"/>
                  </a:lnTo>
                  <a:lnTo>
                    <a:pt x="12" y="23"/>
                  </a:lnTo>
                  <a:lnTo>
                    <a:pt x="9" y="23"/>
                  </a:lnTo>
                  <a:lnTo>
                    <a:pt x="6" y="21"/>
                  </a:lnTo>
                  <a:lnTo>
                    <a:pt x="4" y="20"/>
                  </a:lnTo>
                  <a:lnTo>
                    <a:pt x="3" y="18"/>
                  </a:lnTo>
                  <a:lnTo>
                    <a:pt x="2" y="17"/>
                  </a:lnTo>
                  <a:lnTo>
                    <a:pt x="0" y="16"/>
                  </a:lnTo>
                  <a:lnTo>
                    <a:pt x="0" y="13"/>
                  </a:lnTo>
                  <a:lnTo>
                    <a:pt x="0" y="11"/>
                  </a:lnTo>
                  <a:lnTo>
                    <a:pt x="0" y="8"/>
                  </a:lnTo>
                  <a:lnTo>
                    <a:pt x="0" y="7"/>
                  </a:lnTo>
                  <a:lnTo>
                    <a:pt x="2" y="4"/>
                  </a:lnTo>
                  <a:lnTo>
                    <a:pt x="3" y="3"/>
                  </a:lnTo>
                  <a:lnTo>
                    <a:pt x="4" y="1"/>
                  </a:lnTo>
                  <a:lnTo>
                    <a:pt x="6" y="0"/>
                  </a:lnTo>
                  <a:lnTo>
                    <a:pt x="9" y="0"/>
                  </a:lnTo>
                  <a:lnTo>
                    <a:pt x="12" y="0"/>
                  </a:lnTo>
                  <a:close/>
                  <a:moveTo>
                    <a:pt x="567" y="0"/>
                  </a:moveTo>
                  <a:lnTo>
                    <a:pt x="914" y="0"/>
                  </a:lnTo>
                  <a:lnTo>
                    <a:pt x="916" y="0"/>
                  </a:lnTo>
                  <a:lnTo>
                    <a:pt x="918" y="0"/>
                  </a:lnTo>
                  <a:lnTo>
                    <a:pt x="920" y="1"/>
                  </a:lnTo>
                  <a:lnTo>
                    <a:pt x="921" y="3"/>
                  </a:lnTo>
                  <a:lnTo>
                    <a:pt x="923" y="4"/>
                  </a:lnTo>
                  <a:lnTo>
                    <a:pt x="924" y="7"/>
                  </a:lnTo>
                  <a:lnTo>
                    <a:pt x="926" y="8"/>
                  </a:lnTo>
                  <a:lnTo>
                    <a:pt x="926" y="11"/>
                  </a:lnTo>
                  <a:lnTo>
                    <a:pt x="926" y="13"/>
                  </a:lnTo>
                  <a:lnTo>
                    <a:pt x="924" y="16"/>
                  </a:lnTo>
                  <a:lnTo>
                    <a:pt x="923" y="17"/>
                  </a:lnTo>
                  <a:lnTo>
                    <a:pt x="921" y="18"/>
                  </a:lnTo>
                  <a:lnTo>
                    <a:pt x="920" y="20"/>
                  </a:lnTo>
                  <a:lnTo>
                    <a:pt x="918" y="21"/>
                  </a:lnTo>
                  <a:lnTo>
                    <a:pt x="916" y="23"/>
                  </a:lnTo>
                  <a:lnTo>
                    <a:pt x="914" y="23"/>
                  </a:lnTo>
                  <a:lnTo>
                    <a:pt x="567" y="23"/>
                  </a:lnTo>
                  <a:lnTo>
                    <a:pt x="564" y="23"/>
                  </a:lnTo>
                  <a:lnTo>
                    <a:pt x="562" y="21"/>
                  </a:lnTo>
                  <a:lnTo>
                    <a:pt x="561" y="20"/>
                  </a:lnTo>
                  <a:lnTo>
                    <a:pt x="558" y="18"/>
                  </a:lnTo>
                  <a:lnTo>
                    <a:pt x="557" y="17"/>
                  </a:lnTo>
                  <a:lnTo>
                    <a:pt x="557" y="16"/>
                  </a:lnTo>
                  <a:lnTo>
                    <a:pt x="555" y="13"/>
                  </a:lnTo>
                  <a:lnTo>
                    <a:pt x="555" y="11"/>
                  </a:lnTo>
                  <a:lnTo>
                    <a:pt x="555" y="8"/>
                  </a:lnTo>
                  <a:lnTo>
                    <a:pt x="557" y="7"/>
                  </a:lnTo>
                  <a:lnTo>
                    <a:pt x="557" y="4"/>
                  </a:lnTo>
                  <a:lnTo>
                    <a:pt x="558" y="3"/>
                  </a:lnTo>
                  <a:lnTo>
                    <a:pt x="561" y="1"/>
                  </a:lnTo>
                  <a:lnTo>
                    <a:pt x="562" y="0"/>
                  </a:lnTo>
                  <a:lnTo>
                    <a:pt x="564" y="0"/>
                  </a:lnTo>
                  <a:lnTo>
                    <a:pt x="567" y="0"/>
                  </a:lnTo>
                  <a:close/>
                  <a:moveTo>
                    <a:pt x="1122" y="0"/>
                  </a:moveTo>
                  <a:lnTo>
                    <a:pt x="1469" y="0"/>
                  </a:lnTo>
                  <a:lnTo>
                    <a:pt x="1472" y="0"/>
                  </a:lnTo>
                  <a:lnTo>
                    <a:pt x="1474" y="0"/>
                  </a:lnTo>
                  <a:lnTo>
                    <a:pt x="1476" y="1"/>
                  </a:lnTo>
                  <a:lnTo>
                    <a:pt x="1478" y="3"/>
                  </a:lnTo>
                  <a:lnTo>
                    <a:pt x="1479" y="4"/>
                  </a:lnTo>
                  <a:lnTo>
                    <a:pt x="1479" y="7"/>
                  </a:lnTo>
                  <a:lnTo>
                    <a:pt x="1481" y="8"/>
                  </a:lnTo>
                  <a:lnTo>
                    <a:pt x="1481" y="11"/>
                  </a:lnTo>
                  <a:lnTo>
                    <a:pt x="1481" y="13"/>
                  </a:lnTo>
                  <a:lnTo>
                    <a:pt x="1479" y="16"/>
                  </a:lnTo>
                  <a:lnTo>
                    <a:pt x="1479" y="17"/>
                  </a:lnTo>
                  <a:lnTo>
                    <a:pt x="1478" y="18"/>
                  </a:lnTo>
                  <a:lnTo>
                    <a:pt x="1476" y="20"/>
                  </a:lnTo>
                  <a:lnTo>
                    <a:pt x="1474" y="21"/>
                  </a:lnTo>
                  <a:lnTo>
                    <a:pt x="1472" y="23"/>
                  </a:lnTo>
                  <a:lnTo>
                    <a:pt x="1469" y="23"/>
                  </a:lnTo>
                  <a:lnTo>
                    <a:pt x="1122" y="23"/>
                  </a:lnTo>
                  <a:lnTo>
                    <a:pt x="1120" y="23"/>
                  </a:lnTo>
                  <a:lnTo>
                    <a:pt x="1117" y="21"/>
                  </a:lnTo>
                  <a:lnTo>
                    <a:pt x="1116" y="20"/>
                  </a:lnTo>
                  <a:lnTo>
                    <a:pt x="1115" y="18"/>
                  </a:lnTo>
                  <a:lnTo>
                    <a:pt x="1113" y="17"/>
                  </a:lnTo>
                  <a:lnTo>
                    <a:pt x="1112" y="16"/>
                  </a:lnTo>
                  <a:lnTo>
                    <a:pt x="1110" y="13"/>
                  </a:lnTo>
                  <a:lnTo>
                    <a:pt x="1110" y="11"/>
                  </a:lnTo>
                  <a:lnTo>
                    <a:pt x="1110" y="8"/>
                  </a:lnTo>
                  <a:lnTo>
                    <a:pt x="1112" y="7"/>
                  </a:lnTo>
                  <a:lnTo>
                    <a:pt x="1113" y="4"/>
                  </a:lnTo>
                  <a:lnTo>
                    <a:pt x="1115" y="3"/>
                  </a:lnTo>
                  <a:lnTo>
                    <a:pt x="1116" y="1"/>
                  </a:lnTo>
                  <a:lnTo>
                    <a:pt x="1117" y="0"/>
                  </a:lnTo>
                  <a:lnTo>
                    <a:pt x="1120" y="0"/>
                  </a:lnTo>
                  <a:lnTo>
                    <a:pt x="1122" y="0"/>
                  </a:lnTo>
                  <a:close/>
                  <a:moveTo>
                    <a:pt x="1678" y="0"/>
                  </a:moveTo>
                  <a:lnTo>
                    <a:pt x="2026" y="0"/>
                  </a:lnTo>
                  <a:lnTo>
                    <a:pt x="2027" y="0"/>
                  </a:lnTo>
                  <a:lnTo>
                    <a:pt x="2030" y="0"/>
                  </a:lnTo>
                  <a:lnTo>
                    <a:pt x="2032" y="1"/>
                  </a:lnTo>
                  <a:lnTo>
                    <a:pt x="2033" y="3"/>
                  </a:lnTo>
                  <a:lnTo>
                    <a:pt x="2034" y="4"/>
                  </a:lnTo>
                  <a:lnTo>
                    <a:pt x="2036" y="7"/>
                  </a:lnTo>
                  <a:lnTo>
                    <a:pt x="2036" y="8"/>
                  </a:lnTo>
                  <a:lnTo>
                    <a:pt x="2037" y="11"/>
                  </a:lnTo>
                  <a:lnTo>
                    <a:pt x="2036" y="13"/>
                  </a:lnTo>
                  <a:lnTo>
                    <a:pt x="2036" y="16"/>
                  </a:lnTo>
                  <a:lnTo>
                    <a:pt x="2034" y="17"/>
                  </a:lnTo>
                  <a:lnTo>
                    <a:pt x="2033" y="18"/>
                  </a:lnTo>
                  <a:lnTo>
                    <a:pt x="2032" y="20"/>
                  </a:lnTo>
                  <a:lnTo>
                    <a:pt x="2030" y="21"/>
                  </a:lnTo>
                  <a:lnTo>
                    <a:pt x="2027" y="23"/>
                  </a:lnTo>
                  <a:lnTo>
                    <a:pt x="2026" y="23"/>
                  </a:lnTo>
                  <a:lnTo>
                    <a:pt x="1678" y="23"/>
                  </a:lnTo>
                  <a:lnTo>
                    <a:pt x="1675" y="23"/>
                  </a:lnTo>
                  <a:lnTo>
                    <a:pt x="1673" y="21"/>
                  </a:lnTo>
                  <a:lnTo>
                    <a:pt x="1671" y="20"/>
                  </a:lnTo>
                  <a:lnTo>
                    <a:pt x="1670" y="18"/>
                  </a:lnTo>
                  <a:lnTo>
                    <a:pt x="1668" y="17"/>
                  </a:lnTo>
                  <a:lnTo>
                    <a:pt x="1667" y="16"/>
                  </a:lnTo>
                  <a:lnTo>
                    <a:pt x="1667" y="13"/>
                  </a:lnTo>
                  <a:lnTo>
                    <a:pt x="1667" y="11"/>
                  </a:lnTo>
                  <a:lnTo>
                    <a:pt x="1667" y="8"/>
                  </a:lnTo>
                  <a:lnTo>
                    <a:pt x="1667" y="7"/>
                  </a:lnTo>
                  <a:lnTo>
                    <a:pt x="1668" y="4"/>
                  </a:lnTo>
                  <a:lnTo>
                    <a:pt x="1670" y="3"/>
                  </a:lnTo>
                  <a:lnTo>
                    <a:pt x="1671" y="1"/>
                  </a:lnTo>
                  <a:lnTo>
                    <a:pt x="1673" y="0"/>
                  </a:lnTo>
                  <a:lnTo>
                    <a:pt x="1675" y="0"/>
                  </a:lnTo>
                  <a:lnTo>
                    <a:pt x="1678" y="0"/>
                  </a:lnTo>
                  <a:close/>
                  <a:moveTo>
                    <a:pt x="2233" y="0"/>
                  </a:moveTo>
                  <a:lnTo>
                    <a:pt x="2581" y="0"/>
                  </a:lnTo>
                  <a:lnTo>
                    <a:pt x="2582" y="0"/>
                  </a:lnTo>
                  <a:lnTo>
                    <a:pt x="2585" y="0"/>
                  </a:lnTo>
                  <a:lnTo>
                    <a:pt x="2587" y="1"/>
                  </a:lnTo>
                  <a:lnTo>
                    <a:pt x="2588" y="3"/>
                  </a:lnTo>
                  <a:lnTo>
                    <a:pt x="2590" y="4"/>
                  </a:lnTo>
                  <a:lnTo>
                    <a:pt x="2591" y="7"/>
                  </a:lnTo>
                  <a:lnTo>
                    <a:pt x="2592" y="8"/>
                  </a:lnTo>
                  <a:lnTo>
                    <a:pt x="2592" y="11"/>
                  </a:lnTo>
                  <a:lnTo>
                    <a:pt x="2592" y="13"/>
                  </a:lnTo>
                  <a:lnTo>
                    <a:pt x="2591" y="16"/>
                  </a:lnTo>
                  <a:lnTo>
                    <a:pt x="2590" y="17"/>
                  </a:lnTo>
                  <a:lnTo>
                    <a:pt x="2588" y="18"/>
                  </a:lnTo>
                  <a:lnTo>
                    <a:pt x="2587" y="20"/>
                  </a:lnTo>
                  <a:lnTo>
                    <a:pt x="2585" y="21"/>
                  </a:lnTo>
                  <a:lnTo>
                    <a:pt x="2582" y="23"/>
                  </a:lnTo>
                  <a:lnTo>
                    <a:pt x="2581" y="23"/>
                  </a:lnTo>
                  <a:lnTo>
                    <a:pt x="2233" y="23"/>
                  </a:lnTo>
                  <a:lnTo>
                    <a:pt x="2231" y="23"/>
                  </a:lnTo>
                  <a:lnTo>
                    <a:pt x="2229" y="21"/>
                  </a:lnTo>
                  <a:lnTo>
                    <a:pt x="2228" y="20"/>
                  </a:lnTo>
                  <a:lnTo>
                    <a:pt x="2225" y="18"/>
                  </a:lnTo>
                  <a:lnTo>
                    <a:pt x="2223" y="17"/>
                  </a:lnTo>
                  <a:lnTo>
                    <a:pt x="2223" y="16"/>
                  </a:lnTo>
                  <a:lnTo>
                    <a:pt x="2222" y="13"/>
                  </a:lnTo>
                  <a:lnTo>
                    <a:pt x="2222" y="11"/>
                  </a:lnTo>
                  <a:lnTo>
                    <a:pt x="2222" y="8"/>
                  </a:lnTo>
                  <a:lnTo>
                    <a:pt x="2223" y="7"/>
                  </a:lnTo>
                  <a:lnTo>
                    <a:pt x="2223" y="4"/>
                  </a:lnTo>
                  <a:lnTo>
                    <a:pt x="2225" y="3"/>
                  </a:lnTo>
                  <a:lnTo>
                    <a:pt x="2228" y="1"/>
                  </a:lnTo>
                  <a:lnTo>
                    <a:pt x="2229" y="0"/>
                  </a:lnTo>
                  <a:lnTo>
                    <a:pt x="2231" y="0"/>
                  </a:lnTo>
                  <a:lnTo>
                    <a:pt x="2233" y="0"/>
                  </a:lnTo>
                  <a:close/>
                  <a:moveTo>
                    <a:pt x="2788" y="0"/>
                  </a:moveTo>
                  <a:lnTo>
                    <a:pt x="3136" y="0"/>
                  </a:lnTo>
                  <a:lnTo>
                    <a:pt x="3139" y="0"/>
                  </a:lnTo>
                  <a:lnTo>
                    <a:pt x="3140" y="0"/>
                  </a:lnTo>
                  <a:lnTo>
                    <a:pt x="3143" y="1"/>
                  </a:lnTo>
                  <a:lnTo>
                    <a:pt x="3145" y="3"/>
                  </a:lnTo>
                  <a:lnTo>
                    <a:pt x="3146" y="4"/>
                  </a:lnTo>
                  <a:lnTo>
                    <a:pt x="3146" y="7"/>
                  </a:lnTo>
                  <a:lnTo>
                    <a:pt x="3147" y="8"/>
                  </a:lnTo>
                  <a:lnTo>
                    <a:pt x="3147" y="11"/>
                  </a:lnTo>
                  <a:lnTo>
                    <a:pt x="3147" y="13"/>
                  </a:lnTo>
                  <a:lnTo>
                    <a:pt x="3146" y="16"/>
                  </a:lnTo>
                  <a:lnTo>
                    <a:pt x="3146" y="17"/>
                  </a:lnTo>
                  <a:lnTo>
                    <a:pt x="3145" y="18"/>
                  </a:lnTo>
                  <a:lnTo>
                    <a:pt x="3143" y="20"/>
                  </a:lnTo>
                  <a:lnTo>
                    <a:pt x="3140" y="21"/>
                  </a:lnTo>
                  <a:lnTo>
                    <a:pt x="3139" y="23"/>
                  </a:lnTo>
                  <a:lnTo>
                    <a:pt x="3136" y="23"/>
                  </a:lnTo>
                  <a:lnTo>
                    <a:pt x="2788" y="23"/>
                  </a:lnTo>
                  <a:lnTo>
                    <a:pt x="2787" y="23"/>
                  </a:lnTo>
                  <a:lnTo>
                    <a:pt x="2784" y="21"/>
                  </a:lnTo>
                  <a:lnTo>
                    <a:pt x="2783" y="20"/>
                  </a:lnTo>
                  <a:lnTo>
                    <a:pt x="2781" y="18"/>
                  </a:lnTo>
                  <a:lnTo>
                    <a:pt x="2780" y="17"/>
                  </a:lnTo>
                  <a:lnTo>
                    <a:pt x="2778" y="16"/>
                  </a:lnTo>
                  <a:lnTo>
                    <a:pt x="2777" y="13"/>
                  </a:lnTo>
                  <a:lnTo>
                    <a:pt x="2777" y="11"/>
                  </a:lnTo>
                  <a:lnTo>
                    <a:pt x="2777" y="8"/>
                  </a:lnTo>
                  <a:lnTo>
                    <a:pt x="2778" y="7"/>
                  </a:lnTo>
                  <a:lnTo>
                    <a:pt x="2780" y="4"/>
                  </a:lnTo>
                  <a:lnTo>
                    <a:pt x="2781" y="3"/>
                  </a:lnTo>
                  <a:lnTo>
                    <a:pt x="2783" y="1"/>
                  </a:lnTo>
                  <a:lnTo>
                    <a:pt x="2784" y="0"/>
                  </a:lnTo>
                  <a:lnTo>
                    <a:pt x="2787" y="0"/>
                  </a:lnTo>
                  <a:lnTo>
                    <a:pt x="2788" y="0"/>
                  </a:lnTo>
                  <a:close/>
                  <a:moveTo>
                    <a:pt x="3345" y="0"/>
                  </a:moveTo>
                  <a:lnTo>
                    <a:pt x="3692" y="0"/>
                  </a:lnTo>
                  <a:lnTo>
                    <a:pt x="3694" y="0"/>
                  </a:lnTo>
                  <a:lnTo>
                    <a:pt x="3697" y="0"/>
                  </a:lnTo>
                  <a:lnTo>
                    <a:pt x="3698" y="1"/>
                  </a:lnTo>
                  <a:lnTo>
                    <a:pt x="3700" y="3"/>
                  </a:lnTo>
                  <a:lnTo>
                    <a:pt x="3701" y="4"/>
                  </a:lnTo>
                  <a:lnTo>
                    <a:pt x="3703" y="7"/>
                  </a:lnTo>
                  <a:lnTo>
                    <a:pt x="3703" y="8"/>
                  </a:lnTo>
                  <a:lnTo>
                    <a:pt x="3704" y="11"/>
                  </a:lnTo>
                  <a:lnTo>
                    <a:pt x="3703" y="13"/>
                  </a:lnTo>
                  <a:lnTo>
                    <a:pt x="3703" y="16"/>
                  </a:lnTo>
                  <a:lnTo>
                    <a:pt x="3701" y="17"/>
                  </a:lnTo>
                  <a:lnTo>
                    <a:pt x="3700" y="18"/>
                  </a:lnTo>
                  <a:lnTo>
                    <a:pt x="3698" y="20"/>
                  </a:lnTo>
                  <a:lnTo>
                    <a:pt x="3697" y="21"/>
                  </a:lnTo>
                  <a:lnTo>
                    <a:pt x="3694" y="23"/>
                  </a:lnTo>
                  <a:lnTo>
                    <a:pt x="3692" y="23"/>
                  </a:lnTo>
                  <a:lnTo>
                    <a:pt x="3345" y="23"/>
                  </a:lnTo>
                  <a:lnTo>
                    <a:pt x="3342" y="23"/>
                  </a:lnTo>
                  <a:lnTo>
                    <a:pt x="3339" y="21"/>
                  </a:lnTo>
                  <a:lnTo>
                    <a:pt x="3338" y="20"/>
                  </a:lnTo>
                  <a:lnTo>
                    <a:pt x="3336" y="18"/>
                  </a:lnTo>
                  <a:lnTo>
                    <a:pt x="3335" y="17"/>
                  </a:lnTo>
                  <a:lnTo>
                    <a:pt x="3333" y="16"/>
                  </a:lnTo>
                  <a:lnTo>
                    <a:pt x="3333" y="13"/>
                  </a:lnTo>
                  <a:lnTo>
                    <a:pt x="3333" y="11"/>
                  </a:lnTo>
                  <a:lnTo>
                    <a:pt x="3333" y="8"/>
                  </a:lnTo>
                  <a:lnTo>
                    <a:pt x="3333" y="7"/>
                  </a:lnTo>
                  <a:lnTo>
                    <a:pt x="3335" y="4"/>
                  </a:lnTo>
                  <a:lnTo>
                    <a:pt x="3336" y="3"/>
                  </a:lnTo>
                  <a:lnTo>
                    <a:pt x="3338" y="1"/>
                  </a:lnTo>
                  <a:lnTo>
                    <a:pt x="3339" y="0"/>
                  </a:lnTo>
                  <a:lnTo>
                    <a:pt x="3342" y="0"/>
                  </a:lnTo>
                  <a:lnTo>
                    <a:pt x="3345" y="0"/>
                  </a:lnTo>
                  <a:close/>
                  <a:moveTo>
                    <a:pt x="3900" y="0"/>
                  </a:moveTo>
                  <a:lnTo>
                    <a:pt x="4248" y="0"/>
                  </a:lnTo>
                  <a:lnTo>
                    <a:pt x="4249" y="0"/>
                  </a:lnTo>
                  <a:lnTo>
                    <a:pt x="4252" y="0"/>
                  </a:lnTo>
                  <a:lnTo>
                    <a:pt x="4253" y="1"/>
                  </a:lnTo>
                  <a:lnTo>
                    <a:pt x="4255" y="3"/>
                  </a:lnTo>
                  <a:lnTo>
                    <a:pt x="4256" y="4"/>
                  </a:lnTo>
                  <a:lnTo>
                    <a:pt x="4258" y="7"/>
                  </a:lnTo>
                  <a:lnTo>
                    <a:pt x="4259" y="8"/>
                  </a:lnTo>
                  <a:lnTo>
                    <a:pt x="4259" y="11"/>
                  </a:lnTo>
                  <a:lnTo>
                    <a:pt x="4259" y="13"/>
                  </a:lnTo>
                  <a:lnTo>
                    <a:pt x="4258" y="16"/>
                  </a:lnTo>
                  <a:lnTo>
                    <a:pt x="4256" y="17"/>
                  </a:lnTo>
                  <a:lnTo>
                    <a:pt x="4255" y="18"/>
                  </a:lnTo>
                  <a:lnTo>
                    <a:pt x="4253" y="20"/>
                  </a:lnTo>
                  <a:lnTo>
                    <a:pt x="4252" y="21"/>
                  </a:lnTo>
                  <a:lnTo>
                    <a:pt x="4249" y="23"/>
                  </a:lnTo>
                  <a:lnTo>
                    <a:pt x="4248" y="23"/>
                  </a:lnTo>
                  <a:lnTo>
                    <a:pt x="3900" y="23"/>
                  </a:lnTo>
                  <a:lnTo>
                    <a:pt x="3897" y="23"/>
                  </a:lnTo>
                  <a:lnTo>
                    <a:pt x="3896" y="21"/>
                  </a:lnTo>
                  <a:lnTo>
                    <a:pt x="3894" y="20"/>
                  </a:lnTo>
                  <a:lnTo>
                    <a:pt x="3891" y="18"/>
                  </a:lnTo>
                  <a:lnTo>
                    <a:pt x="3890" y="17"/>
                  </a:lnTo>
                  <a:lnTo>
                    <a:pt x="3890" y="16"/>
                  </a:lnTo>
                  <a:lnTo>
                    <a:pt x="3889" y="13"/>
                  </a:lnTo>
                  <a:lnTo>
                    <a:pt x="3889" y="11"/>
                  </a:lnTo>
                  <a:lnTo>
                    <a:pt x="3889" y="8"/>
                  </a:lnTo>
                  <a:lnTo>
                    <a:pt x="3890" y="7"/>
                  </a:lnTo>
                  <a:lnTo>
                    <a:pt x="3890" y="4"/>
                  </a:lnTo>
                  <a:lnTo>
                    <a:pt x="3891" y="3"/>
                  </a:lnTo>
                  <a:lnTo>
                    <a:pt x="3894" y="1"/>
                  </a:lnTo>
                  <a:lnTo>
                    <a:pt x="3896" y="0"/>
                  </a:lnTo>
                  <a:lnTo>
                    <a:pt x="3897" y="0"/>
                  </a:lnTo>
                  <a:lnTo>
                    <a:pt x="3900" y="0"/>
                  </a:lnTo>
                  <a:close/>
                  <a:moveTo>
                    <a:pt x="4455" y="0"/>
                  </a:moveTo>
                  <a:lnTo>
                    <a:pt x="4803" y="0"/>
                  </a:lnTo>
                  <a:lnTo>
                    <a:pt x="4806" y="0"/>
                  </a:lnTo>
                  <a:lnTo>
                    <a:pt x="4807" y="0"/>
                  </a:lnTo>
                  <a:lnTo>
                    <a:pt x="4810" y="1"/>
                  </a:lnTo>
                  <a:lnTo>
                    <a:pt x="4811" y="3"/>
                  </a:lnTo>
                  <a:lnTo>
                    <a:pt x="4813" y="4"/>
                  </a:lnTo>
                  <a:lnTo>
                    <a:pt x="4813" y="7"/>
                  </a:lnTo>
                  <a:lnTo>
                    <a:pt x="4814" y="8"/>
                  </a:lnTo>
                  <a:lnTo>
                    <a:pt x="4814" y="11"/>
                  </a:lnTo>
                  <a:lnTo>
                    <a:pt x="4814" y="13"/>
                  </a:lnTo>
                  <a:lnTo>
                    <a:pt x="4813" y="16"/>
                  </a:lnTo>
                  <a:lnTo>
                    <a:pt x="4813" y="17"/>
                  </a:lnTo>
                  <a:lnTo>
                    <a:pt x="4811" y="18"/>
                  </a:lnTo>
                  <a:lnTo>
                    <a:pt x="4810" y="20"/>
                  </a:lnTo>
                  <a:lnTo>
                    <a:pt x="4807" y="21"/>
                  </a:lnTo>
                  <a:lnTo>
                    <a:pt x="4806" y="23"/>
                  </a:lnTo>
                  <a:lnTo>
                    <a:pt x="4803" y="23"/>
                  </a:lnTo>
                  <a:lnTo>
                    <a:pt x="4455" y="23"/>
                  </a:lnTo>
                  <a:lnTo>
                    <a:pt x="4454" y="23"/>
                  </a:lnTo>
                  <a:lnTo>
                    <a:pt x="4451" y="21"/>
                  </a:lnTo>
                  <a:lnTo>
                    <a:pt x="4449" y="20"/>
                  </a:lnTo>
                  <a:lnTo>
                    <a:pt x="4448" y="18"/>
                  </a:lnTo>
                  <a:lnTo>
                    <a:pt x="4447" y="17"/>
                  </a:lnTo>
                  <a:lnTo>
                    <a:pt x="4445" y="16"/>
                  </a:lnTo>
                  <a:lnTo>
                    <a:pt x="4444" y="13"/>
                  </a:lnTo>
                  <a:lnTo>
                    <a:pt x="4444" y="11"/>
                  </a:lnTo>
                  <a:lnTo>
                    <a:pt x="4444" y="8"/>
                  </a:lnTo>
                  <a:lnTo>
                    <a:pt x="4445" y="7"/>
                  </a:lnTo>
                  <a:lnTo>
                    <a:pt x="4447" y="4"/>
                  </a:lnTo>
                  <a:lnTo>
                    <a:pt x="4448" y="3"/>
                  </a:lnTo>
                  <a:lnTo>
                    <a:pt x="4449" y="1"/>
                  </a:lnTo>
                  <a:lnTo>
                    <a:pt x="4451" y="0"/>
                  </a:lnTo>
                  <a:lnTo>
                    <a:pt x="4454" y="0"/>
                  </a:lnTo>
                  <a:lnTo>
                    <a:pt x="4455" y="0"/>
                  </a:lnTo>
                  <a:close/>
                  <a:moveTo>
                    <a:pt x="5012" y="0"/>
                  </a:moveTo>
                  <a:lnTo>
                    <a:pt x="5359" y="0"/>
                  </a:lnTo>
                  <a:lnTo>
                    <a:pt x="5361" y="0"/>
                  </a:lnTo>
                  <a:lnTo>
                    <a:pt x="5363" y="0"/>
                  </a:lnTo>
                  <a:lnTo>
                    <a:pt x="5365" y="1"/>
                  </a:lnTo>
                  <a:lnTo>
                    <a:pt x="5366" y="3"/>
                  </a:lnTo>
                  <a:lnTo>
                    <a:pt x="5368" y="4"/>
                  </a:lnTo>
                  <a:lnTo>
                    <a:pt x="5369" y="7"/>
                  </a:lnTo>
                  <a:lnTo>
                    <a:pt x="5369" y="8"/>
                  </a:lnTo>
                  <a:lnTo>
                    <a:pt x="5371" y="11"/>
                  </a:lnTo>
                  <a:lnTo>
                    <a:pt x="5369" y="13"/>
                  </a:lnTo>
                  <a:lnTo>
                    <a:pt x="5369" y="16"/>
                  </a:lnTo>
                  <a:lnTo>
                    <a:pt x="5368" y="17"/>
                  </a:lnTo>
                  <a:lnTo>
                    <a:pt x="5366" y="18"/>
                  </a:lnTo>
                  <a:lnTo>
                    <a:pt x="5365" y="20"/>
                  </a:lnTo>
                  <a:lnTo>
                    <a:pt x="5363" y="21"/>
                  </a:lnTo>
                  <a:lnTo>
                    <a:pt x="5361" y="23"/>
                  </a:lnTo>
                  <a:lnTo>
                    <a:pt x="5359" y="23"/>
                  </a:lnTo>
                  <a:lnTo>
                    <a:pt x="5012" y="23"/>
                  </a:lnTo>
                  <a:lnTo>
                    <a:pt x="5009" y="23"/>
                  </a:lnTo>
                  <a:lnTo>
                    <a:pt x="5006" y="21"/>
                  </a:lnTo>
                  <a:lnTo>
                    <a:pt x="5004" y="20"/>
                  </a:lnTo>
                  <a:lnTo>
                    <a:pt x="5003" y="18"/>
                  </a:lnTo>
                  <a:lnTo>
                    <a:pt x="5002" y="17"/>
                  </a:lnTo>
                  <a:lnTo>
                    <a:pt x="5000" y="16"/>
                  </a:lnTo>
                  <a:lnTo>
                    <a:pt x="5000" y="13"/>
                  </a:lnTo>
                  <a:lnTo>
                    <a:pt x="5000" y="11"/>
                  </a:lnTo>
                  <a:lnTo>
                    <a:pt x="5000" y="8"/>
                  </a:lnTo>
                  <a:lnTo>
                    <a:pt x="5000" y="7"/>
                  </a:lnTo>
                  <a:lnTo>
                    <a:pt x="5002" y="4"/>
                  </a:lnTo>
                  <a:lnTo>
                    <a:pt x="5003" y="3"/>
                  </a:lnTo>
                  <a:lnTo>
                    <a:pt x="5004" y="1"/>
                  </a:lnTo>
                  <a:lnTo>
                    <a:pt x="5006" y="0"/>
                  </a:lnTo>
                  <a:lnTo>
                    <a:pt x="5009" y="0"/>
                  </a:lnTo>
                  <a:lnTo>
                    <a:pt x="5012" y="0"/>
                  </a:lnTo>
                  <a:close/>
                  <a:moveTo>
                    <a:pt x="5567" y="0"/>
                  </a:moveTo>
                  <a:lnTo>
                    <a:pt x="5914" y="0"/>
                  </a:lnTo>
                  <a:lnTo>
                    <a:pt x="5916" y="0"/>
                  </a:lnTo>
                  <a:lnTo>
                    <a:pt x="5919" y="0"/>
                  </a:lnTo>
                  <a:lnTo>
                    <a:pt x="5920" y="1"/>
                  </a:lnTo>
                  <a:lnTo>
                    <a:pt x="5921" y="3"/>
                  </a:lnTo>
                  <a:lnTo>
                    <a:pt x="5923" y="4"/>
                  </a:lnTo>
                  <a:lnTo>
                    <a:pt x="5924" y="7"/>
                  </a:lnTo>
                  <a:lnTo>
                    <a:pt x="5926" y="8"/>
                  </a:lnTo>
                  <a:lnTo>
                    <a:pt x="5926" y="11"/>
                  </a:lnTo>
                  <a:lnTo>
                    <a:pt x="5926" y="13"/>
                  </a:lnTo>
                  <a:lnTo>
                    <a:pt x="5924" y="16"/>
                  </a:lnTo>
                  <a:lnTo>
                    <a:pt x="5923" y="17"/>
                  </a:lnTo>
                  <a:lnTo>
                    <a:pt x="5921" y="18"/>
                  </a:lnTo>
                  <a:lnTo>
                    <a:pt x="5920" y="20"/>
                  </a:lnTo>
                  <a:lnTo>
                    <a:pt x="5919" y="21"/>
                  </a:lnTo>
                  <a:lnTo>
                    <a:pt x="5916" y="23"/>
                  </a:lnTo>
                  <a:lnTo>
                    <a:pt x="5914" y="23"/>
                  </a:lnTo>
                  <a:lnTo>
                    <a:pt x="5567" y="23"/>
                  </a:lnTo>
                  <a:lnTo>
                    <a:pt x="5564" y="23"/>
                  </a:lnTo>
                  <a:lnTo>
                    <a:pt x="5562" y="21"/>
                  </a:lnTo>
                  <a:lnTo>
                    <a:pt x="5560" y="20"/>
                  </a:lnTo>
                  <a:lnTo>
                    <a:pt x="5558" y="18"/>
                  </a:lnTo>
                  <a:lnTo>
                    <a:pt x="5557" y="17"/>
                  </a:lnTo>
                  <a:lnTo>
                    <a:pt x="5555" y="16"/>
                  </a:lnTo>
                  <a:lnTo>
                    <a:pt x="5555" y="13"/>
                  </a:lnTo>
                  <a:lnTo>
                    <a:pt x="5555" y="11"/>
                  </a:lnTo>
                  <a:lnTo>
                    <a:pt x="5555" y="8"/>
                  </a:lnTo>
                  <a:lnTo>
                    <a:pt x="5555" y="7"/>
                  </a:lnTo>
                  <a:lnTo>
                    <a:pt x="5557" y="4"/>
                  </a:lnTo>
                  <a:lnTo>
                    <a:pt x="5558" y="3"/>
                  </a:lnTo>
                  <a:lnTo>
                    <a:pt x="5560" y="1"/>
                  </a:lnTo>
                  <a:lnTo>
                    <a:pt x="5562" y="0"/>
                  </a:lnTo>
                  <a:lnTo>
                    <a:pt x="5564" y="0"/>
                  </a:lnTo>
                  <a:lnTo>
                    <a:pt x="5567" y="0"/>
                  </a:lnTo>
                  <a:close/>
                  <a:moveTo>
                    <a:pt x="6122" y="0"/>
                  </a:moveTo>
                  <a:lnTo>
                    <a:pt x="6469" y="0"/>
                  </a:lnTo>
                  <a:lnTo>
                    <a:pt x="6472" y="0"/>
                  </a:lnTo>
                  <a:lnTo>
                    <a:pt x="6474" y="0"/>
                  </a:lnTo>
                  <a:lnTo>
                    <a:pt x="6477" y="1"/>
                  </a:lnTo>
                  <a:lnTo>
                    <a:pt x="6478" y="3"/>
                  </a:lnTo>
                  <a:lnTo>
                    <a:pt x="6479" y="4"/>
                  </a:lnTo>
                  <a:lnTo>
                    <a:pt x="6479" y="7"/>
                  </a:lnTo>
                  <a:lnTo>
                    <a:pt x="6481" y="8"/>
                  </a:lnTo>
                  <a:lnTo>
                    <a:pt x="6481" y="11"/>
                  </a:lnTo>
                  <a:lnTo>
                    <a:pt x="6481" y="13"/>
                  </a:lnTo>
                  <a:lnTo>
                    <a:pt x="6479" y="16"/>
                  </a:lnTo>
                  <a:lnTo>
                    <a:pt x="6479" y="17"/>
                  </a:lnTo>
                  <a:lnTo>
                    <a:pt x="6478" y="18"/>
                  </a:lnTo>
                  <a:lnTo>
                    <a:pt x="6477" y="20"/>
                  </a:lnTo>
                  <a:lnTo>
                    <a:pt x="6474" y="21"/>
                  </a:lnTo>
                  <a:lnTo>
                    <a:pt x="6472" y="23"/>
                  </a:lnTo>
                  <a:lnTo>
                    <a:pt x="6469" y="23"/>
                  </a:lnTo>
                  <a:lnTo>
                    <a:pt x="6122" y="23"/>
                  </a:lnTo>
                  <a:lnTo>
                    <a:pt x="6120" y="23"/>
                  </a:lnTo>
                  <a:lnTo>
                    <a:pt x="6118" y="21"/>
                  </a:lnTo>
                  <a:lnTo>
                    <a:pt x="6116" y="20"/>
                  </a:lnTo>
                  <a:lnTo>
                    <a:pt x="6115" y="18"/>
                  </a:lnTo>
                  <a:lnTo>
                    <a:pt x="6113" y="17"/>
                  </a:lnTo>
                  <a:lnTo>
                    <a:pt x="6112" y="16"/>
                  </a:lnTo>
                  <a:lnTo>
                    <a:pt x="6110" y="13"/>
                  </a:lnTo>
                  <a:lnTo>
                    <a:pt x="6110" y="11"/>
                  </a:lnTo>
                  <a:lnTo>
                    <a:pt x="6110" y="8"/>
                  </a:lnTo>
                  <a:lnTo>
                    <a:pt x="6112" y="7"/>
                  </a:lnTo>
                  <a:lnTo>
                    <a:pt x="6113" y="4"/>
                  </a:lnTo>
                  <a:lnTo>
                    <a:pt x="6115" y="3"/>
                  </a:lnTo>
                  <a:lnTo>
                    <a:pt x="6116" y="1"/>
                  </a:lnTo>
                  <a:lnTo>
                    <a:pt x="6118" y="0"/>
                  </a:lnTo>
                  <a:lnTo>
                    <a:pt x="6120" y="0"/>
                  </a:lnTo>
                  <a:lnTo>
                    <a:pt x="6122" y="0"/>
                  </a:lnTo>
                  <a:close/>
                  <a:moveTo>
                    <a:pt x="6678" y="0"/>
                  </a:moveTo>
                  <a:lnTo>
                    <a:pt x="7024" y="0"/>
                  </a:lnTo>
                  <a:lnTo>
                    <a:pt x="7027" y="0"/>
                  </a:lnTo>
                  <a:lnTo>
                    <a:pt x="7029" y="0"/>
                  </a:lnTo>
                  <a:lnTo>
                    <a:pt x="7032" y="1"/>
                  </a:lnTo>
                  <a:lnTo>
                    <a:pt x="7033" y="3"/>
                  </a:lnTo>
                  <a:lnTo>
                    <a:pt x="7034" y="4"/>
                  </a:lnTo>
                  <a:lnTo>
                    <a:pt x="7036" y="7"/>
                  </a:lnTo>
                  <a:lnTo>
                    <a:pt x="7036" y="8"/>
                  </a:lnTo>
                  <a:lnTo>
                    <a:pt x="7037" y="11"/>
                  </a:lnTo>
                  <a:lnTo>
                    <a:pt x="7036" y="13"/>
                  </a:lnTo>
                  <a:lnTo>
                    <a:pt x="7036" y="16"/>
                  </a:lnTo>
                  <a:lnTo>
                    <a:pt x="7034" y="17"/>
                  </a:lnTo>
                  <a:lnTo>
                    <a:pt x="7033" y="18"/>
                  </a:lnTo>
                  <a:lnTo>
                    <a:pt x="7032" y="20"/>
                  </a:lnTo>
                  <a:lnTo>
                    <a:pt x="7029" y="21"/>
                  </a:lnTo>
                  <a:lnTo>
                    <a:pt x="7027" y="23"/>
                  </a:lnTo>
                  <a:lnTo>
                    <a:pt x="7024" y="23"/>
                  </a:lnTo>
                  <a:lnTo>
                    <a:pt x="6678" y="23"/>
                  </a:lnTo>
                  <a:lnTo>
                    <a:pt x="6675" y="23"/>
                  </a:lnTo>
                  <a:lnTo>
                    <a:pt x="6673" y="21"/>
                  </a:lnTo>
                  <a:lnTo>
                    <a:pt x="6671" y="20"/>
                  </a:lnTo>
                  <a:lnTo>
                    <a:pt x="6670" y="18"/>
                  </a:lnTo>
                  <a:lnTo>
                    <a:pt x="6668" y="17"/>
                  </a:lnTo>
                  <a:lnTo>
                    <a:pt x="6667" y="16"/>
                  </a:lnTo>
                  <a:lnTo>
                    <a:pt x="6667" y="13"/>
                  </a:lnTo>
                  <a:lnTo>
                    <a:pt x="6667" y="11"/>
                  </a:lnTo>
                  <a:lnTo>
                    <a:pt x="6667" y="8"/>
                  </a:lnTo>
                  <a:lnTo>
                    <a:pt x="6667" y="7"/>
                  </a:lnTo>
                  <a:lnTo>
                    <a:pt x="6668" y="4"/>
                  </a:lnTo>
                  <a:lnTo>
                    <a:pt x="6670" y="3"/>
                  </a:lnTo>
                  <a:lnTo>
                    <a:pt x="6671" y="1"/>
                  </a:lnTo>
                  <a:lnTo>
                    <a:pt x="6673" y="0"/>
                  </a:lnTo>
                  <a:lnTo>
                    <a:pt x="6675" y="0"/>
                  </a:lnTo>
                  <a:lnTo>
                    <a:pt x="6678" y="0"/>
                  </a:lnTo>
                  <a:close/>
                  <a:moveTo>
                    <a:pt x="7233" y="0"/>
                  </a:moveTo>
                  <a:lnTo>
                    <a:pt x="7581" y="0"/>
                  </a:lnTo>
                  <a:lnTo>
                    <a:pt x="7582" y="0"/>
                  </a:lnTo>
                  <a:lnTo>
                    <a:pt x="7585" y="0"/>
                  </a:lnTo>
                  <a:lnTo>
                    <a:pt x="7587" y="1"/>
                  </a:lnTo>
                  <a:lnTo>
                    <a:pt x="7588" y="3"/>
                  </a:lnTo>
                  <a:lnTo>
                    <a:pt x="7590" y="4"/>
                  </a:lnTo>
                  <a:lnTo>
                    <a:pt x="7591" y="7"/>
                  </a:lnTo>
                  <a:lnTo>
                    <a:pt x="7592" y="8"/>
                  </a:lnTo>
                  <a:lnTo>
                    <a:pt x="7592" y="11"/>
                  </a:lnTo>
                  <a:lnTo>
                    <a:pt x="7592" y="13"/>
                  </a:lnTo>
                  <a:lnTo>
                    <a:pt x="7591" y="16"/>
                  </a:lnTo>
                  <a:lnTo>
                    <a:pt x="7590" y="17"/>
                  </a:lnTo>
                  <a:lnTo>
                    <a:pt x="7588" y="18"/>
                  </a:lnTo>
                  <a:lnTo>
                    <a:pt x="7587" y="20"/>
                  </a:lnTo>
                  <a:lnTo>
                    <a:pt x="7585" y="21"/>
                  </a:lnTo>
                  <a:lnTo>
                    <a:pt x="7582" y="23"/>
                  </a:lnTo>
                  <a:lnTo>
                    <a:pt x="7581" y="23"/>
                  </a:lnTo>
                  <a:lnTo>
                    <a:pt x="7233" y="23"/>
                  </a:lnTo>
                  <a:lnTo>
                    <a:pt x="7231" y="23"/>
                  </a:lnTo>
                  <a:lnTo>
                    <a:pt x="7229" y="21"/>
                  </a:lnTo>
                  <a:lnTo>
                    <a:pt x="7226" y="20"/>
                  </a:lnTo>
                  <a:lnTo>
                    <a:pt x="7225" y="18"/>
                  </a:lnTo>
                  <a:lnTo>
                    <a:pt x="7223" y="17"/>
                  </a:lnTo>
                  <a:lnTo>
                    <a:pt x="7222" y="16"/>
                  </a:lnTo>
                  <a:lnTo>
                    <a:pt x="7222" y="13"/>
                  </a:lnTo>
                  <a:lnTo>
                    <a:pt x="7222" y="11"/>
                  </a:lnTo>
                  <a:lnTo>
                    <a:pt x="7222" y="8"/>
                  </a:lnTo>
                  <a:lnTo>
                    <a:pt x="7222" y="7"/>
                  </a:lnTo>
                  <a:lnTo>
                    <a:pt x="7223" y="4"/>
                  </a:lnTo>
                  <a:lnTo>
                    <a:pt x="7225" y="3"/>
                  </a:lnTo>
                  <a:lnTo>
                    <a:pt x="7226" y="1"/>
                  </a:lnTo>
                  <a:lnTo>
                    <a:pt x="7229" y="0"/>
                  </a:lnTo>
                  <a:lnTo>
                    <a:pt x="7231" y="0"/>
                  </a:lnTo>
                  <a:lnTo>
                    <a:pt x="7233" y="0"/>
                  </a:lnTo>
                  <a:close/>
                  <a:moveTo>
                    <a:pt x="7789" y="0"/>
                  </a:moveTo>
                  <a:lnTo>
                    <a:pt x="8136" y="0"/>
                  </a:lnTo>
                  <a:lnTo>
                    <a:pt x="8139" y="0"/>
                  </a:lnTo>
                  <a:lnTo>
                    <a:pt x="8140" y="0"/>
                  </a:lnTo>
                  <a:lnTo>
                    <a:pt x="8143" y="1"/>
                  </a:lnTo>
                  <a:lnTo>
                    <a:pt x="8145" y="3"/>
                  </a:lnTo>
                  <a:lnTo>
                    <a:pt x="8146" y="4"/>
                  </a:lnTo>
                  <a:lnTo>
                    <a:pt x="8146" y="7"/>
                  </a:lnTo>
                  <a:lnTo>
                    <a:pt x="8148" y="8"/>
                  </a:lnTo>
                  <a:lnTo>
                    <a:pt x="8148" y="11"/>
                  </a:lnTo>
                  <a:lnTo>
                    <a:pt x="8148" y="13"/>
                  </a:lnTo>
                  <a:lnTo>
                    <a:pt x="8146" y="16"/>
                  </a:lnTo>
                  <a:lnTo>
                    <a:pt x="8146" y="17"/>
                  </a:lnTo>
                  <a:lnTo>
                    <a:pt x="8145" y="18"/>
                  </a:lnTo>
                  <a:lnTo>
                    <a:pt x="8143" y="20"/>
                  </a:lnTo>
                  <a:lnTo>
                    <a:pt x="8140" y="21"/>
                  </a:lnTo>
                  <a:lnTo>
                    <a:pt x="8139" y="23"/>
                  </a:lnTo>
                  <a:lnTo>
                    <a:pt x="8136" y="23"/>
                  </a:lnTo>
                  <a:lnTo>
                    <a:pt x="7789" y="23"/>
                  </a:lnTo>
                  <a:lnTo>
                    <a:pt x="7787" y="23"/>
                  </a:lnTo>
                  <a:lnTo>
                    <a:pt x="7784" y="21"/>
                  </a:lnTo>
                  <a:lnTo>
                    <a:pt x="7783" y="20"/>
                  </a:lnTo>
                  <a:lnTo>
                    <a:pt x="7781" y="18"/>
                  </a:lnTo>
                  <a:lnTo>
                    <a:pt x="7780" y="17"/>
                  </a:lnTo>
                  <a:lnTo>
                    <a:pt x="7778" y="16"/>
                  </a:lnTo>
                  <a:lnTo>
                    <a:pt x="7777" y="13"/>
                  </a:lnTo>
                  <a:lnTo>
                    <a:pt x="7777" y="11"/>
                  </a:lnTo>
                  <a:lnTo>
                    <a:pt x="7777" y="8"/>
                  </a:lnTo>
                  <a:lnTo>
                    <a:pt x="7778" y="7"/>
                  </a:lnTo>
                  <a:lnTo>
                    <a:pt x="7780" y="4"/>
                  </a:lnTo>
                  <a:lnTo>
                    <a:pt x="7781" y="3"/>
                  </a:lnTo>
                  <a:lnTo>
                    <a:pt x="7783" y="1"/>
                  </a:lnTo>
                  <a:lnTo>
                    <a:pt x="7784" y="0"/>
                  </a:lnTo>
                  <a:lnTo>
                    <a:pt x="7787" y="0"/>
                  </a:lnTo>
                  <a:lnTo>
                    <a:pt x="7789" y="0"/>
                  </a:lnTo>
                  <a:close/>
                  <a:moveTo>
                    <a:pt x="8345" y="0"/>
                  </a:moveTo>
                  <a:lnTo>
                    <a:pt x="8691" y="0"/>
                  </a:lnTo>
                  <a:lnTo>
                    <a:pt x="8694" y="0"/>
                  </a:lnTo>
                  <a:lnTo>
                    <a:pt x="8695" y="0"/>
                  </a:lnTo>
                  <a:lnTo>
                    <a:pt x="8698" y="1"/>
                  </a:lnTo>
                  <a:lnTo>
                    <a:pt x="8700" y="3"/>
                  </a:lnTo>
                  <a:lnTo>
                    <a:pt x="8701" y="4"/>
                  </a:lnTo>
                  <a:lnTo>
                    <a:pt x="8703" y="7"/>
                  </a:lnTo>
                  <a:lnTo>
                    <a:pt x="8703" y="8"/>
                  </a:lnTo>
                  <a:lnTo>
                    <a:pt x="8704" y="11"/>
                  </a:lnTo>
                  <a:lnTo>
                    <a:pt x="8703" y="13"/>
                  </a:lnTo>
                  <a:lnTo>
                    <a:pt x="8703" y="16"/>
                  </a:lnTo>
                  <a:lnTo>
                    <a:pt x="8701" y="17"/>
                  </a:lnTo>
                  <a:lnTo>
                    <a:pt x="8700" y="18"/>
                  </a:lnTo>
                  <a:lnTo>
                    <a:pt x="8698" y="20"/>
                  </a:lnTo>
                  <a:lnTo>
                    <a:pt x="8695" y="21"/>
                  </a:lnTo>
                  <a:lnTo>
                    <a:pt x="8694" y="23"/>
                  </a:lnTo>
                  <a:lnTo>
                    <a:pt x="8691" y="23"/>
                  </a:lnTo>
                  <a:lnTo>
                    <a:pt x="8345" y="23"/>
                  </a:lnTo>
                  <a:lnTo>
                    <a:pt x="8342" y="23"/>
                  </a:lnTo>
                  <a:lnTo>
                    <a:pt x="8339" y="21"/>
                  </a:lnTo>
                  <a:lnTo>
                    <a:pt x="8338" y="20"/>
                  </a:lnTo>
                  <a:lnTo>
                    <a:pt x="8336" y="18"/>
                  </a:lnTo>
                  <a:lnTo>
                    <a:pt x="8335" y="17"/>
                  </a:lnTo>
                  <a:lnTo>
                    <a:pt x="8334" y="16"/>
                  </a:lnTo>
                  <a:lnTo>
                    <a:pt x="8334" y="13"/>
                  </a:lnTo>
                  <a:lnTo>
                    <a:pt x="8334" y="11"/>
                  </a:lnTo>
                  <a:lnTo>
                    <a:pt x="8334" y="8"/>
                  </a:lnTo>
                  <a:lnTo>
                    <a:pt x="8334" y="7"/>
                  </a:lnTo>
                  <a:lnTo>
                    <a:pt x="8335" y="4"/>
                  </a:lnTo>
                  <a:lnTo>
                    <a:pt x="8336" y="3"/>
                  </a:lnTo>
                  <a:lnTo>
                    <a:pt x="8338" y="1"/>
                  </a:lnTo>
                  <a:lnTo>
                    <a:pt x="8339" y="0"/>
                  </a:lnTo>
                  <a:lnTo>
                    <a:pt x="8342" y="0"/>
                  </a:lnTo>
                  <a:lnTo>
                    <a:pt x="8345" y="0"/>
                  </a:lnTo>
                  <a:close/>
                  <a:moveTo>
                    <a:pt x="8900" y="0"/>
                  </a:moveTo>
                  <a:lnTo>
                    <a:pt x="9248" y="0"/>
                  </a:lnTo>
                  <a:lnTo>
                    <a:pt x="9249" y="0"/>
                  </a:lnTo>
                  <a:lnTo>
                    <a:pt x="9252" y="0"/>
                  </a:lnTo>
                  <a:lnTo>
                    <a:pt x="9253" y="1"/>
                  </a:lnTo>
                  <a:lnTo>
                    <a:pt x="9255" y="3"/>
                  </a:lnTo>
                  <a:lnTo>
                    <a:pt x="9256" y="4"/>
                  </a:lnTo>
                  <a:lnTo>
                    <a:pt x="9258" y="7"/>
                  </a:lnTo>
                  <a:lnTo>
                    <a:pt x="9259" y="8"/>
                  </a:lnTo>
                  <a:lnTo>
                    <a:pt x="9259" y="11"/>
                  </a:lnTo>
                  <a:lnTo>
                    <a:pt x="9259" y="13"/>
                  </a:lnTo>
                  <a:lnTo>
                    <a:pt x="9258" y="16"/>
                  </a:lnTo>
                  <a:lnTo>
                    <a:pt x="9256" y="17"/>
                  </a:lnTo>
                  <a:lnTo>
                    <a:pt x="9255" y="18"/>
                  </a:lnTo>
                  <a:lnTo>
                    <a:pt x="9253" y="20"/>
                  </a:lnTo>
                  <a:lnTo>
                    <a:pt x="9252" y="21"/>
                  </a:lnTo>
                  <a:lnTo>
                    <a:pt x="9249" y="23"/>
                  </a:lnTo>
                  <a:lnTo>
                    <a:pt x="9248" y="23"/>
                  </a:lnTo>
                  <a:lnTo>
                    <a:pt x="8900" y="23"/>
                  </a:lnTo>
                  <a:lnTo>
                    <a:pt x="8897" y="23"/>
                  </a:lnTo>
                  <a:lnTo>
                    <a:pt x="8896" y="21"/>
                  </a:lnTo>
                  <a:lnTo>
                    <a:pt x="8893" y="20"/>
                  </a:lnTo>
                  <a:lnTo>
                    <a:pt x="8891" y="18"/>
                  </a:lnTo>
                  <a:lnTo>
                    <a:pt x="8890" y="17"/>
                  </a:lnTo>
                  <a:lnTo>
                    <a:pt x="8889" y="16"/>
                  </a:lnTo>
                  <a:lnTo>
                    <a:pt x="8889" y="13"/>
                  </a:lnTo>
                  <a:lnTo>
                    <a:pt x="8889" y="11"/>
                  </a:lnTo>
                  <a:lnTo>
                    <a:pt x="8889" y="8"/>
                  </a:lnTo>
                  <a:lnTo>
                    <a:pt x="8889" y="7"/>
                  </a:lnTo>
                  <a:lnTo>
                    <a:pt x="8890" y="4"/>
                  </a:lnTo>
                  <a:lnTo>
                    <a:pt x="8891" y="3"/>
                  </a:lnTo>
                  <a:lnTo>
                    <a:pt x="8893" y="1"/>
                  </a:lnTo>
                  <a:lnTo>
                    <a:pt x="8896" y="0"/>
                  </a:lnTo>
                  <a:lnTo>
                    <a:pt x="8897" y="0"/>
                  </a:lnTo>
                  <a:lnTo>
                    <a:pt x="8900" y="0"/>
                  </a:lnTo>
                  <a:close/>
                  <a:moveTo>
                    <a:pt x="9455" y="0"/>
                  </a:moveTo>
                  <a:lnTo>
                    <a:pt x="9803" y="0"/>
                  </a:lnTo>
                  <a:lnTo>
                    <a:pt x="9806" y="0"/>
                  </a:lnTo>
                  <a:lnTo>
                    <a:pt x="9807" y="0"/>
                  </a:lnTo>
                  <a:lnTo>
                    <a:pt x="9810" y="1"/>
                  </a:lnTo>
                  <a:lnTo>
                    <a:pt x="9811" y="3"/>
                  </a:lnTo>
                  <a:lnTo>
                    <a:pt x="9813" y="4"/>
                  </a:lnTo>
                  <a:lnTo>
                    <a:pt x="9813" y="7"/>
                  </a:lnTo>
                  <a:lnTo>
                    <a:pt x="9814" y="8"/>
                  </a:lnTo>
                  <a:lnTo>
                    <a:pt x="9814" y="11"/>
                  </a:lnTo>
                  <a:lnTo>
                    <a:pt x="9814" y="13"/>
                  </a:lnTo>
                  <a:lnTo>
                    <a:pt x="9813" y="16"/>
                  </a:lnTo>
                  <a:lnTo>
                    <a:pt x="9813" y="17"/>
                  </a:lnTo>
                  <a:lnTo>
                    <a:pt x="9811" y="18"/>
                  </a:lnTo>
                  <a:lnTo>
                    <a:pt x="9810" y="20"/>
                  </a:lnTo>
                  <a:lnTo>
                    <a:pt x="9807" y="21"/>
                  </a:lnTo>
                  <a:lnTo>
                    <a:pt x="9806" y="23"/>
                  </a:lnTo>
                  <a:lnTo>
                    <a:pt x="9803" y="23"/>
                  </a:lnTo>
                  <a:lnTo>
                    <a:pt x="9455" y="23"/>
                  </a:lnTo>
                  <a:lnTo>
                    <a:pt x="9454" y="23"/>
                  </a:lnTo>
                  <a:lnTo>
                    <a:pt x="9451" y="21"/>
                  </a:lnTo>
                  <a:lnTo>
                    <a:pt x="9449" y="20"/>
                  </a:lnTo>
                  <a:lnTo>
                    <a:pt x="9448" y="18"/>
                  </a:lnTo>
                  <a:lnTo>
                    <a:pt x="9447" y="17"/>
                  </a:lnTo>
                  <a:lnTo>
                    <a:pt x="9445" y="16"/>
                  </a:lnTo>
                  <a:lnTo>
                    <a:pt x="9444" y="13"/>
                  </a:lnTo>
                  <a:lnTo>
                    <a:pt x="9444" y="11"/>
                  </a:lnTo>
                  <a:lnTo>
                    <a:pt x="9444" y="8"/>
                  </a:lnTo>
                  <a:lnTo>
                    <a:pt x="9445" y="7"/>
                  </a:lnTo>
                  <a:lnTo>
                    <a:pt x="9447" y="4"/>
                  </a:lnTo>
                  <a:lnTo>
                    <a:pt x="9448" y="3"/>
                  </a:lnTo>
                  <a:lnTo>
                    <a:pt x="9449" y="1"/>
                  </a:lnTo>
                  <a:lnTo>
                    <a:pt x="9451" y="0"/>
                  </a:lnTo>
                  <a:lnTo>
                    <a:pt x="9454" y="0"/>
                  </a:lnTo>
                  <a:lnTo>
                    <a:pt x="9455" y="0"/>
                  </a:lnTo>
                  <a:close/>
                  <a:moveTo>
                    <a:pt x="10012" y="0"/>
                  </a:moveTo>
                  <a:lnTo>
                    <a:pt x="10358" y="0"/>
                  </a:lnTo>
                  <a:lnTo>
                    <a:pt x="10361" y="0"/>
                  </a:lnTo>
                  <a:lnTo>
                    <a:pt x="10362" y="0"/>
                  </a:lnTo>
                  <a:lnTo>
                    <a:pt x="10365" y="1"/>
                  </a:lnTo>
                  <a:lnTo>
                    <a:pt x="10366" y="3"/>
                  </a:lnTo>
                  <a:lnTo>
                    <a:pt x="10368" y="4"/>
                  </a:lnTo>
                  <a:lnTo>
                    <a:pt x="10369" y="7"/>
                  </a:lnTo>
                  <a:lnTo>
                    <a:pt x="10369" y="8"/>
                  </a:lnTo>
                  <a:lnTo>
                    <a:pt x="10369" y="11"/>
                  </a:lnTo>
                  <a:lnTo>
                    <a:pt x="10369" y="13"/>
                  </a:lnTo>
                  <a:lnTo>
                    <a:pt x="10369" y="16"/>
                  </a:lnTo>
                  <a:lnTo>
                    <a:pt x="10368" y="17"/>
                  </a:lnTo>
                  <a:lnTo>
                    <a:pt x="10366" y="18"/>
                  </a:lnTo>
                  <a:lnTo>
                    <a:pt x="10365" y="20"/>
                  </a:lnTo>
                  <a:lnTo>
                    <a:pt x="10362" y="21"/>
                  </a:lnTo>
                  <a:lnTo>
                    <a:pt x="10361" y="23"/>
                  </a:lnTo>
                  <a:lnTo>
                    <a:pt x="10358" y="23"/>
                  </a:lnTo>
                  <a:lnTo>
                    <a:pt x="10012" y="23"/>
                  </a:lnTo>
                  <a:lnTo>
                    <a:pt x="10009" y="23"/>
                  </a:lnTo>
                  <a:lnTo>
                    <a:pt x="10006" y="21"/>
                  </a:lnTo>
                  <a:lnTo>
                    <a:pt x="10005" y="20"/>
                  </a:lnTo>
                  <a:lnTo>
                    <a:pt x="10003" y="18"/>
                  </a:lnTo>
                  <a:lnTo>
                    <a:pt x="10002" y="17"/>
                  </a:lnTo>
                  <a:lnTo>
                    <a:pt x="10000" y="16"/>
                  </a:lnTo>
                  <a:lnTo>
                    <a:pt x="10000" y="13"/>
                  </a:lnTo>
                  <a:lnTo>
                    <a:pt x="10000" y="11"/>
                  </a:lnTo>
                  <a:lnTo>
                    <a:pt x="10000" y="8"/>
                  </a:lnTo>
                  <a:lnTo>
                    <a:pt x="10000" y="7"/>
                  </a:lnTo>
                  <a:lnTo>
                    <a:pt x="10002" y="4"/>
                  </a:lnTo>
                  <a:lnTo>
                    <a:pt x="10003" y="3"/>
                  </a:lnTo>
                  <a:lnTo>
                    <a:pt x="10005" y="1"/>
                  </a:lnTo>
                  <a:lnTo>
                    <a:pt x="10006" y="0"/>
                  </a:lnTo>
                  <a:lnTo>
                    <a:pt x="10009" y="0"/>
                  </a:lnTo>
                  <a:lnTo>
                    <a:pt x="10012" y="0"/>
                  </a:lnTo>
                  <a:close/>
                  <a:moveTo>
                    <a:pt x="10567" y="0"/>
                  </a:moveTo>
                  <a:lnTo>
                    <a:pt x="10914" y="0"/>
                  </a:lnTo>
                  <a:lnTo>
                    <a:pt x="10916" y="0"/>
                  </a:lnTo>
                  <a:lnTo>
                    <a:pt x="10919" y="0"/>
                  </a:lnTo>
                  <a:lnTo>
                    <a:pt x="10920" y="1"/>
                  </a:lnTo>
                  <a:lnTo>
                    <a:pt x="10921" y="3"/>
                  </a:lnTo>
                  <a:lnTo>
                    <a:pt x="10923" y="4"/>
                  </a:lnTo>
                  <a:lnTo>
                    <a:pt x="10924" y="7"/>
                  </a:lnTo>
                  <a:lnTo>
                    <a:pt x="10926" y="8"/>
                  </a:lnTo>
                  <a:lnTo>
                    <a:pt x="10926" y="11"/>
                  </a:lnTo>
                  <a:lnTo>
                    <a:pt x="10926" y="13"/>
                  </a:lnTo>
                  <a:lnTo>
                    <a:pt x="10924" y="16"/>
                  </a:lnTo>
                  <a:lnTo>
                    <a:pt x="10923" y="17"/>
                  </a:lnTo>
                  <a:lnTo>
                    <a:pt x="10921" y="18"/>
                  </a:lnTo>
                  <a:lnTo>
                    <a:pt x="10920" y="20"/>
                  </a:lnTo>
                  <a:lnTo>
                    <a:pt x="10919" y="21"/>
                  </a:lnTo>
                  <a:lnTo>
                    <a:pt x="10916" y="23"/>
                  </a:lnTo>
                  <a:lnTo>
                    <a:pt x="10914" y="23"/>
                  </a:lnTo>
                  <a:lnTo>
                    <a:pt x="10567" y="23"/>
                  </a:lnTo>
                  <a:lnTo>
                    <a:pt x="10564" y="23"/>
                  </a:lnTo>
                  <a:lnTo>
                    <a:pt x="10562" y="21"/>
                  </a:lnTo>
                  <a:lnTo>
                    <a:pt x="10560" y="20"/>
                  </a:lnTo>
                  <a:lnTo>
                    <a:pt x="10558" y="18"/>
                  </a:lnTo>
                  <a:lnTo>
                    <a:pt x="10557" y="17"/>
                  </a:lnTo>
                  <a:lnTo>
                    <a:pt x="10555" y="16"/>
                  </a:lnTo>
                  <a:lnTo>
                    <a:pt x="10555" y="13"/>
                  </a:lnTo>
                  <a:lnTo>
                    <a:pt x="10555" y="11"/>
                  </a:lnTo>
                  <a:lnTo>
                    <a:pt x="10555" y="8"/>
                  </a:lnTo>
                  <a:lnTo>
                    <a:pt x="10555" y="7"/>
                  </a:lnTo>
                  <a:lnTo>
                    <a:pt x="10557" y="4"/>
                  </a:lnTo>
                  <a:lnTo>
                    <a:pt x="10558" y="3"/>
                  </a:lnTo>
                  <a:lnTo>
                    <a:pt x="10560" y="1"/>
                  </a:lnTo>
                  <a:lnTo>
                    <a:pt x="10562" y="0"/>
                  </a:lnTo>
                  <a:lnTo>
                    <a:pt x="10564" y="0"/>
                  </a:lnTo>
                  <a:lnTo>
                    <a:pt x="10567" y="0"/>
                  </a:lnTo>
                  <a:close/>
                </a:path>
              </a:pathLst>
            </a:custGeom>
            <a:solidFill>
              <a:srgbClr val="000000"/>
            </a:solidFill>
            <a:ln w="1588">
              <a:solidFill>
                <a:srgbClr val="000000"/>
              </a:solidFill>
              <a:round/>
              <a:headEnd/>
              <a:tailEnd/>
            </a:ln>
          </p:spPr>
          <p:txBody>
            <a:bodyPr/>
            <a:lstStyle/>
            <a:p>
              <a:endParaRPr lang="zh-TW" altLang="en-US" sz="1350"/>
            </a:p>
          </p:txBody>
        </p:sp>
        <p:sp>
          <p:nvSpPr>
            <p:cNvPr id="10" name="Rectangle 14"/>
            <p:cNvSpPr>
              <a:spLocks noChangeArrowheads="1"/>
            </p:cNvSpPr>
            <p:nvPr/>
          </p:nvSpPr>
          <p:spPr bwMode="auto">
            <a:xfrm>
              <a:off x="4918" y="2106"/>
              <a:ext cx="69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11" name="Rectangle 15"/>
            <p:cNvSpPr>
              <a:spLocks noChangeArrowheads="1"/>
            </p:cNvSpPr>
            <p:nvPr/>
          </p:nvSpPr>
          <p:spPr bwMode="auto">
            <a:xfrm>
              <a:off x="5035" y="2194"/>
              <a:ext cx="5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Privileged</a:t>
              </a:r>
              <a:endParaRPr lang="en-US" altLang="zh-TW" sz="1350" b="1">
                <a:cs typeface="新細明體" charset="0"/>
              </a:endParaRPr>
            </a:p>
          </p:txBody>
        </p:sp>
        <p:sp>
          <p:nvSpPr>
            <p:cNvPr id="12" name="Rectangle 16"/>
            <p:cNvSpPr>
              <a:spLocks noChangeArrowheads="1"/>
            </p:cNvSpPr>
            <p:nvPr/>
          </p:nvSpPr>
          <p:spPr bwMode="auto">
            <a:xfrm>
              <a:off x="5153" y="2332"/>
              <a:ext cx="29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Mode</a:t>
              </a:r>
              <a:endParaRPr lang="en-US" altLang="zh-TW" sz="1350" b="1">
                <a:cs typeface="新細明體" charset="0"/>
              </a:endParaRPr>
            </a:p>
          </p:txBody>
        </p:sp>
        <p:sp>
          <p:nvSpPr>
            <p:cNvPr id="13" name="Line 17"/>
            <p:cNvSpPr>
              <a:spLocks noChangeShapeType="1"/>
            </p:cNvSpPr>
            <p:nvPr/>
          </p:nvSpPr>
          <p:spPr bwMode="auto">
            <a:xfrm>
              <a:off x="144" y="2106"/>
              <a:ext cx="5599"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350"/>
            </a:p>
          </p:txBody>
        </p:sp>
        <p:sp>
          <p:nvSpPr>
            <p:cNvPr id="14" name="Rectangle 18"/>
            <p:cNvSpPr>
              <a:spLocks noChangeArrowheads="1"/>
            </p:cNvSpPr>
            <p:nvPr/>
          </p:nvSpPr>
          <p:spPr bwMode="auto">
            <a:xfrm>
              <a:off x="578" y="1414"/>
              <a:ext cx="867" cy="692"/>
            </a:xfrm>
            <a:prstGeom prst="rect">
              <a:avLst/>
            </a:prstGeom>
            <a:solidFill>
              <a:srgbClr val="F3B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15" name="Rectangle 19"/>
            <p:cNvSpPr>
              <a:spLocks noChangeArrowheads="1"/>
            </p:cNvSpPr>
            <p:nvPr/>
          </p:nvSpPr>
          <p:spPr bwMode="auto">
            <a:xfrm>
              <a:off x="578" y="1414"/>
              <a:ext cx="867" cy="69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16" name="Rectangle 20"/>
            <p:cNvSpPr>
              <a:spLocks noChangeArrowheads="1"/>
            </p:cNvSpPr>
            <p:nvPr/>
          </p:nvSpPr>
          <p:spPr bwMode="auto">
            <a:xfrm>
              <a:off x="716" y="1691"/>
              <a:ext cx="67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Applications</a:t>
              </a:r>
              <a:endParaRPr lang="en-US" altLang="zh-TW" sz="1350" b="1">
                <a:cs typeface="新細明體" charset="0"/>
              </a:endParaRPr>
            </a:p>
          </p:txBody>
        </p:sp>
        <p:sp>
          <p:nvSpPr>
            <p:cNvPr id="17" name="Rectangle 21"/>
            <p:cNvSpPr>
              <a:spLocks noChangeArrowheads="1"/>
            </p:cNvSpPr>
            <p:nvPr/>
          </p:nvSpPr>
          <p:spPr bwMode="auto">
            <a:xfrm>
              <a:off x="578" y="2106"/>
              <a:ext cx="867" cy="346"/>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18" name="Rectangle 22"/>
            <p:cNvSpPr>
              <a:spLocks noChangeArrowheads="1"/>
            </p:cNvSpPr>
            <p:nvPr/>
          </p:nvSpPr>
          <p:spPr bwMode="auto">
            <a:xfrm>
              <a:off x="578" y="2106"/>
              <a:ext cx="867" cy="3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19" name="Rectangle 23"/>
            <p:cNvSpPr>
              <a:spLocks noChangeArrowheads="1"/>
            </p:cNvSpPr>
            <p:nvPr/>
          </p:nvSpPr>
          <p:spPr bwMode="auto">
            <a:xfrm>
              <a:off x="960" y="2209"/>
              <a:ext cx="1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OS</a:t>
              </a:r>
              <a:endParaRPr lang="en-US" altLang="zh-TW" sz="1350" b="1">
                <a:cs typeface="新細明體" charset="0"/>
              </a:endParaRPr>
            </a:p>
          </p:txBody>
        </p:sp>
        <p:sp>
          <p:nvSpPr>
            <p:cNvPr id="20" name="Rectangle 24"/>
            <p:cNvSpPr>
              <a:spLocks noChangeArrowheads="1"/>
            </p:cNvSpPr>
            <p:nvPr/>
          </p:nvSpPr>
          <p:spPr bwMode="auto">
            <a:xfrm>
              <a:off x="578" y="3144"/>
              <a:ext cx="867"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21" name="Rectangle 25"/>
            <p:cNvSpPr>
              <a:spLocks noChangeArrowheads="1"/>
            </p:cNvSpPr>
            <p:nvPr/>
          </p:nvSpPr>
          <p:spPr bwMode="auto">
            <a:xfrm>
              <a:off x="764" y="3163"/>
              <a:ext cx="57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Traditional</a:t>
              </a:r>
              <a:endParaRPr lang="en-US" altLang="zh-TW" sz="1350" b="1">
                <a:cs typeface="新細明體" charset="0"/>
              </a:endParaRPr>
            </a:p>
          </p:txBody>
        </p:sp>
        <p:sp>
          <p:nvSpPr>
            <p:cNvPr id="22" name="Rectangle 26"/>
            <p:cNvSpPr>
              <a:spLocks noChangeArrowheads="1"/>
            </p:cNvSpPr>
            <p:nvPr/>
          </p:nvSpPr>
          <p:spPr bwMode="auto">
            <a:xfrm>
              <a:off x="700" y="3301"/>
              <a:ext cx="7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uniprocessor</a:t>
              </a:r>
              <a:endParaRPr lang="en-US" altLang="zh-TW" sz="1350" b="1">
                <a:cs typeface="新細明體" charset="0"/>
              </a:endParaRPr>
            </a:p>
          </p:txBody>
        </p:sp>
        <p:sp>
          <p:nvSpPr>
            <p:cNvPr id="23" name="Rectangle 27"/>
            <p:cNvSpPr>
              <a:spLocks noChangeArrowheads="1"/>
            </p:cNvSpPr>
            <p:nvPr/>
          </p:nvSpPr>
          <p:spPr bwMode="auto">
            <a:xfrm>
              <a:off x="853" y="3439"/>
              <a:ext cx="3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system</a:t>
              </a:r>
              <a:endParaRPr lang="en-US" altLang="zh-TW" sz="1350" b="1">
                <a:cs typeface="新細明體" charset="0"/>
              </a:endParaRPr>
            </a:p>
          </p:txBody>
        </p:sp>
        <p:sp>
          <p:nvSpPr>
            <p:cNvPr id="24" name="Rectangle 28"/>
            <p:cNvSpPr>
              <a:spLocks noChangeArrowheads="1"/>
            </p:cNvSpPr>
            <p:nvPr/>
          </p:nvSpPr>
          <p:spPr bwMode="auto">
            <a:xfrm>
              <a:off x="578" y="2452"/>
              <a:ext cx="867" cy="5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25" name="Rectangle 29"/>
            <p:cNvSpPr>
              <a:spLocks noChangeArrowheads="1"/>
            </p:cNvSpPr>
            <p:nvPr/>
          </p:nvSpPr>
          <p:spPr bwMode="auto">
            <a:xfrm>
              <a:off x="578" y="2452"/>
              <a:ext cx="867" cy="5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26" name="Rectangle 30"/>
            <p:cNvSpPr>
              <a:spLocks noChangeArrowheads="1"/>
            </p:cNvSpPr>
            <p:nvPr/>
          </p:nvSpPr>
          <p:spPr bwMode="auto">
            <a:xfrm>
              <a:off x="794" y="2642"/>
              <a:ext cx="51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dirty="0">
                  <a:solidFill>
                    <a:srgbClr val="000000"/>
                  </a:solidFill>
                  <a:cs typeface="新細明體" charset="0"/>
                </a:rPr>
                <a:t>Hardware</a:t>
              </a:r>
              <a:endParaRPr lang="en-US" altLang="zh-TW" sz="1350" b="1" dirty="0">
                <a:cs typeface="新細明體" charset="0"/>
              </a:endParaRPr>
            </a:p>
          </p:txBody>
        </p:sp>
        <p:sp>
          <p:nvSpPr>
            <p:cNvPr id="27" name="Rectangle 31"/>
            <p:cNvSpPr>
              <a:spLocks noChangeArrowheads="1"/>
            </p:cNvSpPr>
            <p:nvPr/>
          </p:nvSpPr>
          <p:spPr bwMode="auto">
            <a:xfrm>
              <a:off x="1619" y="1414"/>
              <a:ext cx="868" cy="692"/>
            </a:xfrm>
            <a:prstGeom prst="rect">
              <a:avLst/>
            </a:prstGeom>
            <a:solidFill>
              <a:srgbClr val="F3B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28" name="Rectangle 32"/>
            <p:cNvSpPr>
              <a:spLocks noChangeArrowheads="1"/>
            </p:cNvSpPr>
            <p:nvPr/>
          </p:nvSpPr>
          <p:spPr bwMode="auto">
            <a:xfrm>
              <a:off x="1619" y="1414"/>
              <a:ext cx="868" cy="69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29" name="Rectangle 33"/>
            <p:cNvSpPr>
              <a:spLocks noChangeArrowheads="1"/>
            </p:cNvSpPr>
            <p:nvPr/>
          </p:nvSpPr>
          <p:spPr bwMode="auto">
            <a:xfrm>
              <a:off x="1913" y="1622"/>
              <a:ext cx="3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Virtual</a:t>
              </a:r>
              <a:endParaRPr lang="en-US" altLang="zh-TW" sz="1350" b="1">
                <a:cs typeface="新細明體" charset="0"/>
              </a:endParaRPr>
            </a:p>
          </p:txBody>
        </p:sp>
        <p:sp>
          <p:nvSpPr>
            <p:cNvPr id="30" name="Rectangle 34"/>
            <p:cNvSpPr>
              <a:spLocks noChangeArrowheads="1"/>
            </p:cNvSpPr>
            <p:nvPr/>
          </p:nvSpPr>
          <p:spPr bwMode="auto">
            <a:xfrm>
              <a:off x="1866" y="1760"/>
              <a:ext cx="4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Machine</a:t>
              </a:r>
              <a:endParaRPr lang="en-US" altLang="zh-TW" sz="1350" b="1">
                <a:cs typeface="新細明體" charset="0"/>
              </a:endParaRPr>
            </a:p>
          </p:txBody>
        </p:sp>
        <p:sp>
          <p:nvSpPr>
            <p:cNvPr id="31" name="Rectangle 35"/>
            <p:cNvSpPr>
              <a:spLocks noChangeArrowheads="1"/>
            </p:cNvSpPr>
            <p:nvPr/>
          </p:nvSpPr>
          <p:spPr bwMode="auto">
            <a:xfrm>
              <a:off x="1619" y="2106"/>
              <a:ext cx="868" cy="346"/>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32" name="Rectangle 36"/>
            <p:cNvSpPr>
              <a:spLocks noChangeArrowheads="1"/>
            </p:cNvSpPr>
            <p:nvPr/>
          </p:nvSpPr>
          <p:spPr bwMode="auto">
            <a:xfrm>
              <a:off x="1619" y="2106"/>
              <a:ext cx="868" cy="3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33" name="Rectangle 37"/>
            <p:cNvSpPr>
              <a:spLocks noChangeArrowheads="1"/>
            </p:cNvSpPr>
            <p:nvPr/>
          </p:nvSpPr>
          <p:spPr bwMode="auto">
            <a:xfrm>
              <a:off x="1954" y="2209"/>
              <a:ext cx="2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VMM</a:t>
              </a:r>
              <a:endParaRPr lang="en-US" altLang="zh-TW" sz="1350" b="1">
                <a:cs typeface="新細明體" charset="0"/>
              </a:endParaRPr>
            </a:p>
          </p:txBody>
        </p:sp>
        <p:sp>
          <p:nvSpPr>
            <p:cNvPr id="34" name="Rectangle 38"/>
            <p:cNvSpPr>
              <a:spLocks noChangeArrowheads="1"/>
            </p:cNvSpPr>
            <p:nvPr/>
          </p:nvSpPr>
          <p:spPr bwMode="auto">
            <a:xfrm>
              <a:off x="1619" y="2452"/>
              <a:ext cx="868" cy="5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35" name="Rectangle 39"/>
            <p:cNvSpPr>
              <a:spLocks noChangeArrowheads="1"/>
            </p:cNvSpPr>
            <p:nvPr/>
          </p:nvSpPr>
          <p:spPr bwMode="auto">
            <a:xfrm>
              <a:off x="1619" y="2452"/>
              <a:ext cx="868" cy="5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36" name="Rectangle 40"/>
            <p:cNvSpPr>
              <a:spLocks noChangeArrowheads="1"/>
            </p:cNvSpPr>
            <p:nvPr/>
          </p:nvSpPr>
          <p:spPr bwMode="auto">
            <a:xfrm>
              <a:off x="1835" y="2642"/>
              <a:ext cx="51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Hardware</a:t>
              </a:r>
              <a:endParaRPr lang="en-US" altLang="zh-TW" sz="1350" b="1">
                <a:cs typeface="新細明體" charset="0"/>
              </a:endParaRPr>
            </a:p>
          </p:txBody>
        </p:sp>
        <p:sp>
          <p:nvSpPr>
            <p:cNvPr id="37" name="Rectangle 41"/>
            <p:cNvSpPr>
              <a:spLocks noChangeArrowheads="1"/>
            </p:cNvSpPr>
            <p:nvPr/>
          </p:nvSpPr>
          <p:spPr bwMode="auto">
            <a:xfrm>
              <a:off x="2661" y="1068"/>
              <a:ext cx="868" cy="692"/>
            </a:xfrm>
            <a:prstGeom prst="rect">
              <a:avLst/>
            </a:prstGeom>
            <a:solidFill>
              <a:srgbClr val="F3B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38" name="Rectangle 42"/>
            <p:cNvSpPr>
              <a:spLocks noChangeArrowheads="1"/>
            </p:cNvSpPr>
            <p:nvPr/>
          </p:nvSpPr>
          <p:spPr bwMode="auto">
            <a:xfrm>
              <a:off x="2661" y="1068"/>
              <a:ext cx="868" cy="69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39" name="Rectangle 43"/>
            <p:cNvSpPr>
              <a:spLocks noChangeArrowheads="1"/>
            </p:cNvSpPr>
            <p:nvPr/>
          </p:nvSpPr>
          <p:spPr bwMode="auto">
            <a:xfrm>
              <a:off x="2954" y="1275"/>
              <a:ext cx="3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Virtual</a:t>
              </a:r>
              <a:endParaRPr lang="en-US" altLang="zh-TW" sz="1350" b="1">
                <a:cs typeface="新細明體" charset="0"/>
              </a:endParaRPr>
            </a:p>
          </p:txBody>
        </p:sp>
        <p:sp>
          <p:nvSpPr>
            <p:cNvPr id="40" name="Rectangle 44"/>
            <p:cNvSpPr>
              <a:spLocks noChangeArrowheads="1"/>
            </p:cNvSpPr>
            <p:nvPr/>
          </p:nvSpPr>
          <p:spPr bwMode="auto">
            <a:xfrm>
              <a:off x="2907" y="1413"/>
              <a:ext cx="4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Machine</a:t>
              </a:r>
              <a:endParaRPr lang="en-US" altLang="zh-TW" sz="1350" b="1">
                <a:cs typeface="新細明體" charset="0"/>
              </a:endParaRPr>
            </a:p>
          </p:txBody>
        </p:sp>
        <p:sp>
          <p:nvSpPr>
            <p:cNvPr id="41" name="Rectangle 45"/>
            <p:cNvSpPr>
              <a:spLocks noChangeArrowheads="1"/>
            </p:cNvSpPr>
            <p:nvPr/>
          </p:nvSpPr>
          <p:spPr bwMode="auto">
            <a:xfrm>
              <a:off x="2661" y="2106"/>
              <a:ext cx="868" cy="346"/>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42" name="Rectangle 46"/>
            <p:cNvSpPr>
              <a:spLocks noChangeArrowheads="1"/>
            </p:cNvSpPr>
            <p:nvPr/>
          </p:nvSpPr>
          <p:spPr bwMode="auto">
            <a:xfrm>
              <a:off x="2661" y="2106"/>
              <a:ext cx="868" cy="3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43" name="Rectangle 47"/>
            <p:cNvSpPr>
              <a:spLocks noChangeArrowheads="1"/>
            </p:cNvSpPr>
            <p:nvPr/>
          </p:nvSpPr>
          <p:spPr bwMode="auto">
            <a:xfrm>
              <a:off x="2909" y="2209"/>
              <a:ext cx="4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Host OS</a:t>
              </a:r>
              <a:endParaRPr lang="en-US" altLang="zh-TW" sz="1350" b="1">
                <a:cs typeface="新細明體" charset="0"/>
              </a:endParaRPr>
            </a:p>
          </p:txBody>
        </p:sp>
        <p:sp>
          <p:nvSpPr>
            <p:cNvPr id="44" name="Rectangle 48"/>
            <p:cNvSpPr>
              <a:spLocks noChangeArrowheads="1"/>
            </p:cNvSpPr>
            <p:nvPr/>
          </p:nvSpPr>
          <p:spPr bwMode="auto">
            <a:xfrm>
              <a:off x="2661" y="2452"/>
              <a:ext cx="868" cy="5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45" name="Rectangle 49"/>
            <p:cNvSpPr>
              <a:spLocks noChangeArrowheads="1"/>
            </p:cNvSpPr>
            <p:nvPr/>
          </p:nvSpPr>
          <p:spPr bwMode="auto">
            <a:xfrm>
              <a:off x="2661" y="2452"/>
              <a:ext cx="868" cy="5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46" name="Rectangle 50"/>
            <p:cNvSpPr>
              <a:spLocks noChangeArrowheads="1"/>
            </p:cNvSpPr>
            <p:nvPr/>
          </p:nvSpPr>
          <p:spPr bwMode="auto">
            <a:xfrm>
              <a:off x="2877" y="2642"/>
              <a:ext cx="51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Hardware</a:t>
              </a:r>
              <a:endParaRPr lang="en-US" altLang="zh-TW" sz="1350" b="1">
                <a:cs typeface="新細明體" charset="0"/>
              </a:endParaRPr>
            </a:p>
          </p:txBody>
        </p:sp>
        <p:sp>
          <p:nvSpPr>
            <p:cNvPr id="47" name="Rectangle 51"/>
            <p:cNvSpPr>
              <a:spLocks noChangeArrowheads="1"/>
            </p:cNvSpPr>
            <p:nvPr/>
          </p:nvSpPr>
          <p:spPr bwMode="auto">
            <a:xfrm>
              <a:off x="2661" y="1760"/>
              <a:ext cx="868" cy="346"/>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48" name="Rectangle 52"/>
            <p:cNvSpPr>
              <a:spLocks noChangeArrowheads="1"/>
            </p:cNvSpPr>
            <p:nvPr/>
          </p:nvSpPr>
          <p:spPr bwMode="auto">
            <a:xfrm>
              <a:off x="2661" y="1760"/>
              <a:ext cx="868" cy="3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49" name="Rectangle 53"/>
            <p:cNvSpPr>
              <a:spLocks noChangeArrowheads="1"/>
            </p:cNvSpPr>
            <p:nvPr/>
          </p:nvSpPr>
          <p:spPr bwMode="auto">
            <a:xfrm>
              <a:off x="2996" y="1863"/>
              <a:ext cx="2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VMM</a:t>
              </a:r>
              <a:endParaRPr lang="en-US" altLang="zh-TW" sz="1350" b="1">
                <a:cs typeface="新細明體" charset="0"/>
              </a:endParaRPr>
            </a:p>
          </p:txBody>
        </p:sp>
        <p:sp>
          <p:nvSpPr>
            <p:cNvPr id="50" name="Rectangle 54"/>
            <p:cNvSpPr>
              <a:spLocks noChangeArrowheads="1"/>
            </p:cNvSpPr>
            <p:nvPr/>
          </p:nvSpPr>
          <p:spPr bwMode="auto">
            <a:xfrm>
              <a:off x="3703" y="1068"/>
              <a:ext cx="868" cy="692"/>
            </a:xfrm>
            <a:prstGeom prst="rect">
              <a:avLst/>
            </a:prstGeom>
            <a:solidFill>
              <a:srgbClr val="F3B1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51" name="Rectangle 55"/>
            <p:cNvSpPr>
              <a:spLocks noChangeArrowheads="1"/>
            </p:cNvSpPr>
            <p:nvPr/>
          </p:nvSpPr>
          <p:spPr bwMode="auto">
            <a:xfrm>
              <a:off x="3703" y="1068"/>
              <a:ext cx="868" cy="69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52" name="Rectangle 56"/>
            <p:cNvSpPr>
              <a:spLocks noChangeArrowheads="1"/>
            </p:cNvSpPr>
            <p:nvPr/>
          </p:nvSpPr>
          <p:spPr bwMode="auto">
            <a:xfrm>
              <a:off x="3996" y="1275"/>
              <a:ext cx="3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Virtual</a:t>
              </a:r>
              <a:endParaRPr lang="en-US" altLang="zh-TW" sz="1350" b="1">
                <a:cs typeface="新細明體" charset="0"/>
              </a:endParaRPr>
            </a:p>
          </p:txBody>
        </p:sp>
        <p:sp>
          <p:nvSpPr>
            <p:cNvPr id="53" name="Rectangle 57"/>
            <p:cNvSpPr>
              <a:spLocks noChangeArrowheads="1"/>
            </p:cNvSpPr>
            <p:nvPr/>
          </p:nvSpPr>
          <p:spPr bwMode="auto">
            <a:xfrm>
              <a:off x="3949" y="1413"/>
              <a:ext cx="4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Machine</a:t>
              </a:r>
              <a:endParaRPr lang="en-US" altLang="zh-TW" sz="1350" b="1">
                <a:cs typeface="新細明體" charset="0"/>
              </a:endParaRPr>
            </a:p>
          </p:txBody>
        </p:sp>
        <p:sp>
          <p:nvSpPr>
            <p:cNvPr id="54" name="Rectangle 58"/>
            <p:cNvSpPr>
              <a:spLocks noChangeArrowheads="1"/>
            </p:cNvSpPr>
            <p:nvPr/>
          </p:nvSpPr>
          <p:spPr bwMode="auto">
            <a:xfrm>
              <a:off x="3703" y="2106"/>
              <a:ext cx="521" cy="346"/>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55" name="Rectangle 59"/>
            <p:cNvSpPr>
              <a:spLocks noChangeArrowheads="1"/>
            </p:cNvSpPr>
            <p:nvPr/>
          </p:nvSpPr>
          <p:spPr bwMode="auto">
            <a:xfrm>
              <a:off x="3703" y="2106"/>
              <a:ext cx="521" cy="346"/>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56" name="Rectangle 60"/>
            <p:cNvSpPr>
              <a:spLocks noChangeArrowheads="1"/>
            </p:cNvSpPr>
            <p:nvPr/>
          </p:nvSpPr>
          <p:spPr bwMode="auto">
            <a:xfrm>
              <a:off x="3777" y="2209"/>
              <a:ext cx="44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Host OS</a:t>
              </a:r>
              <a:endParaRPr lang="en-US" altLang="zh-TW" sz="1350" b="1">
                <a:cs typeface="新細明體" charset="0"/>
              </a:endParaRPr>
            </a:p>
          </p:txBody>
        </p:sp>
        <p:sp>
          <p:nvSpPr>
            <p:cNvPr id="57" name="Rectangle 61"/>
            <p:cNvSpPr>
              <a:spLocks noChangeArrowheads="1"/>
            </p:cNvSpPr>
            <p:nvPr/>
          </p:nvSpPr>
          <p:spPr bwMode="auto">
            <a:xfrm>
              <a:off x="3703" y="2452"/>
              <a:ext cx="868" cy="51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58" name="Rectangle 62"/>
            <p:cNvSpPr>
              <a:spLocks noChangeArrowheads="1"/>
            </p:cNvSpPr>
            <p:nvPr/>
          </p:nvSpPr>
          <p:spPr bwMode="auto">
            <a:xfrm>
              <a:off x="3703" y="2452"/>
              <a:ext cx="868" cy="51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cs typeface="新細明體" charset="0"/>
              </a:endParaRPr>
            </a:p>
          </p:txBody>
        </p:sp>
        <p:sp>
          <p:nvSpPr>
            <p:cNvPr id="59" name="Rectangle 63"/>
            <p:cNvSpPr>
              <a:spLocks noChangeArrowheads="1"/>
            </p:cNvSpPr>
            <p:nvPr/>
          </p:nvSpPr>
          <p:spPr bwMode="auto">
            <a:xfrm>
              <a:off x="3919" y="2642"/>
              <a:ext cx="51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Hardware</a:t>
              </a:r>
              <a:endParaRPr lang="en-US" altLang="zh-TW" sz="1350" b="1">
                <a:cs typeface="新細明體" charset="0"/>
              </a:endParaRPr>
            </a:p>
          </p:txBody>
        </p:sp>
        <p:sp>
          <p:nvSpPr>
            <p:cNvPr id="60" name="Freeform 64"/>
            <p:cNvSpPr>
              <a:spLocks/>
            </p:cNvSpPr>
            <p:nvPr/>
          </p:nvSpPr>
          <p:spPr bwMode="auto">
            <a:xfrm>
              <a:off x="3703" y="1760"/>
              <a:ext cx="868" cy="692"/>
            </a:xfrm>
            <a:custGeom>
              <a:avLst/>
              <a:gdLst>
                <a:gd name="T0" fmla="*/ 0 w 1736"/>
                <a:gd name="T1" fmla="*/ 346 h 1384"/>
                <a:gd name="T2" fmla="*/ 0 w 1736"/>
                <a:gd name="T3" fmla="*/ 0 h 1384"/>
                <a:gd name="T4" fmla="*/ 868 w 1736"/>
                <a:gd name="T5" fmla="*/ 0 h 1384"/>
                <a:gd name="T6" fmla="*/ 868 w 1736"/>
                <a:gd name="T7" fmla="*/ 692 h 1384"/>
                <a:gd name="T8" fmla="*/ 522 w 1736"/>
                <a:gd name="T9" fmla="*/ 692 h 1384"/>
                <a:gd name="T10" fmla="*/ 522 w 1736"/>
                <a:gd name="T11" fmla="*/ 346 h 1384"/>
                <a:gd name="T12" fmla="*/ 0 w 1736"/>
                <a:gd name="T13" fmla="*/ 346 h 1384"/>
                <a:gd name="T14" fmla="*/ 0 60000 65536"/>
                <a:gd name="T15" fmla="*/ 0 60000 65536"/>
                <a:gd name="T16" fmla="*/ 0 60000 65536"/>
                <a:gd name="T17" fmla="*/ 0 60000 65536"/>
                <a:gd name="T18" fmla="*/ 0 60000 65536"/>
                <a:gd name="T19" fmla="*/ 0 60000 65536"/>
                <a:gd name="T20" fmla="*/ 0 60000 65536"/>
                <a:gd name="T21" fmla="*/ 0 w 1736"/>
                <a:gd name="T22" fmla="*/ 0 h 1384"/>
                <a:gd name="T23" fmla="*/ 1736 w 1736"/>
                <a:gd name="T24" fmla="*/ 1384 h 1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6" h="1384">
                  <a:moveTo>
                    <a:pt x="0" y="691"/>
                  </a:moveTo>
                  <a:lnTo>
                    <a:pt x="0" y="0"/>
                  </a:lnTo>
                  <a:lnTo>
                    <a:pt x="1736" y="0"/>
                  </a:lnTo>
                  <a:lnTo>
                    <a:pt x="1736" y="1384"/>
                  </a:lnTo>
                  <a:lnTo>
                    <a:pt x="1043" y="1384"/>
                  </a:lnTo>
                  <a:lnTo>
                    <a:pt x="1043" y="691"/>
                  </a:lnTo>
                  <a:lnTo>
                    <a:pt x="0" y="69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61" name="Freeform 65"/>
            <p:cNvSpPr>
              <a:spLocks/>
            </p:cNvSpPr>
            <p:nvPr/>
          </p:nvSpPr>
          <p:spPr bwMode="auto">
            <a:xfrm>
              <a:off x="3703" y="1760"/>
              <a:ext cx="868" cy="692"/>
            </a:xfrm>
            <a:custGeom>
              <a:avLst/>
              <a:gdLst>
                <a:gd name="T0" fmla="*/ 0 w 1736"/>
                <a:gd name="T1" fmla="*/ 346 h 1384"/>
                <a:gd name="T2" fmla="*/ 0 w 1736"/>
                <a:gd name="T3" fmla="*/ 0 h 1384"/>
                <a:gd name="T4" fmla="*/ 868 w 1736"/>
                <a:gd name="T5" fmla="*/ 0 h 1384"/>
                <a:gd name="T6" fmla="*/ 868 w 1736"/>
                <a:gd name="T7" fmla="*/ 692 h 1384"/>
                <a:gd name="T8" fmla="*/ 522 w 1736"/>
                <a:gd name="T9" fmla="*/ 692 h 1384"/>
                <a:gd name="T10" fmla="*/ 522 w 1736"/>
                <a:gd name="T11" fmla="*/ 346 h 1384"/>
                <a:gd name="T12" fmla="*/ 0 w 1736"/>
                <a:gd name="T13" fmla="*/ 346 h 1384"/>
                <a:gd name="T14" fmla="*/ 0 60000 65536"/>
                <a:gd name="T15" fmla="*/ 0 60000 65536"/>
                <a:gd name="T16" fmla="*/ 0 60000 65536"/>
                <a:gd name="T17" fmla="*/ 0 60000 65536"/>
                <a:gd name="T18" fmla="*/ 0 60000 65536"/>
                <a:gd name="T19" fmla="*/ 0 60000 65536"/>
                <a:gd name="T20" fmla="*/ 0 60000 65536"/>
                <a:gd name="T21" fmla="*/ 0 w 1736"/>
                <a:gd name="T22" fmla="*/ 0 h 1384"/>
                <a:gd name="T23" fmla="*/ 1736 w 1736"/>
                <a:gd name="T24" fmla="*/ 1384 h 1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6" h="1384">
                  <a:moveTo>
                    <a:pt x="0" y="691"/>
                  </a:moveTo>
                  <a:lnTo>
                    <a:pt x="0" y="0"/>
                  </a:lnTo>
                  <a:lnTo>
                    <a:pt x="1736" y="0"/>
                  </a:lnTo>
                  <a:lnTo>
                    <a:pt x="1736" y="1384"/>
                  </a:lnTo>
                  <a:lnTo>
                    <a:pt x="1043" y="1384"/>
                  </a:lnTo>
                  <a:lnTo>
                    <a:pt x="1043" y="691"/>
                  </a:lnTo>
                  <a:lnTo>
                    <a:pt x="0" y="691"/>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1350"/>
            </a:p>
          </p:txBody>
        </p:sp>
        <p:sp>
          <p:nvSpPr>
            <p:cNvPr id="62" name="Rectangle 66"/>
            <p:cNvSpPr>
              <a:spLocks noChangeArrowheads="1"/>
            </p:cNvSpPr>
            <p:nvPr/>
          </p:nvSpPr>
          <p:spPr bwMode="auto">
            <a:xfrm>
              <a:off x="4038" y="1863"/>
              <a:ext cx="26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a:solidFill>
                    <a:srgbClr val="000000"/>
                  </a:solidFill>
                  <a:cs typeface="新細明體" charset="0"/>
                </a:rPr>
                <a:t>VMM</a:t>
              </a:r>
              <a:endParaRPr lang="en-US" altLang="zh-TW" sz="1350" b="1">
                <a:cs typeface="新細明體" charset="0"/>
              </a:endParaRPr>
            </a:p>
          </p:txBody>
        </p:sp>
        <p:sp>
          <p:nvSpPr>
            <p:cNvPr id="63" name="Rectangle 67"/>
            <p:cNvSpPr>
              <a:spLocks noChangeArrowheads="1"/>
            </p:cNvSpPr>
            <p:nvPr/>
          </p:nvSpPr>
          <p:spPr bwMode="auto">
            <a:xfrm>
              <a:off x="1619" y="3144"/>
              <a:ext cx="86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64" name="Rectangle 68"/>
            <p:cNvSpPr>
              <a:spLocks noChangeArrowheads="1"/>
            </p:cNvSpPr>
            <p:nvPr/>
          </p:nvSpPr>
          <p:spPr bwMode="auto">
            <a:xfrm>
              <a:off x="1920" y="3163"/>
              <a:ext cx="34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Native</a:t>
              </a:r>
              <a:endParaRPr lang="en-US" altLang="zh-TW" sz="1350" b="1">
                <a:cs typeface="新細明體" charset="0"/>
              </a:endParaRPr>
            </a:p>
          </p:txBody>
        </p:sp>
        <p:sp>
          <p:nvSpPr>
            <p:cNvPr id="65" name="Rectangle 69"/>
            <p:cNvSpPr>
              <a:spLocks noChangeArrowheads="1"/>
            </p:cNvSpPr>
            <p:nvPr/>
          </p:nvSpPr>
          <p:spPr bwMode="auto">
            <a:xfrm>
              <a:off x="1799" y="3301"/>
              <a:ext cx="5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VM system</a:t>
              </a:r>
              <a:endParaRPr lang="en-US" altLang="zh-TW" sz="1350" b="1">
                <a:cs typeface="新細明體" charset="0"/>
              </a:endParaRPr>
            </a:p>
          </p:txBody>
        </p:sp>
        <p:sp>
          <p:nvSpPr>
            <p:cNvPr id="66" name="Rectangle 70"/>
            <p:cNvSpPr>
              <a:spLocks noChangeArrowheads="1"/>
            </p:cNvSpPr>
            <p:nvPr/>
          </p:nvSpPr>
          <p:spPr bwMode="auto">
            <a:xfrm>
              <a:off x="2661" y="3144"/>
              <a:ext cx="86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67" name="Rectangle 71"/>
            <p:cNvSpPr>
              <a:spLocks noChangeArrowheads="1"/>
            </p:cNvSpPr>
            <p:nvPr/>
          </p:nvSpPr>
          <p:spPr bwMode="auto">
            <a:xfrm>
              <a:off x="2842" y="3163"/>
              <a:ext cx="5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User-mode</a:t>
              </a:r>
              <a:endParaRPr lang="en-US" altLang="zh-TW" sz="1350" b="1">
                <a:cs typeface="新細明體" charset="0"/>
              </a:endParaRPr>
            </a:p>
          </p:txBody>
        </p:sp>
        <p:sp>
          <p:nvSpPr>
            <p:cNvPr id="68" name="Rectangle 72"/>
            <p:cNvSpPr>
              <a:spLocks noChangeArrowheads="1"/>
            </p:cNvSpPr>
            <p:nvPr/>
          </p:nvSpPr>
          <p:spPr bwMode="auto">
            <a:xfrm>
              <a:off x="2940" y="3301"/>
              <a:ext cx="38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Hosted</a:t>
              </a:r>
              <a:endParaRPr lang="en-US" altLang="zh-TW" sz="1350" b="1">
                <a:cs typeface="新細明體" charset="0"/>
              </a:endParaRPr>
            </a:p>
          </p:txBody>
        </p:sp>
        <p:sp>
          <p:nvSpPr>
            <p:cNvPr id="69" name="Rectangle 73"/>
            <p:cNvSpPr>
              <a:spLocks noChangeArrowheads="1"/>
            </p:cNvSpPr>
            <p:nvPr/>
          </p:nvSpPr>
          <p:spPr bwMode="auto">
            <a:xfrm>
              <a:off x="2841" y="3439"/>
              <a:ext cx="5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VM system</a:t>
              </a:r>
              <a:endParaRPr lang="en-US" altLang="zh-TW" sz="1350" b="1">
                <a:cs typeface="新細明體" charset="0"/>
              </a:endParaRPr>
            </a:p>
          </p:txBody>
        </p:sp>
        <p:sp>
          <p:nvSpPr>
            <p:cNvPr id="70" name="Rectangle 74"/>
            <p:cNvSpPr>
              <a:spLocks noChangeArrowheads="1"/>
            </p:cNvSpPr>
            <p:nvPr/>
          </p:nvSpPr>
          <p:spPr bwMode="auto">
            <a:xfrm>
              <a:off x="3703" y="3144"/>
              <a:ext cx="86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cs typeface="新細明體" charset="0"/>
              </a:endParaRPr>
            </a:p>
          </p:txBody>
        </p:sp>
        <p:sp>
          <p:nvSpPr>
            <p:cNvPr id="71" name="Rectangle 75"/>
            <p:cNvSpPr>
              <a:spLocks noChangeArrowheads="1"/>
            </p:cNvSpPr>
            <p:nvPr/>
          </p:nvSpPr>
          <p:spPr bwMode="auto">
            <a:xfrm>
              <a:off x="3887" y="3163"/>
              <a:ext cx="58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Dual-mode</a:t>
              </a:r>
              <a:endParaRPr lang="en-US" altLang="zh-TW" sz="1350" b="1">
                <a:cs typeface="新細明體" charset="0"/>
              </a:endParaRPr>
            </a:p>
          </p:txBody>
        </p:sp>
        <p:sp>
          <p:nvSpPr>
            <p:cNvPr id="72" name="Rectangle 76"/>
            <p:cNvSpPr>
              <a:spLocks noChangeArrowheads="1"/>
            </p:cNvSpPr>
            <p:nvPr/>
          </p:nvSpPr>
          <p:spPr bwMode="auto">
            <a:xfrm>
              <a:off x="3981" y="3301"/>
              <a:ext cx="38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Hosted</a:t>
              </a:r>
              <a:endParaRPr lang="en-US" altLang="zh-TW" sz="1350" b="1">
                <a:cs typeface="新細明體" charset="0"/>
              </a:endParaRPr>
            </a:p>
          </p:txBody>
        </p:sp>
        <p:sp>
          <p:nvSpPr>
            <p:cNvPr id="73" name="Rectangle 77"/>
            <p:cNvSpPr>
              <a:spLocks noChangeArrowheads="1"/>
            </p:cNvSpPr>
            <p:nvPr/>
          </p:nvSpPr>
          <p:spPr bwMode="auto">
            <a:xfrm>
              <a:off x="3882" y="3439"/>
              <a:ext cx="5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TW" sz="1050" b="1" i="1">
                  <a:solidFill>
                    <a:srgbClr val="000000"/>
                  </a:solidFill>
                  <a:cs typeface="新細明體" charset="0"/>
                </a:rPr>
                <a:t>VM system</a:t>
              </a:r>
              <a:endParaRPr lang="en-US" altLang="zh-TW" sz="1350" b="1">
                <a:cs typeface="新細明體" charset="0"/>
              </a:endParaRPr>
            </a:p>
          </p:txBody>
        </p:sp>
        <p:sp>
          <p:nvSpPr>
            <p:cNvPr id="74" name="Line 78"/>
            <p:cNvSpPr>
              <a:spLocks noChangeShapeType="1"/>
            </p:cNvSpPr>
            <p:nvPr/>
          </p:nvSpPr>
          <p:spPr bwMode="auto">
            <a:xfrm>
              <a:off x="4875" y="2106"/>
              <a:ext cx="1" cy="4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350"/>
            </a:p>
          </p:txBody>
        </p:sp>
        <p:sp>
          <p:nvSpPr>
            <p:cNvPr id="75" name="Freeform 79"/>
            <p:cNvSpPr>
              <a:spLocks/>
            </p:cNvSpPr>
            <p:nvPr/>
          </p:nvSpPr>
          <p:spPr bwMode="auto">
            <a:xfrm>
              <a:off x="4844" y="2574"/>
              <a:ext cx="62" cy="94"/>
            </a:xfrm>
            <a:custGeom>
              <a:avLst/>
              <a:gdLst>
                <a:gd name="T0" fmla="*/ 62 w 124"/>
                <a:gd name="T1" fmla="*/ 0 h 187"/>
                <a:gd name="T2" fmla="*/ 31 w 124"/>
                <a:gd name="T3" fmla="*/ 94 h 187"/>
                <a:gd name="T4" fmla="*/ 0 w 124"/>
                <a:gd name="T5" fmla="*/ 0 h 187"/>
                <a:gd name="T6" fmla="*/ 62 w 124"/>
                <a:gd name="T7" fmla="*/ 0 h 187"/>
                <a:gd name="T8" fmla="*/ 0 60000 65536"/>
                <a:gd name="T9" fmla="*/ 0 60000 65536"/>
                <a:gd name="T10" fmla="*/ 0 60000 65536"/>
                <a:gd name="T11" fmla="*/ 0 60000 65536"/>
                <a:gd name="T12" fmla="*/ 0 w 124"/>
                <a:gd name="T13" fmla="*/ 0 h 187"/>
                <a:gd name="T14" fmla="*/ 124 w 124"/>
                <a:gd name="T15" fmla="*/ 187 h 187"/>
              </a:gdLst>
              <a:ahLst/>
              <a:cxnLst>
                <a:cxn ang="T8">
                  <a:pos x="T0" y="T1"/>
                </a:cxn>
                <a:cxn ang="T9">
                  <a:pos x="T2" y="T3"/>
                </a:cxn>
                <a:cxn ang="T10">
                  <a:pos x="T4" y="T5"/>
                </a:cxn>
                <a:cxn ang="T11">
                  <a:pos x="T6" y="T7"/>
                </a:cxn>
              </a:cxnLst>
              <a:rect l="T12" t="T13" r="T14" b="T15"/>
              <a:pathLst>
                <a:path w="124" h="187">
                  <a:moveTo>
                    <a:pt x="124" y="0"/>
                  </a:moveTo>
                  <a:lnTo>
                    <a:pt x="62" y="187"/>
                  </a:lnTo>
                  <a:lnTo>
                    <a:pt x="0" y="0"/>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sp>
          <p:nvSpPr>
            <p:cNvPr id="76" name="Line 80"/>
            <p:cNvSpPr>
              <a:spLocks noChangeShapeType="1"/>
            </p:cNvSpPr>
            <p:nvPr/>
          </p:nvSpPr>
          <p:spPr bwMode="auto">
            <a:xfrm>
              <a:off x="4875" y="1499"/>
              <a:ext cx="1" cy="6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1350"/>
            </a:p>
          </p:txBody>
        </p:sp>
        <p:sp>
          <p:nvSpPr>
            <p:cNvPr id="77" name="Freeform 81"/>
            <p:cNvSpPr>
              <a:spLocks/>
            </p:cNvSpPr>
            <p:nvPr/>
          </p:nvSpPr>
          <p:spPr bwMode="auto">
            <a:xfrm>
              <a:off x="4844" y="1414"/>
              <a:ext cx="62" cy="93"/>
            </a:xfrm>
            <a:custGeom>
              <a:avLst/>
              <a:gdLst>
                <a:gd name="T0" fmla="*/ 0 w 124"/>
                <a:gd name="T1" fmla="*/ 93 h 187"/>
                <a:gd name="T2" fmla="*/ 31 w 124"/>
                <a:gd name="T3" fmla="*/ 0 h 187"/>
                <a:gd name="T4" fmla="*/ 62 w 124"/>
                <a:gd name="T5" fmla="*/ 93 h 187"/>
                <a:gd name="T6" fmla="*/ 0 w 124"/>
                <a:gd name="T7" fmla="*/ 93 h 187"/>
                <a:gd name="T8" fmla="*/ 0 60000 65536"/>
                <a:gd name="T9" fmla="*/ 0 60000 65536"/>
                <a:gd name="T10" fmla="*/ 0 60000 65536"/>
                <a:gd name="T11" fmla="*/ 0 60000 65536"/>
                <a:gd name="T12" fmla="*/ 0 w 124"/>
                <a:gd name="T13" fmla="*/ 0 h 187"/>
                <a:gd name="T14" fmla="*/ 124 w 124"/>
                <a:gd name="T15" fmla="*/ 187 h 187"/>
              </a:gdLst>
              <a:ahLst/>
              <a:cxnLst>
                <a:cxn ang="T8">
                  <a:pos x="T0" y="T1"/>
                </a:cxn>
                <a:cxn ang="T9">
                  <a:pos x="T2" y="T3"/>
                </a:cxn>
                <a:cxn ang="T10">
                  <a:pos x="T4" y="T5"/>
                </a:cxn>
                <a:cxn ang="T11">
                  <a:pos x="T6" y="T7"/>
                </a:cxn>
              </a:cxnLst>
              <a:rect l="T12" t="T13" r="T14" b="T15"/>
              <a:pathLst>
                <a:path w="124" h="187">
                  <a:moveTo>
                    <a:pt x="0" y="187"/>
                  </a:moveTo>
                  <a:lnTo>
                    <a:pt x="62" y="0"/>
                  </a:lnTo>
                  <a:lnTo>
                    <a:pt x="124" y="187"/>
                  </a:lnTo>
                  <a:lnTo>
                    <a:pt x="0" y="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sz="1350"/>
            </a:p>
          </p:txBody>
        </p:sp>
      </p:grpSp>
      <p:sp>
        <p:nvSpPr>
          <p:cNvPr id="3" name="灯片编号占位符 1">
            <a:extLst>
              <a:ext uri="{FF2B5EF4-FFF2-40B4-BE49-F238E27FC236}">
                <a16:creationId xmlns:a16="http://schemas.microsoft.com/office/drawing/2014/main" id="{B150EF38-C005-ED94-6455-2CE9C41A58A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47</a:t>
            </a:fld>
            <a:endParaRPr lang="zh-TW" altLang="en-US"/>
          </a:p>
        </p:txBody>
      </p:sp>
    </p:spTree>
    <p:extLst>
      <p:ext uri="{BB962C8B-B14F-4D97-AF65-F5344CB8AC3E}">
        <p14:creationId xmlns:p14="http://schemas.microsoft.com/office/powerpoint/2010/main" val="249033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Virtual Machine</a:t>
            </a:r>
            <a:endParaRPr kumimoji="1" lang="zh-TW" altLang="en-US" dirty="0"/>
          </a:p>
        </p:txBody>
      </p:sp>
      <p:sp>
        <p:nvSpPr>
          <p:cNvPr id="3" name="內容版面配置區 2"/>
          <p:cNvSpPr>
            <a:spLocks noGrp="1"/>
          </p:cNvSpPr>
          <p:nvPr>
            <p:ph idx="1"/>
          </p:nvPr>
        </p:nvSpPr>
        <p:spPr>
          <a:xfrm>
            <a:off x="787401" y="760214"/>
            <a:ext cx="7656022" cy="1547215"/>
          </a:xfrm>
        </p:spPr>
        <p:txBody>
          <a:bodyPr/>
          <a:lstStyle/>
          <a:p>
            <a:r>
              <a:rPr lang="en-US" altLang="zh-TW" sz="2400" dirty="0">
                <a:latin typeface="Times New Roman" panose="02020603050405020304" pitchFamily="18" charset="0"/>
                <a:cs typeface="Times New Roman" panose="02020603050405020304" pitchFamily="18" charset="0"/>
              </a:rPr>
              <a:t>A </a:t>
            </a:r>
            <a:r>
              <a:rPr lang="en-US" altLang="zh-TW" sz="2400" dirty="0">
                <a:solidFill>
                  <a:srgbClr val="FF0000"/>
                </a:solidFill>
                <a:latin typeface="Times New Roman" panose="02020603050405020304" pitchFamily="18" charset="0"/>
                <a:cs typeface="Times New Roman" panose="02020603050405020304" pitchFamily="18" charset="0"/>
              </a:rPr>
              <a:t>virtual machine </a:t>
            </a:r>
            <a:r>
              <a:rPr lang="en-US" altLang="zh-TW" sz="2400" dirty="0">
                <a:latin typeface="Times New Roman" panose="02020603050405020304" pitchFamily="18" charset="0"/>
                <a:cs typeface="Times New Roman" panose="02020603050405020304" pitchFamily="18" charset="0"/>
              </a:rPr>
              <a:t>(VM) is a software implementation of a machine (i.e. a computer) that executes programs like a physical machine, i.e., add </a:t>
            </a:r>
            <a:r>
              <a:rPr lang="en-US" altLang="zh-TW" sz="2400" dirty="0">
                <a:solidFill>
                  <a:srgbClr val="FF0000"/>
                </a:solidFill>
                <a:latin typeface="Times New Roman" panose="02020603050405020304" pitchFamily="18" charset="0"/>
                <a:cs typeface="Times New Roman" panose="02020603050405020304" pitchFamily="18" charset="0"/>
              </a:rPr>
              <a:t>Virtualizing Software </a:t>
            </a:r>
            <a:r>
              <a:rPr lang="en-US" altLang="zh-TW" sz="2400" dirty="0">
                <a:latin typeface="Times New Roman" panose="02020603050405020304" pitchFamily="18" charset="0"/>
                <a:cs typeface="Times New Roman" panose="02020603050405020304" pitchFamily="18" charset="0"/>
              </a:rPr>
              <a:t>to a </a:t>
            </a:r>
            <a:r>
              <a:rPr lang="en-US" altLang="zh-TW" sz="2400" dirty="0">
                <a:solidFill>
                  <a:srgbClr val="FF0000"/>
                </a:solidFill>
                <a:latin typeface="Times New Roman" panose="02020603050405020304" pitchFamily="18" charset="0"/>
                <a:cs typeface="Times New Roman" panose="02020603050405020304" pitchFamily="18" charset="0"/>
              </a:rPr>
              <a:t>Host</a:t>
            </a:r>
            <a:r>
              <a:rPr lang="en-US" altLang="zh-TW" sz="2400" dirty="0">
                <a:latin typeface="Times New Roman" panose="02020603050405020304" pitchFamily="18" charset="0"/>
                <a:cs typeface="Times New Roman" panose="02020603050405020304" pitchFamily="18" charset="0"/>
              </a:rPr>
              <a:t> platform and support </a:t>
            </a:r>
            <a:r>
              <a:rPr lang="en-US" altLang="zh-TW" sz="2400" dirty="0">
                <a:solidFill>
                  <a:srgbClr val="FF0000"/>
                </a:solidFill>
                <a:latin typeface="Times New Roman" panose="02020603050405020304" pitchFamily="18" charset="0"/>
                <a:cs typeface="Times New Roman" panose="02020603050405020304" pitchFamily="18" charset="0"/>
              </a:rPr>
              <a:t>Guest </a:t>
            </a:r>
            <a:r>
              <a:rPr lang="en-US" altLang="zh-TW" sz="2400" dirty="0">
                <a:latin typeface="Times New Roman" panose="02020603050405020304" pitchFamily="18" charset="0"/>
                <a:cs typeface="Times New Roman" panose="02020603050405020304" pitchFamily="18" charset="0"/>
              </a:rPr>
              <a:t>process or system</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9324" y="2348994"/>
            <a:ext cx="5792175" cy="222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灯片编号占位符 1">
            <a:extLst>
              <a:ext uri="{FF2B5EF4-FFF2-40B4-BE49-F238E27FC236}">
                <a16:creationId xmlns:a16="http://schemas.microsoft.com/office/drawing/2014/main" id="{7033A63A-16D0-C0A7-D2C8-052B4FB68A7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a:t>
            </a:fld>
            <a:endParaRPr lang="zh-TW" altLang="en-US"/>
          </a:p>
        </p:txBody>
      </p:sp>
    </p:spTree>
    <p:extLst>
      <p:ext uri="{BB962C8B-B14F-4D97-AF65-F5344CB8AC3E}">
        <p14:creationId xmlns:p14="http://schemas.microsoft.com/office/powerpoint/2010/main" val="316685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9338" y="108349"/>
            <a:ext cx="7736352" cy="519113"/>
          </a:xfrm>
        </p:spPr>
        <p:txBody>
          <a:bodyPr>
            <a:noAutofit/>
          </a:bodyPr>
          <a:lstStyle/>
          <a:p>
            <a:r>
              <a:rPr lang="en-US" altLang="zh-TW" dirty="0">
                <a:cs typeface="Calibri"/>
              </a:rPr>
              <a:t>OS VMs Key Issue – ISA </a:t>
            </a:r>
            <a:r>
              <a:rPr lang="en-US" altLang="zh-TW" dirty="0" err="1">
                <a:cs typeface="Calibri"/>
              </a:rPr>
              <a:t>Virtualizability</a:t>
            </a:r>
            <a:endParaRPr lang="zh-TW" altLang="en-US" dirty="0"/>
          </a:p>
        </p:txBody>
      </p:sp>
      <p:sp>
        <p:nvSpPr>
          <p:cNvPr id="3" name="內容版面配置區 2"/>
          <p:cNvSpPr>
            <a:spLocks noGrp="1"/>
          </p:cNvSpPr>
          <p:nvPr>
            <p:ph idx="1"/>
          </p:nvPr>
        </p:nvSpPr>
        <p:spPr/>
        <p:txBody>
          <a:bodyPr/>
          <a:lstStyle/>
          <a:p>
            <a:r>
              <a:rPr kumimoji="1" lang="en-US" altLang="zh-TW" sz="2200" dirty="0">
                <a:latin typeface="Times New Roman" panose="02020603050405020304" pitchFamily="18" charset="0"/>
                <a:cs typeface="Times New Roman" panose="02020603050405020304" pitchFamily="18" charset="0"/>
              </a:rPr>
              <a:t>What if privileged instruction no-ops in user mode? (rather than trapping)</a:t>
            </a:r>
          </a:p>
          <a:p>
            <a:pPr lvl="1"/>
            <a:r>
              <a:rPr kumimoji="1" lang="en-US" altLang="zh-TW" sz="2000" dirty="0">
                <a:latin typeface="Times New Roman" panose="02020603050405020304" pitchFamily="18" charset="0"/>
                <a:cs typeface="Times New Roman" panose="02020603050405020304" pitchFamily="18" charset="0"/>
              </a:rPr>
              <a:t>Then… VMM can’t intercept when Guest OS attempts the privileged instruction</a:t>
            </a:r>
            <a:endParaRPr kumimoji="1" lang="en-US" altLang="zh-TW" sz="2200" dirty="0">
              <a:latin typeface="Times New Roman" panose="02020603050405020304" pitchFamily="18" charset="0"/>
              <a:cs typeface="Times New Roman" panose="02020603050405020304" pitchFamily="18" charset="0"/>
            </a:endParaRPr>
          </a:p>
          <a:p>
            <a:r>
              <a:rPr kumimoji="1" lang="en-US" altLang="zh-TW" sz="2200" dirty="0">
                <a:latin typeface="Times New Roman" panose="02020603050405020304" pitchFamily="18" charset="0"/>
                <a:cs typeface="Times New Roman" panose="02020603050405020304" pitchFamily="18" charset="0"/>
              </a:rPr>
              <a:t>What if user can access memory with real address?</a:t>
            </a:r>
          </a:p>
          <a:p>
            <a:pPr lvl="1"/>
            <a:r>
              <a:rPr kumimoji="1" lang="en-US" altLang="zh-TW" sz="2000" dirty="0">
                <a:latin typeface="Times New Roman" panose="02020603050405020304" pitchFamily="18" charset="0"/>
                <a:cs typeface="Times New Roman" panose="02020603050405020304" pitchFamily="18" charset="0"/>
              </a:rPr>
              <a:t>Then…  a guest OS may see that the real memory it really has is different from the memory it thinks it has</a:t>
            </a:r>
            <a:endParaRPr kumimoji="1" lang="en-US" altLang="zh-TW" sz="2200" dirty="0">
              <a:latin typeface="Times New Roman" panose="02020603050405020304" pitchFamily="18" charset="0"/>
              <a:cs typeface="Times New Roman" panose="02020603050405020304" pitchFamily="18" charset="0"/>
            </a:endParaRPr>
          </a:p>
          <a:p>
            <a:r>
              <a:rPr kumimoji="1" lang="en-US" altLang="zh-TW" sz="2200" dirty="0">
                <a:latin typeface="Times New Roman" panose="02020603050405020304" pitchFamily="18" charset="0"/>
                <a:cs typeface="Times New Roman" panose="02020603050405020304" pitchFamily="18" charset="0"/>
              </a:rPr>
              <a:t>What if user can read system control registers?</a:t>
            </a:r>
          </a:p>
          <a:p>
            <a:pPr lvl="1"/>
            <a:r>
              <a:rPr kumimoji="1" lang="en-US" altLang="zh-TW" sz="2000" dirty="0">
                <a:latin typeface="Times New Roman" panose="02020603050405020304" pitchFamily="18" charset="0"/>
                <a:cs typeface="Times New Roman" panose="02020603050405020304" pitchFamily="18" charset="0"/>
              </a:rPr>
              <a:t>Then… guest OS may not read the same state value that it thinks it wrote</a:t>
            </a:r>
          </a:p>
        </p:txBody>
      </p:sp>
      <p:sp>
        <p:nvSpPr>
          <p:cNvPr id="4" name="灯片编号占位符 1">
            <a:extLst>
              <a:ext uri="{FF2B5EF4-FFF2-40B4-BE49-F238E27FC236}">
                <a16:creationId xmlns:a16="http://schemas.microsoft.com/office/drawing/2014/main" id="{D260EA74-C70B-43F8-7315-9F820576ADC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a:t>
            </a:fld>
            <a:endParaRPr lang="zh-TW" altLang="en-US"/>
          </a:p>
        </p:txBody>
      </p:sp>
    </p:spTree>
    <p:extLst>
      <p:ext uri="{BB962C8B-B14F-4D97-AF65-F5344CB8AC3E}">
        <p14:creationId xmlns:p14="http://schemas.microsoft.com/office/powerpoint/2010/main" val="140989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7775" y="108349"/>
            <a:ext cx="7777915" cy="519113"/>
          </a:xfrm>
        </p:spPr>
        <p:txBody>
          <a:bodyPr/>
          <a:lstStyle/>
          <a:p>
            <a:r>
              <a:rPr kumimoji="1" lang="en-US" altLang="zh-TW" dirty="0"/>
              <a:t>Virtual Machine Monitor (1)</a:t>
            </a:r>
            <a:endParaRPr kumimoji="1" lang="zh-TW" altLang="en-US" dirty="0"/>
          </a:p>
        </p:txBody>
      </p:sp>
      <p:sp>
        <p:nvSpPr>
          <p:cNvPr id="3" name="內容版面配置區 2"/>
          <p:cNvSpPr>
            <a:spLocks noGrp="1"/>
          </p:cNvSpPr>
          <p:nvPr>
            <p:ph idx="1"/>
          </p:nvPr>
        </p:nvSpPr>
        <p:spPr>
          <a:xfrm>
            <a:off x="897775" y="814648"/>
            <a:ext cx="7223759" cy="3241964"/>
          </a:xfrm>
        </p:spPr>
        <p:txBody>
          <a:bodyPr>
            <a:noAutofit/>
          </a:bodyPr>
          <a:lstStyle/>
          <a:p>
            <a:r>
              <a:rPr kumimoji="1" lang="en-US" altLang="zh-TW" sz="2200" dirty="0">
                <a:latin typeface="Times New Roman" panose="02020603050405020304" pitchFamily="18" charset="0"/>
                <a:cs typeface="Times New Roman" panose="02020603050405020304" pitchFamily="18" charset="0"/>
              </a:rPr>
              <a:t>Virtual Machine Monitor (VMM), a.k.a. Hypervisor, is a virtualizing</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software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manage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hardware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resource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and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arrange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resource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sharing</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among</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different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Guest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OS.</a:t>
            </a:r>
          </a:p>
          <a:p>
            <a:r>
              <a:rPr kumimoji="1" lang="en-US" altLang="zh-TW" sz="2200" dirty="0">
                <a:latin typeface="Times New Roman" panose="02020603050405020304" pitchFamily="18" charset="0"/>
                <a:cs typeface="Times New Roman" panose="02020603050405020304" pitchFamily="18" charset="0"/>
              </a:rPr>
              <a:t>The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role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of</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VMM</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Guest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in</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 virtualized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environment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similar 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the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role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of</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user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space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programs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in</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 non-virtualized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environment.</a:t>
            </a:r>
          </a:p>
        </p:txBody>
      </p:sp>
      <p:sp>
        <p:nvSpPr>
          <p:cNvPr id="4" name="灯片编号占位符 1">
            <a:extLst>
              <a:ext uri="{FF2B5EF4-FFF2-40B4-BE49-F238E27FC236}">
                <a16:creationId xmlns:a16="http://schemas.microsoft.com/office/drawing/2014/main" id="{104F7DB6-1028-A6BA-4D36-6352D94414E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a:t>
            </a:fld>
            <a:endParaRPr lang="zh-TW" altLang="en-US"/>
          </a:p>
        </p:txBody>
      </p:sp>
    </p:spTree>
    <p:extLst>
      <p:ext uri="{BB962C8B-B14F-4D97-AF65-F5344CB8AC3E}">
        <p14:creationId xmlns:p14="http://schemas.microsoft.com/office/powerpoint/2010/main" val="318507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7775" y="108349"/>
            <a:ext cx="7777915" cy="519113"/>
          </a:xfrm>
        </p:spPr>
        <p:txBody>
          <a:bodyPr/>
          <a:lstStyle/>
          <a:p>
            <a:r>
              <a:rPr kumimoji="1" lang="en-US" altLang="zh-TW" dirty="0"/>
              <a:t>Virtual Machine Monitor (2)</a:t>
            </a:r>
            <a:endParaRPr kumimoji="1" lang="zh-TW" altLang="en-US" dirty="0"/>
          </a:p>
        </p:txBody>
      </p:sp>
      <p:sp>
        <p:nvSpPr>
          <p:cNvPr id="3" name="內容版面配置區 2"/>
          <p:cNvSpPr>
            <a:spLocks noGrp="1"/>
          </p:cNvSpPr>
          <p:nvPr>
            <p:ph idx="1"/>
          </p:nvPr>
        </p:nvSpPr>
        <p:spPr>
          <a:xfrm>
            <a:off x="955964" y="839585"/>
            <a:ext cx="7597832" cy="3524595"/>
          </a:xfrm>
        </p:spPr>
        <p:txBody>
          <a:bodyPr>
            <a:noAutofit/>
          </a:bodyPr>
          <a:lstStyle/>
          <a:p>
            <a:r>
              <a:rPr kumimoji="1" lang="en-US" altLang="zh-TW" sz="2200" dirty="0">
                <a:latin typeface="Times New Roman" panose="02020603050405020304" pitchFamily="18" charset="0"/>
                <a:cs typeface="Times New Roman" panose="02020603050405020304" pitchFamily="18" charset="0"/>
              </a:rPr>
              <a:t>Essential VMM characteristics</a:t>
            </a:r>
          </a:p>
          <a:p>
            <a:pPr lvl="1"/>
            <a:r>
              <a:rPr kumimoji="1" lang="en-US" altLang="zh-TW" sz="2000" dirty="0">
                <a:latin typeface="Times New Roman" panose="02020603050405020304" pitchFamily="18" charset="0"/>
                <a:cs typeface="Times New Roman" panose="02020603050405020304" pitchFamily="18" charset="0"/>
              </a:rPr>
              <a:t>Identical </a:t>
            </a:r>
          </a:p>
          <a:p>
            <a:pPr lvl="2"/>
            <a:r>
              <a:rPr kumimoji="1" lang="en-US" altLang="zh-TW" sz="1800" dirty="0">
                <a:latin typeface="Times New Roman" panose="02020603050405020304" pitchFamily="18" charset="0"/>
                <a:cs typeface="Times New Roman" panose="02020603050405020304" pitchFamily="18" charset="0"/>
              </a:rPr>
              <a:t>Provide an environment essentially identical to the real machine</a:t>
            </a:r>
          </a:p>
          <a:p>
            <a:pPr lvl="2"/>
            <a:r>
              <a:rPr kumimoji="1" lang="en-US" altLang="zh-TW" sz="1800" dirty="0">
                <a:latin typeface="Times New Roman" panose="02020603050405020304" pitchFamily="18" charset="0"/>
                <a:cs typeface="Times New Roman" panose="02020603050405020304" pitchFamily="18" charset="0"/>
              </a:rPr>
              <a:t>With the possible exception of differences caused by timing dependency and availability of resources</a:t>
            </a:r>
          </a:p>
          <a:p>
            <a:pPr lvl="1"/>
            <a:r>
              <a:rPr kumimoji="1" lang="en-US" altLang="zh-TW" sz="2000" dirty="0">
                <a:latin typeface="Times New Roman" panose="02020603050405020304" pitchFamily="18" charset="0"/>
                <a:cs typeface="Times New Roman" panose="02020603050405020304" pitchFamily="18" charset="0"/>
              </a:rPr>
              <a:t>Efficiency</a:t>
            </a:r>
          </a:p>
          <a:p>
            <a:pPr lvl="2"/>
            <a:r>
              <a:rPr kumimoji="1" lang="en-US" altLang="zh-TW" sz="1800" dirty="0">
                <a:latin typeface="Times New Roman" panose="02020603050405020304" pitchFamily="18" charset="0"/>
                <a:cs typeface="Times New Roman" panose="02020603050405020304" pitchFamily="18" charset="0"/>
              </a:rPr>
              <a:t>Programs show only minor decreases in speed</a:t>
            </a:r>
          </a:p>
          <a:p>
            <a:pPr lvl="2"/>
            <a:r>
              <a:rPr kumimoji="1" lang="en-US" altLang="zh-TW" sz="1800" dirty="0">
                <a:latin typeface="Times New Roman" panose="02020603050405020304" pitchFamily="18" charset="0"/>
                <a:cs typeface="Times New Roman" panose="02020603050405020304" pitchFamily="18" charset="0"/>
              </a:rPr>
              <a:t>Mostly native instruction execution</a:t>
            </a:r>
          </a:p>
          <a:p>
            <a:pPr lvl="1"/>
            <a:r>
              <a:rPr kumimoji="1" lang="en-US" altLang="zh-TW" sz="2000" dirty="0">
                <a:latin typeface="Times New Roman" panose="02020603050405020304" pitchFamily="18" charset="0"/>
                <a:cs typeface="Times New Roman" panose="02020603050405020304" pitchFamily="18" charset="0"/>
              </a:rPr>
              <a:t>Control </a:t>
            </a:r>
          </a:p>
          <a:p>
            <a:pPr lvl="2"/>
            <a:r>
              <a:rPr kumimoji="1" lang="en-US" altLang="zh-TW" sz="1800" dirty="0">
                <a:latin typeface="Times New Roman" panose="02020603050405020304" pitchFamily="18" charset="0"/>
                <a:cs typeface="Times New Roman" panose="02020603050405020304" pitchFamily="18" charset="0"/>
              </a:rPr>
              <a:t>Fully control of system resources</a:t>
            </a:r>
          </a:p>
        </p:txBody>
      </p:sp>
      <p:sp>
        <p:nvSpPr>
          <p:cNvPr id="4" name="灯片编号占位符 1">
            <a:extLst>
              <a:ext uri="{FF2B5EF4-FFF2-40B4-BE49-F238E27FC236}">
                <a16:creationId xmlns:a16="http://schemas.microsoft.com/office/drawing/2014/main" id="{104F7DB6-1028-A6BA-4D36-6352D94414E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8</a:t>
            </a:fld>
            <a:endParaRPr lang="zh-TW" altLang="en-US"/>
          </a:p>
        </p:txBody>
      </p:sp>
    </p:spTree>
    <p:extLst>
      <p:ext uri="{BB962C8B-B14F-4D97-AF65-F5344CB8AC3E}">
        <p14:creationId xmlns:p14="http://schemas.microsoft.com/office/powerpoint/2010/main" val="244053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Emulation</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4020066262"/>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NTHU UniCloud</Template>
  <TotalTime>2558</TotalTime>
  <Words>2276</Words>
  <Application>Microsoft Office PowerPoint</Application>
  <PresentationFormat>全屏显示(16:9)</PresentationFormat>
  <Paragraphs>400</Paragraphs>
  <Slides>47</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47</vt:i4>
      </vt:variant>
    </vt:vector>
  </HeadingPairs>
  <TitlesOfParts>
    <vt:vector size="55" baseType="lpstr">
      <vt:lpstr>MS Sans Serif</vt:lpstr>
      <vt:lpstr>新細明體</vt:lpstr>
      <vt:lpstr>Arial</vt:lpstr>
      <vt:lpstr>Calibri</vt:lpstr>
      <vt:lpstr>Times New Roman</vt:lpstr>
      <vt:lpstr>Verdana</vt:lpstr>
      <vt:lpstr>Wingdings</vt:lpstr>
      <vt:lpstr>NTHU UniCloud</vt:lpstr>
      <vt:lpstr>CSC6032 – Advanced Operating Systems</vt:lpstr>
      <vt:lpstr>Outline</vt:lpstr>
      <vt:lpstr>Isomorphism</vt:lpstr>
      <vt:lpstr>Virtualization is an isomorphism</vt:lpstr>
      <vt:lpstr>Virtual Machine</vt:lpstr>
      <vt:lpstr>OS VMs Key Issue – ISA Virtualizability</vt:lpstr>
      <vt:lpstr>Virtual Machine Monitor (1)</vt:lpstr>
      <vt:lpstr>Virtual Machine Monitor (2)</vt:lpstr>
      <vt:lpstr>Emulation</vt:lpstr>
      <vt:lpstr>Emulation Technique (1)</vt:lpstr>
      <vt:lpstr>Emulation Technique (2)</vt:lpstr>
      <vt:lpstr>Interpretation (1)</vt:lpstr>
      <vt:lpstr>Interpretation (2)</vt:lpstr>
      <vt:lpstr>Binary Translation</vt:lpstr>
      <vt:lpstr>Static Binary Translation (1)</vt:lpstr>
      <vt:lpstr>Static Binary Translation (2)</vt:lpstr>
      <vt:lpstr>Static Binary Translation (3)</vt:lpstr>
      <vt:lpstr>Static Binary Translation (4)</vt:lpstr>
      <vt:lpstr>Comparison</vt:lpstr>
      <vt:lpstr>Dynamic Binary Translation (1)</vt:lpstr>
      <vt:lpstr>Dynamic Binary Translation (2)</vt:lpstr>
      <vt:lpstr>Design Challenges and Issues</vt:lpstr>
      <vt:lpstr>Register Mapping Problem (1)</vt:lpstr>
      <vt:lpstr>Register Mapping Problem (2)</vt:lpstr>
      <vt:lpstr>Register Mapping Problem (3)</vt:lpstr>
      <vt:lpstr>Performance Improvement</vt:lpstr>
      <vt:lpstr>Translation Chaining (1)</vt:lpstr>
      <vt:lpstr>Translation Chaining (2)</vt:lpstr>
      <vt:lpstr>Dynamic Optimization (1)</vt:lpstr>
      <vt:lpstr>Dynamic Optimization (2)</vt:lpstr>
      <vt:lpstr>Dynamic Optimization (1)</vt:lpstr>
      <vt:lpstr>Dynamic Optimization (2)</vt:lpstr>
      <vt:lpstr>Dynamic Optimization (3)</vt:lpstr>
      <vt:lpstr>VIRTUALIZATION</vt:lpstr>
      <vt:lpstr>System Virtual Machine</vt:lpstr>
      <vt:lpstr>Virtual Machine Monitor - Main Theorem</vt:lpstr>
      <vt:lpstr>Emulation &amp; Virtualization</vt:lpstr>
      <vt:lpstr>full-virtualization &amp; Para-virtualization</vt:lpstr>
      <vt:lpstr>Full-Virtualization</vt:lpstr>
      <vt:lpstr>Para-Virtualization</vt:lpstr>
      <vt:lpstr>categories of virtual machine</vt:lpstr>
      <vt:lpstr>Several Types of VMM</vt:lpstr>
      <vt:lpstr>Type-1 : bare-metal VMM</vt:lpstr>
      <vt:lpstr>Bare-Metal VMM</vt:lpstr>
      <vt:lpstr>Type-2 : hosted VMM</vt:lpstr>
      <vt:lpstr>Hosted VMM</vt:lpstr>
      <vt:lpstr>Comparison with Native and Hosted VMs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Open 5G / IoT Cloud Platform</dc:title>
  <dc:creator>Wu-Chun Chung</dc:creator>
  <cp:lastModifiedBy>Prof. Chung Yehching (SDS)</cp:lastModifiedBy>
  <cp:revision>281</cp:revision>
  <dcterms:created xsi:type="dcterms:W3CDTF">2015-06-05T07:23:35Z</dcterms:created>
  <dcterms:modified xsi:type="dcterms:W3CDTF">2024-03-27T01:44:46Z</dcterms:modified>
</cp:coreProperties>
</file>