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7" r:id="rId3"/>
    <p:sldId id="288" r:id="rId4"/>
    <p:sldId id="289" r:id="rId5"/>
    <p:sldId id="293" r:id="rId6"/>
    <p:sldId id="294" r:id="rId7"/>
    <p:sldId id="325" r:id="rId8"/>
    <p:sldId id="290" r:id="rId9"/>
    <p:sldId id="326" r:id="rId10"/>
    <p:sldId id="322" r:id="rId11"/>
    <p:sldId id="323" r:id="rId12"/>
    <p:sldId id="328" r:id="rId13"/>
    <p:sldId id="271" r:id="rId14"/>
    <p:sldId id="291" r:id="rId15"/>
    <p:sldId id="295" r:id="rId16"/>
    <p:sldId id="296" r:id="rId17"/>
    <p:sldId id="292" r:id="rId18"/>
    <p:sldId id="330" r:id="rId19"/>
    <p:sldId id="297" r:id="rId20"/>
    <p:sldId id="331" r:id="rId21"/>
    <p:sldId id="298" r:id="rId22"/>
    <p:sldId id="308" r:id="rId23"/>
    <p:sldId id="300" r:id="rId24"/>
    <p:sldId id="309" r:id="rId25"/>
    <p:sldId id="301" r:id="rId26"/>
    <p:sldId id="319" r:id="rId27"/>
    <p:sldId id="340" r:id="rId28"/>
    <p:sldId id="341" r:id="rId29"/>
    <p:sldId id="342" r:id="rId30"/>
    <p:sldId id="343" r:id="rId31"/>
    <p:sldId id="344" r:id="rId32"/>
    <p:sldId id="333" r:id="rId33"/>
    <p:sldId id="334" r:id="rId34"/>
    <p:sldId id="335" r:id="rId35"/>
    <p:sldId id="302" r:id="rId36"/>
    <p:sldId id="303" r:id="rId37"/>
    <p:sldId id="332" r:id="rId38"/>
    <p:sldId id="304" r:id="rId39"/>
    <p:sldId id="305" r:id="rId40"/>
    <p:sldId id="306" r:id="rId41"/>
    <p:sldId id="316" r:id="rId42"/>
    <p:sldId id="311" r:id="rId43"/>
    <p:sldId id="314" r:id="rId44"/>
    <p:sldId id="315" r:id="rId45"/>
    <p:sldId id="321" r:id="rId46"/>
    <p:sldId id="307" r:id="rId4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4" y="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2023/10/17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2023/10/17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68182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6032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Advanced Operating Systems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 dirty="0"/>
              <a:t>School of </a:t>
            </a:r>
            <a:r>
              <a:rPr lang="en-US" altLang="zh-CN" sz="2400" dirty="0"/>
              <a:t>Data </a:t>
            </a:r>
            <a:r>
              <a:rPr lang="en-US" altLang="zh-TW" sz="2400" dirty="0"/>
              <a:t>Science</a:t>
            </a:r>
          </a:p>
          <a:p>
            <a:r>
              <a:rPr lang="en-US" altLang="zh-TW" sz="24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en-US" altLang="zh-TW" baseline="30000" dirty="0"/>
              <a:t>st</a:t>
            </a:r>
            <a:r>
              <a:rPr lang="en-US" altLang="zh-TW" dirty="0"/>
              <a:t> Page Table Descriptor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89" y="873156"/>
            <a:ext cx="6024088" cy="3698844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C71ADC9E-D4BC-0DDD-F9DA-28A3E866D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02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848" y="108349"/>
            <a:ext cx="7809842" cy="519113"/>
          </a:xfrm>
        </p:spPr>
        <p:txBody>
          <a:bodyPr/>
          <a:lstStyle/>
          <a:p>
            <a:r>
              <a:rPr lang="en-US" altLang="zh-TW" dirty="0"/>
              <a:t>L2 Page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007" y="844153"/>
            <a:ext cx="7809842" cy="336370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Second-level tables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address and translation properties for a Small page or a Large page.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page tables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1KB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 descriptor[1:0]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0b00, invalid or fault entry</a:t>
            </a: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fault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0b01, large page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0b1x, small page</a:t>
            </a:r>
          </a:p>
          <a:p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438E0C9-FB26-A704-9C84-EC794E900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19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 Page Table Descriptor</a:t>
            </a:r>
            <a:endParaRPr lang="zh-TW" altLang="en-US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3" y="882032"/>
            <a:ext cx="7886193" cy="3601567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511AE55-F73F-E310-C382-C6AC8E345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4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3E86D2A-95B9-B266-7DAA-03439DEFB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82DF334-EDC2-270E-2531-7700C924D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9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Memory Management on a VM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513" y="854466"/>
            <a:ext cx="7005325" cy="3240360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Traditionally, OS fully controls all physical memory space and provides a continuous addressing space to each process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is just one of user space processes of host OS 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guest OS is allowed to access the physical memory arbitrarily, then what happens? 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system virtualization, VMM should make all virtual machines share the physical memory space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B6C753B-1C5F-B2A8-D83D-616EA4672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165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078" y="1236891"/>
            <a:ext cx="4530244" cy="336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dirty="0"/>
              <a:t>Memory Virtualization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7022" y="853230"/>
            <a:ext cx="61722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342900" indent="-342900" defTabSz="685800">
              <a:spcBef>
                <a:spcPct val="20000"/>
              </a:spcBef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 architecture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EF12031-434E-0A1A-A797-4D90755D3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14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48" y="108349"/>
            <a:ext cx="7809842" cy="519113"/>
          </a:xfrm>
        </p:spPr>
        <p:txBody>
          <a:bodyPr/>
          <a:lstStyle/>
          <a:p>
            <a:r>
              <a:rPr lang="en-US" dirty="0"/>
              <a:t>Memory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308" y="800100"/>
            <a:ext cx="7072439" cy="177165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drop of memory access is usually unbearable. VMM needs further optimization.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VMM maintains shadow page tables 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virtual-to-physical address mapping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hardware TLB for address translation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410" y="2674668"/>
            <a:ext cx="4933179" cy="19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E37BC8A-FCF8-F6F1-FD4C-49F56BE84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17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572" y="108349"/>
            <a:ext cx="7834118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Goals of Memory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404" y="819326"/>
            <a:ext cx="8111931" cy="3671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Translation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table-walking hardware that accesses translation tables in main memory</a:t>
            </a:r>
          </a:p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Protection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access permission which uses the Access Control Hardware.</a:t>
            </a:r>
          </a:p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Attribute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attribute and type of memory region to direct how memory operation to be handled.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implement?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solution: shadow page table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solution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NPT on SVM from AMD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EPT on VMX from Intel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v7 VMSA (Virtual Memory System Architecture) with virtualization extension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A94F98A-90AD-20D8-E670-2DAB59715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126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FB4FCF6-9999-40C0-AFC3-BBAD6B1B8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901563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EC0DEA0-17D6-6CA0-D32B-E7A0A4DAE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2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dirty="0"/>
              <a:t>Shadow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193" y="834054"/>
            <a:ext cx="6946002" cy="372985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guest virtual address to host physical address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will maintain its own virtual memory page table in the guest physical memory frames.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guest physical memory frame, VMM should map it to host physical memory frame.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 maintains the mapping from guest virtual address to host physical address.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table protection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VMM will apply write protection to all the physical frames of guest page tables, which lead the guest page table write exception and trap to VMM.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887DDD5-0132-B803-1A79-9F6ADB949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879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8864" y="844153"/>
            <a:ext cx="7817935" cy="2772987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 of memory management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ARM v7 AMSA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assistance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82BF038-48CB-DBCB-2926-5B811C87E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960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032" y="108349"/>
            <a:ext cx="7793658" cy="519113"/>
          </a:xfrm>
        </p:spPr>
        <p:txBody>
          <a:bodyPr/>
          <a:lstStyle/>
          <a:p>
            <a:r>
              <a:rPr lang="en-US" altLang="zh-TW" dirty="0"/>
              <a:t>Shadow Page Table (1)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7" y="887987"/>
            <a:ext cx="5830926" cy="3680223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53B873E-0928-17B9-698F-8B9D8460B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4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40" y="108349"/>
            <a:ext cx="7801750" cy="519113"/>
          </a:xfrm>
        </p:spPr>
        <p:txBody>
          <a:bodyPr/>
          <a:lstStyle/>
          <a:p>
            <a:r>
              <a:rPr lang="en-US" dirty="0"/>
              <a:t>Shadow Page Table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733" y="836435"/>
            <a:ext cx="6131089" cy="16867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does this technique work </a:t>
            </a:r>
          </a:p>
          <a:p>
            <a:pPr lvl="1"/>
            <a:r>
              <a:rPr lang="en-US" sz="2600" dirty="0"/>
              <a:t>VMM should make MMU virtualized</a:t>
            </a:r>
          </a:p>
          <a:p>
            <a:pPr lvl="2"/>
            <a:r>
              <a:rPr lang="en-US" sz="2600" dirty="0"/>
              <a:t>VMM manages the real PTBR and a virtual PTBR for each VM</a:t>
            </a:r>
          </a:p>
          <a:p>
            <a:pPr lvl="2"/>
            <a:r>
              <a:rPr lang="en-US" sz="2600" dirty="0"/>
              <a:t>When a guest OS is activated, the real PTBR points to the corresponding shadow page table of the guest OS</a:t>
            </a:r>
          </a:p>
          <a:p>
            <a:pPr lvl="2"/>
            <a:r>
              <a:rPr lang="en-US" sz="2600" dirty="0"/>
              <a:t>When the guest OS attempts to modify the PTBR, it will be intercepted by VMM for further emulation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626" y="2571750"/>
            <a:ext cx="4742476" cy="20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5204D1A-C072-FB2C-DBBC-D053A5E84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22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24" y="108349"/>
            <a:ext cx="7785566" cy="519113"/>
          </a:xfrm>
        </p:spPr>
        <p:txBody>
          <a:bodyPr/>
          <a:lstStyle/>
          <a:p>
            <a:r>
              <a:rPr lang="en-US" dirty="0"/>
              <a:t>Shadow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423" y="851536"/>
            <a:ext cx="6172200" cy="144660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Construct shadow page table</a:t>
            </a:r>
          </a:p>
          <a:p>
            <a:pPr lvl="1"/>
            <a:r>
              <a:rPr lang="en-US" dirty="0"/>
              <a:t>Guest OS will maintain its own page table for each process.</a:t>
            </a:r>
          </a:p>
          <a:p>
            <a:pPr lvl="1"/>
            <a:r>
              <a:rPr lang="en-US" dirty="0"/>
              <a:t>VMM maps each guest physical page to host physical page.</a:t>
            </a:r>
          </a:p>
          <a:p>
            <a:pPr lvl="1"/>
            <a:r>
              <a:rPr lang="en-US" dirty="0"/>
              <a:t>Create shadow page tables for each guest page table.</a:t>
            </a:r>
          </a:p>
          <a:p>
            <a:pPr lvl="1"/>
            <a:r>
              <a:rPr lang="en-US" dirty="0"/>
              <a:t>VMM should protect host frame which contains guest page table. (that means to write protect the guest page tables in host memory)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763" y="2877226"/>
            <a:ext cx="3362061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402" y="3422599"/>
            <a:ext cx="4424663" cy="6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992" y="2276986"/>
            <a:ext cx="6172200" cy="23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1974" y="3709985"/>
            <a:ext cx="4103198" cy="82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2845997" y="3721413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/>
          <p:cNvSpPr/>
          <p:nvPr/>
        </p:nvSpPr>
        <p:spPr>
          <a:xfrm>
            <a:off x="3696715" y="3721413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2805736" y="4052061"/>
            <a:ext cx="1317155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protection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CFE7B5E-9DD2-6EB5-373D-9AAC22279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08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Shadow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044" y="808698"/>
            <a:ext cx="7704646" cy="9149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with PTBR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process 2 in guest OS wants to access its memory whose page number is 1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727" y="2536957"/>
            <a:ext cx="4114800" cy="15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26BCCE7A-2482-AFDE-EB89-060F9E6B98A1}"/>
              </a:ext>
            </a:extLst>
          </p:cNvPr>
          <p:cNvGrpSpPr/>
          <p:nvPr/>
        </p:nvGrpSpPr>
        <p:grpSpPr>
          <a:xfrm>
            <a:off x="279916" y="2399096"/>
            <a:ext cx="4381097" cy="1818881"/>
            <a:chOff x="1404709" y="1661346"/>
            <a:chExt cx="4767491" cy="198282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4710" y="1661346"/>
              <a:ext cx="4745521" cy="123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4709" y="2409732"/>
              <a:ext cx="4767491" cy="123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C355C2B-5A14-F987-BCB0-8E5DE4874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272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492" y="108349"/>
            <a:ext cx="7753198" cy="519113"/>
          </a:xfrm>
        </p:spPr>
        <p:txBody>
          <a:bodyPr/>
          <a:lstStyle/>
          <a:p>
            <a:r>
              <a:rPr lang="en-US" altLang="zh-TW" dirty="0"/>
              <a:t>SPT Maintenance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2952" y="833871"/>
            <a:ext cx="7153360" cy="3589046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guest OS modify one of its page tables, then the corresponding entry of SPT must be updated.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call it “shadow” because SPT is just like the shadow of page tables of guest OS.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this kind of modification?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could read/write a physical frame with the help of SPT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those physical frames used as guest page tables read-only, so that when a guest OS tries to modify its guest page table, an exception would be triggered.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VMM checks the modification and updates the corresponding entry on SPT</a:t>
            </a:r>
          </a:p>
          <a:p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E0BC19E-E406-232D-7148-404F61D32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070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/>
          <a:lstStyle/>
          <a:p>
            <a:r>
              <a:rPr lang="en-US" dirty="0"/>
              <a:t>Shadow Page Table</a:t>
            </a:r>
          </a:p>
        </p:txBody>
      </p:sp>
      <p:grpSp>
        <p:nvGrpSpPr>
          <p:cNvPr id="5" name="群組 20"/>
          <p:cNvGrpSpPr/>
          <p:nvPr/>
        </p:nvGrpSpPr>
        <p:grpSpPr>
          <a:xfrm>
            <a:off x="1257300" y="2230721"/>
            <a:ext cx="800100" cy="286433"/>
            <a:chOff x="304800" y="2438400"/>
            <a:chExt cx="1371600" cy="533400"/>
          </a:xfrm>
        </p:grpSpPr>
        <p:sp>
          <p:nvSpPr>
            <p:cNvPr id="89" name="矩形 88"/>
            <p:cNvSpPr/>
            <p:nvPr/>
          </p:nvSpPr>
          <p:spPr>
            <a:xfrm>
              <a:off x="304800" y="2438400"/>
              <a:ext cx="13716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0" name="橢圓 89"/>
            <p:cNvSpPr/>
            <p:nvPr/>
          </p:nvSpPr>
          <p:spPr>
            <a:xfrm>
              <a:off x="838200" y="2590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grpSp>
        <p:nvGrpSpPr>
          <p:cNvPr id="6" name="群組 19"/>
          <p:cNvGrpSpPr/>
          <p:nvPr/>
        </p:nvGrpSpPr>
        <p:grpSpPr>
          <a:xfrm>
            <a:off x="1257300" y="3030138"/>
            <a:ext cx="800100" cy="286433"/>
            <a:chOff x="304800" y="3962400"/>
            <a:chExt cx="1371600" cy="533400"/>
          </a:xfrm>
        </p:grpSpPr>
        <p:sp>
          <p:nvSpPr>
            <p:cNvPr id="92" name="矩形 91"/>
            <p:cNvSpPr/>
            <p:nvPr/>
          </p:nvSpPr>
          <p:spPr>
            <a:xfrm>
              <a:off x="304800" y="3962400"/>
              <a:ext cx="13716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3" name="橢圓 92"/>
            <p:cNvSpPr/>
            <p:nvPr/>
          </p:nvSpPr>
          <p:spPr>
            <a:xfrm>
              <a:off x="838200" y="4114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94" name="矩形 93"/>
          <p:cNvSpPr/>
          <p:nvPr/>
        </p:nvSpPr>
        <p:spPr>
          <a:xfrm>
            <a:off x="2571750" y="2231404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Process 1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95" name="矩形 94"/>
          <p:cNvSpPr/>
          <p:nvPr/>
        </p:nvSpPr>
        <p:spPr>
          <a:xfrm>
            <a:off x="2571750" y="2059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6" name="矩形 95"/>
          <p:cNvSpPr/>
          <p:nvPr/>
        </p:nvSpPr>
        <p:spPr>
          <a:xfrm>
            <a:off x="2571750" y="17163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7" name="矩形 96"/>
          <p:cNvSpPr/>
          <p:nvPr/>
        </p:nvSpPr>
        <p:spPr>
          <a:xfrm>
            <a:off x="2571750" y="137347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8" name="矩形 97"/>
          <p:cNvSpPr/>
          <p:nvPr/>
        </p:nvSpPr>
        <p:spPr>
          <a:xfrm>
            <a:off x="2571750" y="12020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9" name="矩形 98"/>
          <p:cNvSpPr/>
          <p:nvPr/>
        </p:nvSpPr>
        <p:spPr>
          <a:xfrm>
            <a:off x="2571750" y="4059521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Shadow 1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00" name="矩形 99"/>
          <p:cNvSpPr/>
          <p:nvPr/>
        </p:nvSpPr>
        <p:spPr>
          <a:xfrm>
            <a:off x="2571750" y="38880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1" name="矩形 100"/>
          <p:cNvSpPr/>
          <p:nvPr/>
        </p:nvSpPr>
        <p:spPr>
          <a:xfrm>
            <a:off x="2571750" y="37166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2" name="矩形 101"/>
          <p:cNvSpPr/>
          <p:nvPr/>
        </p:nvSpPr>
        <p:spPr>
          <a:xfrm>
            <a:off x="2571750" y="35451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3" name="矩形 102"/>
          <p:cNvSpPr/>
          <p:nvPr/>
        </p:nvSpPr>
        <p:spPr>
          <a:xfrm>
            <a:off x="2571750" y="337372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" name="矩形 103"/>
          <p:cNvSpPr/>
          <p:nvPr/>
        </p:nvSpPr>
        <p:spPr>
          <a:xfrm>
            <a:off x="2571750" y="3030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5" name="矩形 104"/>
          <p:cNvSpPr/>
          <p:nvPr/>
        </p:nvSpPr>
        <p:spPr>
          <a:xfrm>
            <a:off x="4000500" y="2231404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Process 2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06" name="矩形 105"/>
          <p:cNvSpPr/>
          <p:nvPr/>
        </p:nvSpPr>
        <p:spPr>
          <a:xfrm>
            <a:off x="4000500" y="2059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7" name="矩形 106"/>
          <p:cNvSpPr/>
          <p:nvPr/>
        </p:nvSpPr>
        <p:spPr>
          <a:xfrm>
            <a:off x="4000500" y="171637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8" name="矩形 107"/>
          <p:cNvSpPr/>
          <p:nvPr/>
        </p:nvSpPr>
        <p:spPr>
          <a:xfrm>
            <a:off x="4000500" y="15449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9" name="矩形 108"/>
          <p:cNvSpPr/>
          <p:nvPr/>
        </p:nvSpPr>
        <p:spPr>
          <a:xfrm>
            <a:off x="4000500" y="120202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0" name="矩形 109"/>
          <p:cNvSpPr/>
          <p:nvPr/>
        </p:nvSpPr>
        <p:spPr>
          <a:xfrm>
            <a:off x="4000500" y="4059521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Shadow 1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11" name="矩形 110"/>
          <p:cNvSpPr/>
          <p:nvPr/>
        </p:nvSpPr>
        <p:spPr>
          <a:xfrm>
            <a:off x="4000500" y="38880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2" name="矩形 111"/>
          <p:cNvSpPr/>
          <p:nvPr/>
        </p:nvSpPr>
        <p:spPr>
          <a:xfrm>
            <a:off x="4000500" y="354517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3" name="矩形 112"/>
          <p:cNvSpPr/>
          <p:nvPr/>
        </p:nvSpPr>
        <p:spPr>
          <a:xfrm>
            <a:off x="4000500" y="33737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4" name="矩形 113"/>
          <p:cNvSpPr/>
          <p:nvPr/>
        </p:nvSpPr>
        <p:spPr>
          <a:xfrm>
            <a:off x="4000500" y="3202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5" name="矩形 114"/>
          <p:cNvSpPr/>
          <p:nvPr/>
        </p:nvSpPr>
        <p:spPr>
          <a:xfrm>
            <a:off x="4000500" y="303082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16" name="直線接點 115"/>
          <p:cNvCxnSpPr>
            <a:cxnSpLocks/>
            <a:stCxn id="94" idx="2"/>
            <a:endCxn id="104" idx="0"/>
          </p:cNvCxnSpPr>
          <p:nvPr/>
        </p:nvCxnSpPr>
        <p:spPr>
          <a:xfrm rot="5400000">
            <a:off x="2743541" y="2773987"/>
            <a:ext cx="51366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stCxn id="105" idx="2"/>
            <a:endCxn id="115" idx="0"/>
          </p:cNvCxnSpPr>
          <p:nvPr/>
        </p:nvCxnSpPr>
        <p:spPr>
          <a:xfrm rot="5400000">
            <a:off x="4172291" y="2773987"/>
            <a:ext cx="51366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61"/>
          <p:cNvSpPr txBox="1"/>
          <p:nvPr/>
        </p:nvSpPr>
        <p:spPr>
          <a:xfrm>
            <a:off x="1045313" y="2468072"/>
            <a:ext cx="12266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i="1" dirty="0">
                <a:solidFill>
                  <a:schemeClr val="tx2">
                    <a:lumMod val="75000"/>
                  </a:schemeClr>
                </a:solidFill>
              </a:rPr>
              <a:t>Virtual PTPR</a:t>
            </a:r>
          </a:p>
        </p:txBody>
      </p:sp>
      <p:sp>
        <p:nvSpPr>
          <p:cNvPr id="119" name="TextBox 62"/>
          <p:cNvSpPr txBox="1"/>
          <p:nvPr/>
        </p:nvSpPr>
        <p:spPr>
          <a:xfrm>
            <a:off x="1154792" y="2802221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i="1" dirty="0">
                <a:solidFill>
                  <a:schemeClr val="tx2">
                    <a:lumMod val="75000"/>
                  </a:schemeClr>
                </a:solidFill>
              </a:rPr>
              <a:t>Real PTPR</a:t>
            </a:r>
          </a:p>
        </p:txBody>
      </p:sp>
      <p:cxnSp>
        <p:nvCxnSpPr>
          <p:cNvPr id="120" name="肘形接點 76"/>
          <p:cNvCxnSpPr>
            <a:endCxn id="99" idx="2"/>
          </p:cNvCxnSpPr>
          <p:nvPr/>
        </p:nvCxnSpPr>
        <p:spPr>
          <a:xfrm rot="16200000" flipH="1">
            <a:off x="1762482" y="3107377"/>
            <a:ext cx="1110538" cy="13652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>
            <a:off x="1143000" y="2811655"/>
            <a:ext cx="6858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字方塊 121"/>
          <p:cNvSpPr txBox="1"/>
          <p:nvPr/>
        </p:nvSpPr>
        <p:spPr>
          <a:xfrm>
            <a:off x="7005487" y="246875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Guest OS</a:t>
            </a:r>
            <a:endParaRPr lang="zh-TW" altLang="en-US" dirty="0"/>
          </a:p>
        </p:txBody>
      </p:sp>
      <p:sp>
        <p:nvSpPr>
          <p:cNvPr id="123" name="文字方塊 122"/>
          <p:cNvSpPr txBox="1"/>
          <p:nvPr/>
        </p:nvSpPr>
        <p:spPr>
          <a:xfrm>
            <a:off x="7200901" y="27417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VMM</a:t>
            </a:r>
            <a:endParaRPr lang="zh-TW" altLang="en-US" dirty="0"/>
          </a:p>
        </p:txBody>
      </p:sp>
      <p:cxnSp>
        <p:nvCxnSpPr>
          <p:cNvPr id="124" name="肘形接點 123"/>
          <p:cNvCxnSpPr>
            <a:endCxn id="98" idx="0"/>
          </p:cNvCxnSpPr>
          <p:nvPr/>
        </p:nvCxnSpPr>
        <p:spPr>
          <a:xfrm rot="5400000" flipH="1" flipV="1">
            <a:off x="1762482" y="1074666"/>
            <a:ext cx="1110538" cy="13652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2571750" y="1887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6" name="矩形 125"/>
          <p:cNvSpPr/>
          <p:nvPr/>
        </p:nvSpPr>
        <p:spPr>
          <a:xfrm>
            <a:off x="4000500" y="13734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7" name="矩形 126"/>
          <p:cNvSpPr/>
          <p:nvPr/>
        </p:nvSpPr>
        <p:spPr>
          <a:xfrm>
            <a:off x="2571750" y="15449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8" name="矩形 127"/>
          <p:cNvSpPr/>
          <p:nvPr/>
        </p:nvSpPr>
        <p:spPr>
          <a:xfrm>
            <a:off x="2571750" y="3202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9" name="矩形 128"/>
          <p:cNvSpPr/>
          <p:nvPr/>
        </p:nvSpPr>
        <p:spPr>
          <a:xfrm>
            <a:off x="4000500" y="1887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0" name="矩形 129"/>
          <p:cNvSpPr/>
          <p:nvPr/>
        </p:nvSpPr>
        <p:spPr>
          <a:xfrm>
            <a:off x="4000500" y="37166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1" name="文字方塊 130"/>
          <p:cNvSpPr txBox="1"/>
          <p:nvPr/>
        </p:nvSpPr>
        <p:spPr>
          <a:xfrm>
            <a:off x="1983519" y="4265697"/>
            <a:ext cx="2454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Corresponding mapping table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32" name="肘形接點 131"/>
          <p:cNvCxnSpPr>
            <a:endCxn id="109" idx="0"/>
          </p:cNvCxnSpPr>
          <p:nvPr/>
        </p:nvCxnSpPr>
        <p:spPr>
          <a:xfrm rot="5400000" flipH="1" flipV="1">
            <a:off x="2476857" y="360291"/>
            <a:ext cx="1110538" cy="279400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/>
          <p:nvPr/>
        </p:nvCxnSpPr>
        <p:spPr>
          <a:xfrm>
            <a:off x="3200400" y="925022"/>
            <a:ext cx="1143000" cy="1191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字方塊 133"/>
          <p:cNvSpPr txBox="1"/>
          <p:nvPr/>
        </p:nvSpPr>
        <p:spPr>
          <a:xfrm>
            <a:off x="4343400" y="76232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Context switch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35" name="肘形接點 76"/>
          <p:cNvCxnSpPr>
            <a:endCxn id="110" idx="2"/>
          </p:cNvCxnSpPr>
          <p:nvPr/>
        </p:nvCxnSpPr>
        <p:spPr>
          <a:xfrm rot="16200000" flipH="1">
            <a:off x="2476857" y="2393002"/>
            <a:ext cx="1110538" cy="279400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2552655" y="4285985"/>
            <a:ext cx="2762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Switch the pointer to new location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429250" y="2231404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Process 3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38" name="矩形 137"/>
          <p:cNvSpPr/>
          <p:nvPr/>
        </p:nvSpPr>
        <p:spPr>
          <a:xfrm>
            <a:off x="5429250" y="188782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9" name="矩形 138"/>
          <p:cNvSpPr/>
          <p:nvPr/>
        </p:nvSpPr>
        <p:spPr>
          <a:xfrm>
            <a:off x="5429250" y="17163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0" name="矩形 139"/>
          <p:cNvSpPr/>
          <p:nvPr/>
        </p:nvSpPr>
        <p:spPr>
          <a:xfrm>
            <a:off x="5429250" y="13734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1" name="矩形 140"/>
          <p:cNvSpPr/>
          <p:nvPr/>
        </p:nvSpPr>
        <p:spPr>
          <a:xfrm>
            <a:off x="5429250" y="154492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2" name="矩形 141"/>
          <p:cNvSpPr/>
          <p:nvPr/>
        </p:nvSpPr>
        <p:spPr>
          <a:xfrm>
            <a:off x="5429250" y="12020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3" name="矩形 142"/>
          <p:cNvSpPr/>
          <p:nvPr/>
        </p:nvSpPr>
        <p:spPr>
          <a:xfrm>
            <a:off x="5429250" y="4059521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Shadow 3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44" name="矩形 143"/>
          <p:cNvSpPr/>
          <p:nvPr/>
        </p:nvSpPr>
        <p:spPr>
          <a:xfrm>
            <a:off x="5429250" y="37166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5" name="矩形 144"/>
          <p:cNvSpPr/>
          <p:nvPr/>
        </p:nvSpPr>
        <p:spPr>
          <a:xfrm>
            <a:off x="5429250" y="35451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6" name="矩形 145"/>
          <p:cNvSpPr/>
          <p:nvPr/>
        </p:nvSpPr>
        <p:spPr>
          <a:xfrm>
            <a:off x="5429250" y="33737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7" name="矩形 146"/>
          <p:cNvSpPr/>
          <p:nvPr/>
        </p:nvSpPr>
        <p:spPr>
          <a:xfrm>
            <a:off x="5429250" y="3030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48" name="直線接點 147"/>
          <p:cNvCxnSpPr>
            <a:stCxn id="137" idx="2"/>
            <a:endCxn id="147" idx="0"/>
          </p:cNvCxnSpPr>
          <p:nvPr/>
        </p:nvCxnSpPr>
        <p:spPr>
          <a:xfrm rot="5400000">
            <a:off x="5601041" y="2773987"/>
            <a:ext cx="51366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/>
          <p:nvPr/>
        </p:nvCxnSpPr>
        <p:spPr>
          <a:xfrm>
            <a:off x="4743450" y="859121"/>
            <a:ext cx="1143000" cy="1191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文字方塊 149"/>
          <p:cNvSpPr txBox="1"/>
          <p:nvPr/>
        </p:nvSpPr>
        <p:spPr>
          <a:xfrm>
            <a:off x="5886450" y="696422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New process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51" name="肘形接點 150"/>
          <p:cNvCxnSpPr>
            <a:endCxn id="142" idx="0"/>
          </p:cNvCxnSpPr>
          <p:nvPr/>
        </p:nvCxnSpPr>
        <p:spPr>
          <a:xfrm rot="5400000" flipH="1" flipV="1">
            <a:off x="3191232" y="-354084"/>
            <a:ext cx="1110538" cy="42227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矩形 151"/>
          <p:cNvSpPr/>
          <p:nvPr/>
        </p:nvSpPr>
        <p:spPr>
          <a:xfrm>
            <a:off x="5429250" y="38880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53" name="矩形 152"/>
          <p:cNvSpPr/>
          <p:nvPr/>
        </p:nvSpPr>
        <p:spPr>
          <a:xfrm>
            <a:off x="5429250" y="3202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54" name="肘形接點 76"/>
          <p:cNvCxnSpPr>
            <a:endCxn id="143" idx="2"/>
          </p:cNvCxnSpPr>
          <p:nvPr/>
        </p:nvCxnSpPr>
        <p:spPr>
          <a:xfrm rot="16200000" flipH="1">
            <a:off x="3191232" y="1678627"/>
            <a:ext cx="1110538" cy="42227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字方塊 154"/>
          <p:cNvSpPr txBox="1"/>
          <p:nvPr/>
        </p:nvSpPr>
        <p:spPr>
          <a:xfrm>
            <a:off x="1691489" y="4265416"/>
            <a:ext cx="44935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Create new shadow page table mapping to new process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sp>
        <p:nvSpPr>
          <p:cNvPr id="156" name="文字方塊 155"/>
          <p:cNvSpPr txBox="1"/>
          <p:nvPr/>
        </p:nvSpPr>
        <p:spPr>
          <a:xfrm>
            <a:off x="6308974" y="1039322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Access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57" name="弧形接點 156"/>
          <p:cNvCxnSpPr>
            <a:stCxn id="141" idx="3"/>
            <a:endCxn id="161" idx="3"/>
          </p:cNvCxnSpPr>
          <p:nvPr/>
        </p:nvCxnSpPr>
        <p:spPr>
          <a:xfrm>
            <a:off x="6286500" y="1626564"/>
            <a:ext cx="1191" cy="1657350"/>
          </a:xfrm>
          <a:prstGeom prst="curvedConnector3">
            <a:avLst>
              <a:gd name="adj1" fmla="val 14395466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弧形接點 100"/>
          <p:cNvCxnSpPr>
            <a:stCxn id="156" idx="2"/>
            <a:endCxn id="141" idx="3"/>
          </p:cNvCxnSpPr>
          <p:nvPr/>
        </p:nvCxnSpPr>
        <p:spPr>
          <a:xfrm rot="5400000">
            <a:off x="6339785" y="1286119"/>
            <a:ext cx="287160" cy="393730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弧形接點 100"/>
          <p:cNvCxnSpPr>
            <a:stCxn id="156" idx="2"/>
            <a:endCxn id="138" idx="3"/>
          </p:cNvCxnSpPr>
          <p:nvPr/>
        </p:nvCxnSpPr>
        <p:spPr>
          <a:xfrm rot="5400000">
            <a:off x="6168335" y="1457569"/>
            <a:ext cx="630060" cy="393730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弧形接點 159"/>
          <p:cNvCxnSpPr>
            <a:stCxn id="138" idx="3"/>
            <a:endCxn id="162" idx="3"/>
          </p:cNvCxnSpPr>
          <p:nvPr/>
        </p:nvCxnSpPr>
        <p:spPr>
          <a:xfrm>
            <a:off x="6286500" y="1969464"/>
            <a:ext cx="1191" cy="1828800"/>
          </a:xfrm>
          <a:prstGeom prst="curvedConnector3">
            <a:avLst>
              <a:gd name="adj1" fmla="val 22146921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矩形 160"/>
          <p:cNvSpPr/>
          <p:nvPr/>
        </p:nvSpPr>
        <p:spPr>
          <a:xfrm>
            <a:off x="5429250" y="320227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62" name="矩形 161"/>
          <p:cNvSpPr/>
          <p:nvPr/>
        </p:nvSpPr>
        <p:spPr>
          <a:xfrm>
            <a:off x="5429250" y="371662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7" name="群組 132"/>
          <p:cNvGrpSpPr/>
          <p:nvPr/>
        </p:nvGrpSpPr>
        <p:grpSpPr>
          <a:xfrm>
            <a:off x="6457950" y="3087971"/>
            <a:ext cx="1085850" cy="514350"/>
            <a:chOff x="6858000" y="5638800"/>
            <a:chExt cx="1447800" cy="685800"/>
          </a:xfrm>
        </p:grpSpPr>
        <p:sp>
          <p:nvSpPr>
            <p:cNvPr id="164" name="爆炸 1 163"/>
            <p:cNvSpPr/>
            <p:nvPr/>
          </p:nvSpPr>
          <p:spPr>
            <a:xfrm>
              <a:off x="6858000" y="5638800"/>
              <a:ext cx="1447800" cy="685800"/>
            </a:xfrm>
            <a:prstGeom prst="irregularSeal1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7086600" y="5802868"/>
              <a:ext cx="115459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rgbClr val="C00000"/>
                  </a:solidFill>
                </a:rPr>
                <a:t>Page fault !</a:t>
              </a:r>
              <a:endParaRPr lang="zh-TW" altLang="en-US" sz="105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6" name="文字方塊 165"/>
          <p:cNvSpPr txBox="1"/>
          <p:nvPr/>
        </p:nvSpPr>
        <p:spPr>
          <a:xfrm>
            <a:off x="6572251" y="4173821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Load !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67" name="弧形接點 100"/>
          <p:cNvCxnSpPr/>
          <p:nvPr/>
        </p:nvCxnSpPr>
        <p:spPr>
          <a:xfrm rot="16200000" flipV="1">
            <a:off x="6385027" y="3756889"/>
            <a:ext cx="375557" cy="572608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弧形接點 100"/>
          <p:cNvCxnSpPr/>
          <p:nvPr/>
        </p:nvCxnSpPr>
        <p:spPr>
          <a:xfrm rot="16200000" flipV="1">
            <a:off x="6127852" y="3499714"/>
            <a:ext cx="889907" cy="572608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矩形 168"/>
          <p:cNvSpPr/>
          <p:nvPr/>
        </p:nvSpPr>
        <p:spPr>
          <a:xfrm>
            <a:off x="5429250" y="2059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A8DD919D-9E61-0390-FA33-10EEDD760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3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1" grpId="1"/>
      <p:bldP spid="134" grpId="0"/>
      <p:bldP spid="134" grpId="1"/>
      <p:bldP spid="136" grpId="0"/>
      <p:bldP spid="136" grpId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0" grpId="0"/>
      <p:bldP spid="155" grpId="0"/>
      <p:bldP spid="156" grpId="0"/>
      <p:bldP spid="161" grpId="0" animBg="1"/>
      <p:bldP spid="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492" y="108349"/>
            <a:ext cx="7753198" cy="519113"/>
          </a:xfrm>
        </p:spPr>
        <p:txBody>
          <a:bodyPr/>
          <a:lstStyle/>
          <a:p>
            <a:r>
              <a:rPr lang="en-US" altLang="zh-TW" dirty="0"/>
              <a:t>Big Overhead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401" y="823140"/>
            <a:ext cx="7753198" cy="3684123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page fault caused by guest OS would launch the walking process that costs a lot of overhead.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get a new entry on shadow page table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page tables on guest OS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permission on guest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 shift: GPA to HVA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page tables on VMM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permission on VMM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entry established!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Invalidate the TLB entry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new process on guest OS would consume two pages.  One is the page table on guest OS, and the other is the corresponding shadow page table.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AC396C1-6F27-40BE-C9D4-8F5BE7407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6217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2" y="108349"/>
            <a:ext cx="771273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Page Walking Process on ARM </a:t>
            </a:r>
            <a:endParaRPr lang="zh-TW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6E91254-1E50-34D0-61D3-3B1A23BEAE5D}"/>
              </a:ext>
            </a:extLst>
          </p:cNvPr>
          <p:cNvGrpSpPr/>
          <p:nvPr/>
        </p:nvGrpSpPr>
        <p:grpSpPr>
          <a:xfrm>
            <a:off x="1232428" y="1208586"/>
            <a:ext cx="7070000" cy="3128745"/>
            <a:chOff x="1871699" y="1653648"/>
            <a:chExt cx="5816265" cy="2366495"/>
          </a:xfrm>
        </p:grpSpPr>
        <p:grpSp>
          <p:nvGrpSpPr>
            <p:cNvPr id="3" name="群組 23"/>
            <p:cNvGrpSpPr/>
            <p:nvPr/>
          </p:nvGrpSpPr>
          <p:grpSpPr>
            <a:xfrm>
              <a:off x="1871699" y="1653648"/>
              <a:ext cx="5319844" cy="2366495"/>
              <a:chOff x="1856845" y="2273485"/>
              <a:chExt cx="4803373" cy="161634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12098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Guest  </a:t>
                </a:r>
              </a:p>
              <a:p>
                <a:pPr algn="ctr"/>
                <a:r>
                  <a:rPr lang="en-US" altLang="zh-TW" sz="1050" b="1" dirty="0"/>
                  <a:t>Page Table</a:t>
                </a:r>
              </a:p>
              <a:p>
                <a:pPr algn="ctr"/>
                <a:r>
                  <a:rPr lang="en-US" altLang="zh-TW" sz="1050" b="1" dirty="0"/>
                  <a:t>Walker</a:t>
                </a:r>
                <a:endParaRPr lang="zh-TW" altLang="en-US" sz="1050" b="1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056825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Guest  </a:t>
                </a:r>
              </a:p>
              <a:p>
                <a:pPr algn="ctr"/>
                <a:r>
                  <a:rPr lang="en-US" altLang="zh-TW" sz="1050" b="1" dirty="0"/>
                  <a:t>Permission</a:t>
                </a:r>
              </a:p>
              <a:p>
                <a:pPr algn="ctr"/>
                <a:r>
                  <a:rPr lang="en-US" altLang="zh-TW" sz="1050" b="1" dirty="0"/>
                  <a:t>Checker</a:t>
                </a:r>
                <a:endParaRPr lang="zh-TW" altLang="en-US" sz="1050" b="1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932029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Shadow Page Table</a:t>
                </a:r>
              </a:p>
              <a:p>
                <a:pPr algn="ctr"/>
                <a:r>
                  <a:rPr lang="en-US" altLang="zh-TW" sz="1050" b="1" dirty="0"/>
                  <a:t>Mapping</a:t>
                </a:r>
                <a:endParaRPr lang="zh-TW" altLang="en-US" sz="1050" b="1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868131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Shadow Page Table</a:t>
                </a:r>
              </a:p>
              <a:p>
                <a:pPr algn="ctr"/>
                <a:r>
                  <a:rPr lang="en-US" altLang="zh-TW" sz="1050" b="1" dirty="0"/>
                  <a:t>Update</a:t>
                </a:r>
                <a:endParaRPr lang="zh-TW" altLang="en-US" sz="1050" b="1" dirty="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95927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MMIO</a:t>
                </a:r>
              </a:p>
              <a:p>
                <a:pPr algn="ctr"/>
                <a:r>
                  <a:rPr lang="en-US" altLang="zh-TW" sz="1050" b="1" dirty="0"/>
                  <a:t>Access</a:t>
                </a:r>
              </a:p>
              <a:p>
                <a:pPr algn="ctr"/>
                <a:r>
                  <a:rPr lang="en-US" altLang="zh-TW" sz="1050" b="1" dirty="0"/>
                  <a:t>Checker</a:t>
                </a:r>
                <a:endParaRPr lang="zh-TW" altLang="en-US" sz="1050" b="1" dirty="0"/>
              </a:p>
            </p:txBody>
          </p:sp>
          <p:cxnSp>
            <p:nvCxnSpPr>
              <p:cNvPr id="10" name="直線單箭頭接點 9"/>
              <p:cNvCxnSpPr>
                <a:stCxn id="5" idx="3"/>
                <a:endCxn id="6" idx="1"/>
              </p:cNvCxnSpPr>
              <p:nvPr/>
            </p:nvCxnSpPr>
            <p:spPr>
              <a:xfrm>
                <a:off x="2904183" y="3104436"/>
                <a:ext cx="1526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>
                <a:stCxn id="5" idx="2"/>
                <a:endCxn id="14" idx="0"/>
              </p:cNvCxnSpPr>
              <p:nvPr/>
            </p:nvCxnSpPr>
            <p:spPr>
              <a:xfrm flipH="1">
                <a:off x="2495285" y="3356421"/>
                <a:ext cx="12856" cy="3599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文字方塊 11"/>
              <p:cNvSpPr txBox="1"/>
              <p:nvPr/>
            </p:nvSpPr>
            <p:spPr>
              <a:xfrm>
                <a:off x="2054660" y="2273485"/>
                <a:ext cx="907794" cy="28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050" dirty="0"/>
                  <a:t>PABT / DABT</a:t>
                </a:r>
              </a:p>
              <a:p>
                <a:pPr algn="ctr"/>
                <a:r>
                  <a:rPr lang="en-US" altLang="zh-TW" sz="1050" dirty="0"/>
                  <a:t>Trap</a:t>
                </a:r>
              </a:p>
            </p:txBody>
          </p:sp>
          <p:cxnSp>
            <p:nvCxnSpPr>
              <p:cNvPr id="13" name="直線單箭頭接點 12"/>
              <p:cNvCxnSpPr>
                <a:stCxn id="12" idx="2"/>
                <a:endCxn id="5" idx="0"/>
              </p:cNvCxnSpPr>
              <p:nvPr/>
            </p:nvCxnSpPr>
            <p:spPr>
              <a:xfrm flipH="1">
                <a:off x="2508141" y="2557275"/>
                <a:ext cx="416" cy="2951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1856845" y="3716399"/>
                <a:ext cx="1276878" cy="1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/>
                  <a:t>True translation fault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792038" y="3506946"/>
                <a:ext cx="1304376" cy="1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/>
                  <a:t>True permission fault</a:t>
                </a:r>
              </a:p>
            </p:txBody>
          </p:sp>
          <p:cxnSp>
            <p:nvCxnSpPr>
              <p:cNvPr id="16" name="直線單箭頭接點 15"/>
              <p:cNvCxnSpPr>
                <a:stCxn id="6" idx="2"/>
                <a:endCxn id="15" idx="0"/>
              </p:cNvCxnSpPr>
              <p:nvPr/>
            </p:nvCxnSpPr>
            <p:spPr>
              <a:xfrm flipH="1">
                <a:off x="3444227" y="3356420"/>
                <a:ext cx="8642" cy="1505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>
                <a:stCxn id="6" idx="3"/>
                <a:endCxn id="9" idx="1"/>
              </p:cNvCxnSpPr>
              <p:nvPr/>
            </p:nvCxnSpPr>
            <p:spPr>
              <a:xfrm>
                <a:off x="3848912" y="3104434"/>
                <a:ext cx="147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>
                <a:stCxn id="9" idx="3"/>
                <a:endCxn id="7" idx="1"/>
              </p:cNvCxnSpPr>
              <p:nvPr/>
            </p:nvCxnSpPr>
            <p:spPr>
              <a:xfrm>
                <a:off x="4788014" y="3104435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9" idx="2"/>
                <a:endCxn id="20" idx="0"/>
              </p:cNvCxnSpPr>
              <p:nvPr/>
            </p:nvCxnSpPr>
            <p:spPr>
              <a:xfrm flipH="1">
                <a:off x="4367133" y="3356420"/>
                <a:ext cx="24837" cy="3599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3837248" y="3716398"/>
                <a:ext cx="1059770" cy="1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/>
                  <a:t>MMIO emulation</a:t>
                </a: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880144" y="3527631"/>
                <a:ext cx="1316598" cy="28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Hidden translation fault</a:t>
                </a:r>
              </a:p>
            </p:txBody>
          </p:sp>
          <p:cxnSp>
            <p:nvCxnSpPr>
              <p:cNvPr id="22" name="直線單箭頭接點 21"/>
              <p:cNvCxnSpPr>
                <a:stCxn id="7" idx="2"/>
                <a:endCxn id="21" idx="0"/>
              </p:cNvCxnSpPr>
              <p:nvPr/>
            </p:nvCxnSpPr>
            <p:spPr>
              <a:xfrm>
                <a:off x="5328072" y="3356422"/>
                <a:ext cx="210371" cy="1712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>
                <a:stCxn id="7" idx="3"/>
                <a:endCxn id="8" idx="1"/>
              </p:cNvCxnSpPr>
              <p:nvPr/>
            </p:nvCxnSpPr>
            <p:spPr>
              <a:xfrm>
                <a:off x="5724128" y="3104964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橢圓 25"/>
            <p:cNvSpPr/>
            <p:nvPr/>
          </p:nvSpPr>
          <p:spPr>
            <a:xfrm>
              <a:off x="2102503" y="2373357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961063" y="2265345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1</a:t>
              </a:r>
              <a:endParaRPr lang="zh-TW" altLang="en-US" sz="1350" b="1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3150344" y="2373357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045825" y="2234857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2</a:t>
              </a:r>
              <a:endParaRPr lang="zh-TW" altLang="en-US" sz="1350" b="1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4206975" y="2373357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102456" y="2234857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3</a:t>
              </a:r>
              <a:endParaRPr lang="zh-TW" altLang="en-US" sz="1350" b="1" dirty="0"/>
            </a:p>
          </p:txBody>
        </p:sp>
        <p:cxnSp>
          <p:nvCxnSpPr>
            <p:cNvPr id="39" name="直線接點 38"/>
            <p:cNvCxnSpPr/>
            <p:nvPr/>
          </p:nvCxnSpPr>
          <p:spPr>
            <a:xfrm>
              <a:off x="5205652" y="1923678"/>
              <a:ext cx="0" cy="189021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421676" y="2224315"/>
              <a:ext cx="636713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Initial</a:t>
              </a:r>
              <a:endParaRPr lang="zh-TW" altLang="en-US" sz="1350" b="1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156776" y="2224315"/>
              <a:ext cx="1531188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Synchronization</a:t>
              </a:r>
              <a:endParaRPr lang="zh-TW" altLang="en-US" sz="1350" b="1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337704" y="1769063"/>
              <a:ext cx="18004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b="1" i="1" u="sng" dirty="0"/>
                <a:t>Real MMU Behavior</a:t>
              </a:r>
              <a:endParaRPr lang="zh-TW" altLang="en-US" sz="1350" b="1" i="1" u="sng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421676" y="1769063"/>
              <a:ext cx="213071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b="1" i="1" u="sng" dirty="0"/>
                <a:t>Shadow Table Behavior</a:t>
              </a:r>
              <a:endParaRPr lang="zh-TW" altLang="en-US" sz="1350" b="1" i="1" u="sng" dirty="0"/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86CCACD-25C9-7D43-1C7D-EED4D72BF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1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032" y="108349"/>
            <a:ext cx="779365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 1</a:t>
            </a:r>
            <a:endParaRPr lang="zh-TW" altLang="en-US" dirty="0"/>
          </a:p>
        </p:txBody>
      </p:sp>
      <p:sp>
        <p:nvSpPr>
          <p:cNvPr id="35" name="內容版面配置區 34"/>
          <p:cNvSpPr>
            <a:spLocks noGrp="1"/>
          </p:cNvSpPr>
          <p:nvPr>
            <p:ph idx="1"/>
          </p:nvPr>
        </p:nvSpPr>
        <p:spPr>
          <a:xfrm>
            <a:off x="927138" y="819431"/>
            <a:ext cx="7088623" cy="1134126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page fault is occurred, Guest Page Table Walker will walk through guest page table to check if the fault is from guest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8BBD2AA-660F-08C0-45E2-8D7B41FAA298}"/>
              </a:ext>
            </a:extLst>
          </p:cNvPr>
          <p:cNvGrpSpPr/>
          <p:nvPr/>
        </p:nvGrpSpPr>
        <p:grpSpPr>
          <a:xfrm>
            <a:off x="1720157" y="1863739"/>
            <a:ext cx="5230481" cy="2147212"/>
            <a:chOff x="2035747" y="2163144"/>
            <a:chExt cx="5230481" cy="2147212"/>
          </a:xfrm>
        </p:grpSpPr>
        <p:grpSp>
          <p:nvGrpSpPr>
            <p:cNvPr id="3" name="群組 23"/>
            <p:cNvGrpSpPr/>
            <p:nvPr/>
          </p:nvGrpSpPr>
          <p:grpSpPr>
            <a:xfrm>
              <a:off x="2060681" y="2163144"/>
              <a:ext cx="5205547" cy="2147212"/>
              <a:chOff x="1960050" y="2423670"/>
              <a:chExt cx="4700182" cy="146681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12102" y="2852936"/>
                <a:ext cx="792088" cy="504056"/>
              </a:xfrm>
              <a:prstGeom prst="rect">
                <a:avLst/>
              </a:prstGeom>
              <a:solidFill>
                <a:srgbClr val="FFFF99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Guest  </a:t>
                </a:r>
              </a:p>
              <a:p>
                <a:pPr algn="ctr"/>
                <a:r>
                  <a:rPr lang="en-US" altLang="zh-TW" sz="1050" b="1" dirty="0"/>
                  <a:t>Page Table</a:t>
                </a:r>
              </a:p>
              <a:p>
                <a:pPr algn="ctr"/>
                <a:r>
                  <a:rPr lang="en-US" altLang="zh-TW" sz="1050" b="1" dirty="0"/>
                  <a:t>Walker</a:t>
                </a:r>
                <a:endParaRPr lang="zh-TW" altLang="en-US" sz="1050" b="1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056832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Guest  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Permission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Checker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932040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Shadow Page Table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Mapping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868144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Shadow Page Table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Update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95936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MMIO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Access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Checker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10" name="直線單箭頭接點 9"/>
              <p:cNvCxnSpPr>
                <a:stCxn id="5" idx="3"/>
                <a:endCxn id="6" idx="1"/>
              </p:cNvCxnSpPr>
              <p:nvPr/>
            </p:nvCxnSpPr>
            <p:spPr>
              <a:xfrm>
                <a:off x="2904190" y="3104964"/>
                <a:ext cx="1526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>
                <a:stCxn id="5" idx="2"/>
                <a:endCxn id="14" idx="0"/>
              </p:cNvCxnSpPr>
              <p:nvPr/>
            </p:nvCxnSpPr>
            <p:spPr>
              <a:xfrm>
                <a:off x="2508146" y="3356992"/>
                <a:ext cx="138830" cy="3600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文字方塊 11"/>
              <p:cNvSpPr txBox="1"/>
              <p:nvPr/>
            </p:nvSpPr>
            <p:spPr>
              <a:xfrm>
                <a:off x="2035739" y="2423670"/>
                <a:ext cx="936746" cy="283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050" b="1" dirty="0"/>
                  <a:t>PABT / DABT</a:t>
                </a:r>
              </a:p>
              <a:p>
                <a:pPr algn="ctr"/>
                <a:r>
                  <a:rPr lang="en-US" altLang="zh-TW" sz="1050" b="1" dirty="0"/>
                  <a:t>Trap</a:t>
                </a:r>
              </a:p>
            </p:txBody>
          </p:sp>
          <p:cxnSp>
            <p:nvCxnSpPr>
              <p:cNvPr id="13" name="直線單箭頭接點 12"/>
              <p:cNvCxnSpPr>
                <a:stCxn id="12" idx="2"/>
                <a:endCxn id="5" idx="0"/>
              </p:cNvCxnSpPr>
              <p:nvPr/>
            </p:nvCxnSpPr>
            <p:spPr>
              <a:xfrm>
                <a:off x="2504112" y="2707508"/>
                <a:ext cx="4034" cy="1454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1960050" y="3717031"/>
                <a:ext cx="1373853" cy="17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b="1" dirty="0"/>
                  <a:t>True translation fault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894803" y="3512053"/>
                <a:ext cx="1304379" cy="17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>
                        <a:lumMod val="65000"/>
                      </a:schemeClr>
                    </a:solidFill>
                  </a:rPr>
                  <a:t>True permission fault</a:t>
                </a:r>
              </a:p>
            </p:txBody>
          </p:sp>
          <p:cxnSp>
            <p:nvCxnSpPr>
              <p:cNvPr id="16" name="直線單箭頭接點 15"/>
              <p:cNvCxnSpPr>
                <a:stCxn id="6" idx="2"/>
                <a:endCxn id="15" idx="0"/>
              </p:cNvCxnSpPr>
              <p:nvPr/>
            </p:nvCxnSpPr>
            <p:spPr>
              <a:xfrm>
                <a:off x="3452876" y="3356992"/>
                <a:ext cx="94117" cy="1550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>
                <a:stCxn id="6" idx="3"/>
                <a:endCxn id="9" idx="1"/>
              </p:cNvCxnSpPr>
              <p:nvPr/>
            </p:nvCxnSpPr>
            <p:spPr>
              <a:xfrm>
                <a:off x="3848920" y="3104964"/>
                <a:ext cx="147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>
                <a:stCxn id="9" idx="3"/>
                <a:endCxn id="7" idx="1"/>
              </p:cNvCxnSpPr>
              <p:nvPr/>
            </p:nvCxnSpPr>
            <p:spPr>
              <a:xfrm>
                <a:off x="4788024" y="3104964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9" idx="2"/>
                <a:endCxn id="20" idx="0"/>
              </p:cNvCxnSpPr>
              <p:nvPr/>
            </p:nvCxnSpPr>
            <p:spPr>
              <a:xfrm>
                <a:off x="4391980" y="3356992"/>
                <a:ext cx="60283" cy="3600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3922377" y="3717030"/>
                <a:ext cx="1059772" cy="17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>
                        <a:lumMod val="65000"/>
                      </a:schemeClr>
                    </a:solidFill>
                  </a:rPr>
                  <a:t>MMIO emulation</a:t>
                </a: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909488" y="3501008"/>
                <a:ext cx="1567254" cy="17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>
                        <a:lumMod val="65000"/>
                      </a:schemeClr>
                    </a:solidFill>
                  </a:rPr>
                  <a:t>Hidden translation fault</a:t>
                </a:r>
              </a:p>
            </p:txBody>
          </p:sp>
          <p:cxnSp>
            <p:nvCxnSpPr>
              <p:cNvPr id="22" name="直線單箭頭接點 21"/>
              <p:cNvCxnSpPr>
                <a:cxnSpLocks/>
                <a:stCxn id="7" idx="2"/>
                <a:endCxn id="21" idx="0"/>
              </p:cNvCxnSpPr>
              <p:nvPr/>
            </p:nvCxnSpPr>
            <p:spPr>
              <a:xfrm>
                <a:off x="5328084" y="3356992"/>
                <a:ext cx="365031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>
                <a:stCxn id="7" idx="3"/>
                <a:endCxn id="8" idx="1"/>
              </p:cNvCxnSpPr>
              <p:nvPr/>
            </p:nvCxnSpPr>
            <p:spPr>
              <a:xfrm>
                <a:off x="5724128" y="3104964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橢圓 25"/>
            <p:cNvSpPr/>
            <p:nvPr/>
          </p:nvSpPr>
          <p:spPr>
            <a:xfrm>
              <a:off x="2177187" y="2663569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035747" y="2555557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1</a:t>
              </a:r>
              <a:endParaRPr lang="zh-TW" altLang="en-US" sz="1350" b="1" dirty="0"/>
            </a:p>
          </p:txBody>
        </p:sp>
        <p:cxnSp>
          <p:nvCxnSpPr>
            <p:cNvPr id="39" name="直線接點 38"/>
            <p:cNvCxnSpPr/>
            <p:nvPr/>
          </p:nvCxnSpPr>
          <p:spPr>
            <a:xfrm>
              <a:off x="5280336" y="2213890"/>
              <a:ext cx="0" cy="189021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F9CD59F-EA92-6F7F-BEED-63EE7E374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67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124" y="108349"/>
            <a:ext cx="7785566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 2</a:t>
            </a:r>
            <a:endParaRPr lang="zh-TW" altLang="en-US" dirty="0"/>
          </a:p>
        </p:txBody>
      </p:sp>
      <p:grpSp>
        <p:nvGrpSpPr>
          <p:cNvPr id="3" name="群組 23"/>
          <p:cNvGrpSpPr/>
          <p:nvPr/>
        </p:nvGrpSpPr>
        <p:grpSpPr>
          <a:xfrm>
            <a:off x="1629151" y="1597869"/>
            <a:ext cx="5885698" cy="2497658"/>
            <a:chOff x="1960050" y="2427160"/>
            <a:chExt cx="4700182" cy="1463329"/>
          </a:xfrm>
        </p:grpSpPr>
        <p:sp>
          <p:nvSpPr>
            <p:cNvPr id="5" name="矩形 4"/>
            <p:cNvSpPr/>
            <p:nvPr/>
          </p:nvSpPr>
          <p:spPr>
            <a:xfrm>
              <a:off x="211210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Walker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56832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/>
                <a:t>Guest  </a:t>
              </a:r>
            </a:p>
            <a:p>
              <a:pPr algn="ctr"/>
              <a:r>
                <a:rPr lang="en-US" altLang="zh-TW" sz="1050" b="1" dirty="0"/>
                <a:t>Permission</a:t>
              </a:r>
            </a:p>
            <a:p>
              <a:pPr algn="ctr"/>
              <a:r>
                <a:rPr lang="en-US" altLang="zh-TW" sz="1050" b="1" dirty="0"/>
                <a:t>Checker</a:t>
              </a:r>
              <a:endParaRPr lang="zh-TW" altLang="en-US" sz="1050" b="1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Mapping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68144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Update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95936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MMIO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Access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" name="直線單箭頭接點 9"/>
            <p:cNvCxnSpPr>
              <a:stCxn id="5" idx="3"/>
              <a:endCxn id="6" idx="1"/>
            </p:cNvCxnSpPr>
            <p:nvPr/>
          </p:nvCxnSpPr>
          <p:spPr>
            <a:xfrm>
              <a:off x="2904190" y="3104964"/>
              <a:ext cx="1526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5" idx="2"/>
              <a:endCxn id="14" idx="0"/>
            </p:cNvCxnSpPr>
            <p:nvPr/>
          </p:nvCxnSpPr>
          <p:spPr>
            <a:xfrm>
              <a:off x="2508146" y="3356992"/>
              <a:ext cx="138830" cy="360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040189" y="2427160"/>
              <a:ext cx="936746" cy="283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PABT / DABT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Trap</a:t>
              </a:r>
            </a:p>
          </p:txBody>
        </p:sp>
        <p:cxnSp>
          <p:nvCxnSpPr>
            <p:cNvPr id="13" name="直線單箭頭接點 12"/>
            <p:cNvCxnSpPr>
              <a:stCxn id="12" idx="2"/>
              <a:endCxn id="5" idx="0"/>
            </p:cNvCxnSpPr>
            <p:nvPr/>
          </p:nvCxnSpPr>
          <p:spPr>
            <a:xfrm flipH="1">
              <a:off x="2508146" y="2710998"/>
              <a:ext cx="416" cy="141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960050" y="3717031"/>
              <a:ext cx="137385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True translation fault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94801" y="3509402"/>
              <a:ext cx="1401354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/>
                <a:t>True permission fault</a:t>
              </a:r>
            </a:p>
          </p:txBody>
        </p:sp>
        <p:cxnSp>
          <p:nvCxnSpPr>
            <p:cNvPr id="16" name="直線單箭頭接點 15"/>
            <p:cNvCxnSpPr>
              <a:stCxn id="6" idx="2"/>
              <a:endCxn id="15" idx="0"/>
            </p:cNvCxnSpPr>
            <p:nvPr/>
          </p:nvCxnSpPr>
          <p:spPr>
            <a:xfrm>
              <a:off x="3452876" y="3356992"/>
              <a:ext cx="142602" cy="1524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6" idx="3"/>
              <a:endCxn id="9" idx="1"/>
            </p:cNvCxnSpPr>
            <p:nvPr/>
          </p:nvCxnSpPr>
          <p:spPr>
            <a:xfrm>
              <a:off x="3848920" y="3104964"/>
              <a:ext cx="147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3"/>
              <a:endCxn id="7" idx="1"/>
            </p:cNvCxnSpPr>
            <p:nvPr/>
          </p:nvCxnSpPr>
          <p:spPr>
            <a:xfrm>
              <a:off x="4788024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2"/>
              <a:endCxn id="20" idx="0"/>
            </p:cNvCxnSpPr>
            <p:nvPr/>
          </p:nvCxnSpPr>
          <p:spPr>
            <a:xfrm>
              <a:off x="4391980" y="3356992"/>
              <a:ext cx="6721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929306" y="3717032"/>
              <a:ext cx="1059772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MMIO emulation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690296" y="3501008"/>
              <a:ext cx="1276162" cy="28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Hidden translation fault</a:t>
              </a:r>
            </a:p>
          </p:txBody>
        </p:sp>
        <p:cxnSp>
          <p:nvCxnSpPr>
            <p:cNvPr id="22" name="直線單箭頭接點 21"/>
            <p:cNvCxnSpPr>
              <a:stCxn id="7" idx="2"/>
              <a:endCxn id="21" idx="0"/>
            </p:cNvCxnSpPr>
            <p:nvPr/>
          </p:nvCxnSpPr>
          <p:spPr>
            <a:xfrm>
              <a:off x="5328084" y="3356992"/>
              <a:ext cx="293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7" idx="3"/>
              <a:endCxn id="8" idx="1"/>
            </p:cNvCxnSpPr>
            <p:nvPr/>
          </p:nvCxnSpPr>
          <p:spPr>
            <a:xfrm>
              <a:off x="5724128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橢圓 25"/>
          <p:cNvSpPr/>
          <p:nvPr/>
        </p:nvSpPr>
        <p:spPr>
          <a:xfrm>
            <a:off x="2779762" y="2098296"/>
            <a:ext cx="1099123" cy="10704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文字方塊 26"/>
          <p:cNvSpPr txBox="1"/>
          <p:nvPr/>
        </p:nvSpPr>
        <p:spPr>
          <a:xfrm>
            <a:off x="2638322" y="1990283"/>
            <a:ext cx="317541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2</a:t>
            </a:r>
            <a:endParaRPr lang="zh-TW" altLang="en-US" sz="1350" b="1" dirty="0"/>
          </a:p>
        </p:txBody>
      </p:sp>
      <p:cxnSp>
        <p:nvCxnSpPr>
          <p:cNvPr id="39" name="直線接點 38"/>
          <p:cNvCxnSpPr>
            <a:cxnSpLocks/>
          </p:cNvCxnSpPr>
          <p:nvPr/>
        </p:nvCxnSpPr>
        <p:spPr>
          <a:xfrm>
            <a:off x="4848806" y="1643508"/>
            <a:ext cx="0" cy="22039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內容版面配置區 34"/>
          <p:cNvSpPr>
            <a:spLocks noGrp="1"/>
          </p:cNvSpPr>
          <p:nvPr>
            <p:ph idx="1"/>
          </p:nvPr>
        </p:nvSpPr>
        <p:spPr>
          <a:xfrm>
            <a:off x="940141" y="793179"/>
            <a:ext cx="7110451" cy="51679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guest access permission is not allowed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E90A32C-E936-FE25-02CD-749315D98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892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concept of memory management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211533F-0135-E26B-C69A-05C3695E8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6460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492" y="108349"/>
            <a:ext cx="775319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 3</a:t>
            </a:r>
            <a:endParaRPr lang="zh-TW" altLang="en-US" dirty="0"/>
          </a:p>
        </p:txBody>
      </p:sp>
      <p:grpSp>
        <p:nvGrpSpPr>
          <p:cNvPr id="3" name="群組 23"/>
          <p:cNvGrpSpPr/>
          <p:nvPr/>
        </p:nvGrpSpPr>
        <p:grpSpPr>
          <a:xfrm>
            <a:off x="1884512" y="1960841"/>
            <a:ext cx="5513464" cy="2279385"/>
            <a:chOff x="1960050" y="2423670"/>
            <a:chExt cx="4700182" cy="1466819"/>
          </a:xfrm>
        </p:grpSpPr>
        <p:sp>
          <p:nvSpPr>
            <p:cNvPr id="5" name="矩形 4"/>
            <p:cNvSpPr/>
            <p:nvPr/>
          </p:nvSpPr>
          <p:spPr>
            <a:xfrm>
              <a:off x="211210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Walker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5683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Permission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Mapping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68144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Update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95936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/>
                <a:t>MMIO</a:t>
              </a:r>
            </a:p>
            <a:p>
              <a:pPr algn="ctr"/>
              <a:r>
                <a:rPr lang="en-US" altLang="zh-TW" sz="1050" b="1" dirty="0"/>
                <a:t>Access</a:t>
              </a:r>
            </a:p>
            <a:p>
              <a:pPr algn="ctr"/>
              <a:r>
                <a:rPr lang="en-US" altLang="zh-TW" sz="1050" b="1" dirty="0"/>
                <a:t>Checker</a:t>
              </a:r>
              <a:endParaRPr lang="zh-TW" altLang="en-US" sz="1050" b="1" dirty="0"/>
            </a:p>
          </p:txBody>
        </p:sp>
        <p:cxnSp>
          <p:nvCxnSpPr>
            <p:cNvPr id="10" name="直線單箭頭接點 9"/>
            <p:cNvCxnSpPr>
              <a:stCxn id="5" idx="3"/>
              <a:endCxn id="6" idx="1"/>
            </p:cNvCxnSpPr>
            <p:nvPr/>
          </p:nvCxnSpPr>
          <p:spPr>
            <a:xfrm>
              <a:off x="2904190" y="3104964"/>
              <a:ext cx="1526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5" idx="2"/>
              <a:endCxn id="14" idx="0"/>
            </p:cNvCxnSpPr>
            <p:nvPr/>
          </p:nvCxnSpPr>
          <p:spPr>
            <a:xfrm>
              <a:off x="2508146" y="3356992"/>
              <a:ext cx="138830" cy="360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033700" y="2423670"/>
              <a:ext cx="936746" cy="283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PABT / DABT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Trap</a:t>
              </a:r>
            </a:p>
          </p:txBody>
        </p:sp>
        <p:cxnSp>
          <p:nvCxnSpPr>
            <p:cNvPr id="13" name="直線單箭頭接點 12"/>
            <p:cNvCxnSpPr>
              <a:stCxn id="12" idx="2"/>
              <a:endCxn id="5" idx="0"/>
            </p:cNvCxnSpPr>
            <p:nvPr/>
          </p:nvCxnSpPr>
          <p:spPr>
            <a:xfrm>
              <a:off x="2502073" y="2707508"/>
              <a:ext cx="6073" cy="1454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960050" y="3717031"/>
              <a:ext cx="137385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True translation fault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94801" y="3507544"/>
              <a:ext cx="1304379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True permission fault</a:t>
              </a:r>
            </a:p>
          </p:txBody>
        </p:sp>
        <p:cxnSp>
          <p:nvCxnSpPr>
            <p:cNvPr id="16" name="直線單箭頭接點 15"/>
            <p:cNvCxnSpPr>
              <a:stCxn id="6" idx="2"/>
              <a:endCxn id="15" idx="0"/>
            </p:cNvCxnSpPr>
            <p:nvPr/>
          </p:nvCxnSpPr>
          <p:spPr>
            <a:xfrm>
              <a:off x="3452876" y="3356992"/>
              <a:ext cx="94115" cy="150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6" idx="3"/>
              <a:endCxn id="9" idx="1"/>
            </p:cNvCxnSpPr>
            <p:nvPr/>
          </p:nvCxnSpPr>
          <p:spPr>
            <a:xfrm>
              <a:off x="3848920" y="3104964"/>
              <a:ext cx="147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3"/>
              <a:endCxn id="7" idx="1"/>
            </p:cNvCxnSpPr>
            <p:nvPr/>
          </p:nvCxnSpPr>
          <p:spPr>
            <a:xfrm>
              <a:off x="4788024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2"/>
              <a:endCxn id="20" idx="0"/>
            </p:cNvCxnSpPr>
            <p:nvPr/>
          </p:nvCxnSpPr>
          <p:spPr>
            <a:xfrm>
              <a:off x="4391980" y="3356992"/>
              <a:ext cx="8199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922377" y="3717032"/>
              <a:ext cx="110319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/>
                <a:t>MMIO emulation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916006" y="3537011"/>
              <a:ext cx="1576972" cy="17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Hidden translation fault</a:t>
              </a:r>
            </a:p>
          </p:txBody>
        </p:sp>
        <p:cxnSp>
          <p:nvCxnSpPr>
            <p:cNvPr id="22" name="直線單箭頭接點 21"/>
            <p:cNvCxnSpPr>
              <a:cxnSpLocks/>
              <a:stCxn id="7" idx="2"/>
              <a:endCxn id="21" idx="0"/>
            </p:cNvCxnSpPr>
            <p:nvPr/>
          </p:nvCxnSpPr>
          <p:spPr>
            <a:xfrm>
              <a:off x="5328084" y="3356992"/>
              <a:ext cx="376408" cy="1800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7" idx="3"/>
              <a:endCxn id="8" idx="1"/>
            </p:cNvCxnSpPr>
            <p:nvPr/>
          </p:nvCxnSpPr>
          <p:spPr>
            <a:xfrm>
              <a:off x="5724128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橢圓 25"/>
          <p:cNvSpPr/>
          <p:nvPr/>
        </p:nvSpPr>
        <p:spPr>
          <a:xfrm>
            <a:off x="4088365" y="2461269"/>
            <a:ext cx="1029610" cy="9746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文字方塊 26"/>
          <p:cNvSpPr txBox="1"/>
          <p:nvPr/>
        </p:nvSpPr>
        <p:spPr>
          <a:xfrm>
            <a:off x="3946924" y="2353257"/>
            <a:ext cx="297459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3</a:t>
            </a:r>
            <a:endParaRPr lang="zh-TW" altLang="en-US" sz="1350" b="1" dirty="0"/>
          </a:p>
        </p:txBody>
      </p:sp>
      <p:cxnSp>
        <p:nvCxnSpPr>
          <p:cNvPr id="39" name="直線接點 38"/>
          <p:cNvCxnSpPr>
            <a:cxnSpLocks/>
          </p:cNvCxnSpPr>
          <p:nvPr/>
        </p:nvCxnSpPr>
        <p:spPr>
          <a:xfrm>
            <a:off x="5104167" y="2011590"/>
            <a:ext cx="0" cy="20065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內容版面配置區 34"/>
          <p:cNvSpPr>
            <a:spLocks noGrp="1"/>
          </p:cNvSpPr>
          <p:nvPr>
            <p:ph idx="1"/>
          </p:nvPr>
        </p:nvSpPr>
        <p:spPr>
          <a:xfrm>
            <a:off x="973950" y="838281"/>
            <a:ext cx="7166638" cy="683921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the guest physical memory address used is located in the range of MMIO address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708675B-328B-55FA-D20D-BE0A2064C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8088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Steps 4 &amp; 5</a:t>
            </a:r>
            <a:endParaRPr lang="zh-TW" altLang="en-US" dirty="0"/>
          </a:p>
        </p:txBody>
      </p:sp>
      <p:grpSp>
        <p:nvGrpSpPr>
          <p:cNvPr id="3" name="群組 23"/>
          <p:cNvGrpSpPr/>
          <p:nvPr/>
        </p:nvGrpSpPr>
        <p:grpSpPr>
          <a:xfrm>
            <a:off x="1510425" y="1774726"/>
            <a:ext cx="5861422" cy="2505962"/>
            <a:chOff x="1960050" y="2423670"/>
            <a:chExt cx="4700182" cy="1466819"/>
          </a:xfrm>
        </p:grpSpPr>
        <p:sp>
          <p:nvSpPr>
            <p:cNvPr id="5" name="矩形 4"/>
            <p:cNvSpPr/>
            <p:nvPr/>
          </p:nvSpPr>
          <p:spPr>
            <a:xfrm>
              <a:off x="211210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Walker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5683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Permission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Mapping</a:t>
              </a:r>
              <a:endParaRPr lang="zh-TW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68144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Update</a:t>
              </a:r>
              <a:endParaRPr lang="zh-TW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95936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MMIO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Access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" name="直線單箭頭接點 9"/>
            <p:cNvCxnSpPr>
              <a:stCxn id="5" idx="3"/>
              <a:endCxn id="6" idx="1"/>
            </p:cNvCxnSpPr>
            <p:nvPr/>
          </p:nvCxnSpPr>
          <p:spPr>
            <a:xfrm>
              <a:off x="2904190" y="3104964"/>
              <a:ext cx="1526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5" idx="2"/>
              <a:endCxn id="14" idx="0"/>
            </p:cNvCxnSpPr>
            <p:nvPr/>
          </p:nvCxnSpPr>
          <p:spPr>
            <a:xfrm>
              <a:off x="2508146" y="3356992"/>
              <a:ext cx="138830" cy="360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033700" y="2423670"/>
              <a:ext cx="936746" cy="283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PABT / DABT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Trap</a:t>
              </a:r>
            </a:p>
          </p:txBody>
        </p:sp>
        <p:cxnSp>
          <p:nvCxnSpPr>
            <p:cNvPr id="13" name="直線單箭頭接點 12"/>
            <p:cNvCxnSpPr>
              <a:stCxn id="12" idx="2"/>
              <a:endCxn id="5" idx="0"/>
            </p:cNvCxnSpPr>
            <p:nvPr/>
          </p:nvCxnSpPr>
          <p:spPr>
            <a:xfrm>
              <a:off x="2502073" y="2707508"/>
              <a:ext cx="6073" cy="1454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960050" y="3717031"/>
              <a:ext cx="137385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True translation fault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94801" y="3507544"/>
              <a:ext cx="1304379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True permission fault</a:t>
              </a:r>
            </a:p>
          </p:txBody>
        </p:sp>
        <p:cxnSp>
          <p:nvCxnSpPr>
            <p:cNvPr id="16" name="直線單箭頭接點 15"/>
            <p:cNvCxnSpPr>
              <a:stCxn id="6" idx="2"/>
              <a:endCxn id="15" idx="0"/>
            </p:cNvCxnSpPr>
            <p:nvPr/>
          </p:nvCxnSpPr>
          <p:spPr>
            <a:xfrm>
              <a:off x="3452876" y="3356992"/>
              <a:ext cx="94115" cy="150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6" idx="3"/>
              <a:endCxn id="9" idx="1"/>
            </p:cNvCxnSpPr>
            <p:nvPr/>
          </p:nvCxnSpPr>
          <p:spPr>
            <a:xfrm>
              <a:off x="3848920" y="3104964"/>
              <a:ext cx="147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3"/>
              <a:endCxn id="7" idx="1"/>
            </p:cNvCxnSpPr>
            <p:nvPr/>
          </p:nvCxnSpPr>
          <p:spPr>
            <a:xfrm>
              <a:off x="4788024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2"/>
              <a:endCxn id="20" idx="0"/>
            </p:cNvCxnSpPr>
            <p:nvPr/>
          </p:nvCxnSpPr>
          <p:spPr>
            <a:xfrm>
              <a:off x="4391980" y="3356992"/>
              <a:ext cx="8199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922377" y="3717032"/>
              <a:ext cx="110319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MMIO emulation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690295" y="3501008"/>
              <a:ext cx="1393350" cy="14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/>
                <a:t>Hidden translation fault</a:t>
              </a:r>
            </a:p>
          </p:txBody>
        </p:sp>
        <p:cxnSp>
          <p:nvCxnSpPr>
            <p:cNvPr id="22" name="直線單箭頭接點 21"/>
            <p:cNvCxnSpPr>
              <a:cxnSpLocks/>
              <a:stCxn id="7" idx="2"/>
              <a:endCxn id="21" idx="0"/>
            </p:cNvCxnSpPr>
            <p:nvPr/>
          </p:nvCxnSpPr>
          <p:spPr>
            <a:xfrm>
              <a:off x="5328084" y="3356992"/>
              <a:ext cx="5888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7" idx="3"/>
              <a:endCxn id="8" idx="1"/>
            </p:cNvCxnSpPr>
            <p:nvPr/>
          </p:nvCxnSpPr>
          <p:spPr>
            <a:xfrm>
              <a:off x="5724128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直線接點 38"/>
          <p:cNvCxnSpPr>
            <a:cxnSpLocks/>
          </p:cNvCxnSpPr>
          <p:nvPr/>
        </p:nvCxnSpPr>
        <p:spPr>
          <a:xfrm>
            <a:off x="4730080" y="1825474"/>
            <a:ext cx="0" cy="22060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內容版面配置區 34"/>
          <p:cNvSpPr>
            <a:spLocks noGrp="1"/>
          </p:cNvSpPr>
          <p:nvPr>
            <p:ph idx="1"/>
          </p:nvPr>
        </p:nvSpPr>
        <p:spPr>
          <a:xfrm>
            <a:off x="917236" y="823869"/>
            <a:ext cx="7401371" cy="795441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build up shadow page tables and maintain their consistency between guest and shadow ones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130463" y="2046476"/>
            <a:ext cx="316231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4</a:t>
            </a:r>
            <a:endParaRPr lang="zh-TW" altLang="en-US" sz="135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167217" y="2046476"/>
            <a:ext cx="316231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5</a:t>
            </a:r>
            <a:endParaRPr lang="zh-TW" altLang="en-US" sz="1350" b="1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BB4F69B-BA12-2806-2A7D-BA0789E27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97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011" y="108349"/>
            <a:ext cx="7769679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Optimization For SPT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7120" y="844153"/>
            <a:ext cx="7571425" cy="36718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Para-virtualization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VM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exits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would send a hyper call to VMM when guest OS sets the page table entries.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will eliminate from using write-protection for synchronization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trap for non-present PTEs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VM exits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page-fault is caused by PTE not present, it is not intercepted by the host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works on VMX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A386D4D-6B25-7E3F-4353-916F9C458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861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43" y="2126041"/>
            <a:ext cx="3672608" cy="23822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572" y="108349"/>
            <a:ext cx="7834118" cy="519113"/>
          </a:xfrm>
        </p:spPr>
        <p:txBody>
          <a:bodyPr/>
          <a:lstStyle/>
          <a:p>
            <a:r>
              <a:rPr lang="en-US" altLang="zh-TW" dirty="0"/>
              <a:t>Optimization For SPT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572" y="832471"/>
            <a:ext cx="6422323" cy="3828542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3600" dirty="0"/>
              <a:t>Un-synchronize shadow page table pages</a:t>
            </a:r>
          </a:p>
          <a:p>
            <a:pPr lvl="1"/>
            <a:r>
              <a:rPr lang="en-US" altLang="zh-TW" sz="2900" dirty="0"/>
              <a:t>Reduce VM exits</a:t>
            </a:r>
          </a:p>
          <a:p>
            <a:pPr lvl="1"/>
            <a:r>
              <a:rPr lang="en-US" altLang="zh-TW" sz="2900" dirty="0"/>
              <a:t>Allow the guest page table to be writable if and only if the page is the last level page-structure (level 1)</a:t>
            </a:r>
          </a:p>
          <a:p>
            <a:pPr lvl="1"/>
            <a:r>
              <a:rPr lang="en-US" altLang="zh-TW" sz="2900" dirty="0"/>
              <a:t>Based on TLB rules</a:t>
            </a:r>
          </a:p>
          <a:p>
            <a:pPr lvl="2"/>
            <a:r>
              <a:rPr lang="en-US" altLang="zh-TW" sz="2900" dirty="0"/>
              <a:t>We need to flush TLB</a:t>
            </a:r>
          </a:p>
          <a:p>
            <a:pPr marL="685800" lvl="2" indent="0">
              <a:buNone/>
            </a:pPr>
            <a:r>
              <a:rPr lang="en-US" altLang="zh-TW" sz="2900" dirty="0"/>
              <a:t>to ensure the translation</a:t>
            </a:r>
          </a:p>
          <a:p>
            <a:pPr marL="685800" lvl="2" indent="0">
              <a:buNone/>
            </a:pPr>
            <a:r>
              <a:rPr lang="en-US" altLang="zh-TW" sz="2900" dirty="0"/>
              <a:t>use the modified page </a:t>
            </a:r>
          </a:p>
          <a:p>
            <a:pPr marL="685800" lvl="2" indent="0">
              <a:buNone/>
            </a:pPr>
            <a:r>
              <a:rPr lang="en-US" altLang="zh-TW" sz="2900" dirty="0"/>
              <a:t>structures, then we can</a:t>
            </a:r>
          </a:p>
          <a:p>
            <a:pPr marL="685800" lvl="2" indent="0">
              <a:buNone/>
            </a:pPr>
            <a:r>
              <a:rPr lang="en-US" altLang="zh-TW" sz="2900" dirty="0"/>
              <a:t>Intercept the TLB flush </a:t>
            </a:r>
          </a:p>
          <a:p>
            <a:pPr marL="685800" lvl="2" indent="0">
              <a:buNone/>
            </a:pPr>
            <a:r>
              <a:rPr lang="en-US" altLang="zh-TW" sz="2900" dirty="0"/>
              <a:t>operations and sync shadow</a:t>
            </a:r>
          </a:p>
          <a:p>
            <a:pPr marL="685800" lvl="2" indent="0">
              <a:buNone/>
            </a:pPr>
            <a:r>
              <a:rPr lang="en-US" altLang="zh-TW" sz="2900" dirty="0"/>
              <a:t>pages</a:t>
            </a:r>
          </a:p>
          <a:p>
            <a:pPr lvl="2"/>
            <a:r>
              <a:rPr lang="en-US" altLang="zh-TW" sz="2900" dirty="0"/>
              <a:t>Sometimes, TLB need not</a:t>
            </a:r>
          </a:p>
          <a:p>
            <a:pPr marL="685800" lvl="2" indent="0">
              <a:buNone/>
            </a:pPr>
            <a:r>
              <a:rPr lang="en-US" altLang="zh-TW" sz="2900" dirty="0"/>
              <a:t>be flushed, then it can be </a:t>
            </a:r>
          </a:p>
          <a:p>
            <a:pPr marL="685800" lvl="2" indent="0">
              <a:buNone/>
            </a:pPr>
            <a:r>
              <a:rPr lang="en-US" altLang="zh-TW" sz="2900" dirty="0"/>
              <a:t>synced through page fault</a:t>
            </a:r>
          </a:p>
          <a:p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C008E86-4D03-02D7-ED09-F6A0DA801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6464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 for SPT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4076" y="821785"/>
            <a:ext cx="6172200" cy="486054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KSM (kernel shared memory)</a:t>
            </a:r>
          </a:p>
          <a:p>
            <a:pPr lvl="1"/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2814049" y="1526993"/>
            <a:ext cx="1270624" cy="107653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cxnSp>
        <p:nvCxnSpPr>
          <p:cNvPr id="23" name="直線接點 22"/>
          <p:cNvCxnSpPr>
            <a:cxnSpLocks/>
          </p:cNvCxnSpPr>
          <p:nvPr/>
        </p:nvCxnSpPr>
        <p:spPr>
          <a:xfrm>
            <a:off x="2821253" y="1922722"/>
            <a:ext cx="1263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884608" y="2138746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User space</a:t>
            </a:r>
            <a:endParaRPr lang="zh-TW" altLang="en-US" sz="135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889508" y="1606403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Kernel space</a:t>
            </a:r>
            <a:endParaRPr lang="zh-TW" altLang="en-US" sz="1350" dirty="0"/>
          </a:p>
        </p:txBody>
      </p:sp>
      <p:sp>
        <p:nvSpPr>
          <p:cNvPr id="27" name="矩形 26"/>
          <p:cNvSpPr/>
          <p:nvPr/>
        </p:nvSpPr>
        <p:spPr>
          <a:xfrm>
            <a:off x="5110786" y="1526992"/>
            <a:ext cx="1249553" cy="107653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cxnSp>
        <p:nvCxnSpPr>
          <p:cNvPr id="29" name="直線接點 28"/>
          <p:cNvCxnSpPr>
            <a:cxnSpLocks/>
          </p:cNvCxnSpPr>
          <p:nvPr/>
        </p:nvCxnSpPr>
        <p:spPr>
          <a:xfrm>
            <a:off x="5110787" y="1922721"/>
            <a:ext cx="124955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174142" y="2138745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User space</a:t>
            </a:r>
            <a:endParaRPr lang="zh-TW" altLang="en-US" sz="135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106214" y="1606403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Kernel space</a:t>
            </a:r>
            <a:endParaRPr lang="zh-TW" altLang="en-US" sz="1350" dirty="0"/>
          </a:p>
        </p:txBody>
      </p:sp>
      <p:sp>
        <p:nvSpPr>
          <p:cNvPr id="34" name="等於 33"/>
          <p:cNvSpPr/>
          <p:nvPr/>
        </p:nvSpPr>
        <p:spPr>
          <a:xfrm>
            <a:off x="4438802" y="1627292"/>
            <a:ext cx="378042" cy="2414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5" name="不等於 34"/>
          <p:cNvSpPr/>
          <p:nvPr/>
        </p:nvSpPr>
        <p:spPr>
          <a:xfrm>
            <a:off x="4438802" y="2136618"/>
            <a:ext cx="378042" cy="276999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004586" y="2658818"/>
            <a:ext cx="1463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 Process 1</a:t>
            </a:r>
            <a:endParaRPr lang="zh-TW" altLang="en-US" sz="135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002808" y="2658818"/>
            <a:ext cx="1463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 Process 2</a:t>
            </a:r>
            <a:endParaRPr lang="zh-TW" altLang="en-US" sz="1350" dirty="0"/>
          </a:p>
        </p:txBody>
      </p:sp>
      <p:sp>
        <p:nvSpPr>
          <p:cNvPr id="39" name="矩形 38"/>
          <p:cNvSpPr/>
          <p:nvPr/>
        </p:nvSpPr>
        <p:spPr>
          <a:xfrm>
            <a:off x="2370911" y="3264057"/>
            <a:ext cx="1194558" cy="1076539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cxnSp>
        <p:nvCxnSpPr>
          <p:cNvPr id="40" name="直線接點 39"/>
          <p:cNvCxnSpPr>
            <a:cxnSpLocks/>
          </p:cNvCxnSpPr>
          <p:nvPr/>
        </p:nvCxnSpPr>
        <p:spPr>
          <a:xfrm>
            <a:off x="2382969" y="3659786"/>
            <a:ext cx="11824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2446323" y="3875810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User space</a:t>
            </a:r>
            <a:endParaRPr lang="zh-TW" altLang="en-US" sz="135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378396" y="3343467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Kernel space</a:t>
            </a:r>
            <a:endParaRPr lang="zh-TW" altLang="en-US" sz="1350" dirty="0"/>
          </a:p>
        </p:txBody>
      </p:sp>
      <p:sp>
        <p:nvSpPr>
          <p:cNvPr id="43" name="矩形 42"/>
          <p:cNvSpPr/>
          <p:nvPr/>
        </p:nvSpPr>
        <p:spPr>
          <a:xfrm>
            <a:off x="4116987" y="3121516"/>
            <a:ext cx="802014" cy="41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Shadow table</a:t>
            </a:r>
            <a:endParaRPr lang="zh-TW" altLang="en-US" sz="1350" dirty="0"/>
          </a:p>
        </p:txBody>
      </p:sp>
      <p:cxnSp>
        <p:nvCxnSpPr>
          <p:cNvPr id="44" name="直線接點 43"/>
          <p:cNvCxnSpPr/>
          <p:nvPr/>
        </p:nvCxnSpPr>
        <p:spPr>
          <a:xfrm>
            <a:off x="1979712" y="2994027"/>
            <a:ext cx="50765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116987" y="3601739"/>
            <a:ext cx="802014" cy="41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Shadow table</a:t>
            </a:r>
            <a:endParaRPr lang="zh-TW" altLang="en-US" sz="1350" dirty="0"/>
          </a:p>
        </p:txBody>
      </p:sp>
      <p:sp>
        <p:nvSpPr>
          <p:cNvPr id="46" name="矩形 45"/>
          <p:cNvSpPr/>
          <p:nvPr/>
        </p:nvSpPr>
        <p:spPr>
          <a:xfrm>
            <a:off x="4100564" y="4074146"/>
            <a:ext cx="802014" cy="41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Shadow table</a:t>
            </a:r>
            <a:endParaRPr lang="zh-TW" altLang="en-US" sz="1350" dirty="0"/>
          </a:p>
        </p:txBody>
      </p:sp>
      <p:cxnSp>
        <p:nvCxnSpPr>
          <p:cNvPr id="47" name="直線接點 46"/>
          <p:cNvCxnSpPr/>
          <p:nvPr/>
        </p:nvCxnSpPr>
        <p:spPr>
          <a:xfrm flipV="1">
            <a:off x="3565468" y="3121516"/>
            <a:ext cx="489437" cy="1425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565468" y="3659786"/>
            <a:ext cx="489437" cy="8269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5012029" y="3534087"/>
            <a:ext cx="29065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The shadow tables of kernel space </a:t>
            </a:r>
          </a:p>
          <a:p>
            <a:r>
              <a:rPr lang="en-US" altLang="zh-TW" sz="1350" dirty="0"/>
              <a:t>are shared by all guest processes</a:t>
            </a:r>
            <a:endParaRPr lang="zh-TW" altLang="en-US" sz="135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CFE4DDB-1614-6ED6-537A-BC339D7AA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856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08" y="108349"/>
            <a:ext cx="7769382" cy="519113"/>
          </a:xfrm>
        </p:spPr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745" y="933113"/>
            <a:ext cx="7043105" cy="33475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fault and page protection issue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physical page fault occurs, VMM needs to decide whether this exception should be injected to guest OS or not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page entry in a guest page table is still valid, VMM prepares for the corresponding page and does not inject any exception to guest OS.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page entry in a guest page table is invalid, then VMM directly injects the virtual page fault to guest OS.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A842BE5-151A-D20A-A83A-808BE4D48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5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Virtualization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C2DA525-5B7A-C0DB-F5A2-2DBB29925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7650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940" y="108349"/>
            <a:ext cx="7801750" cy="519113"/>
          </a:xfrm>
        </p:spPr>
        <p:txBody>
          <a:bodyPr/>
          <a:lstStyle/>
          <a:p>
            <a:r>
              <a:rPr lang="en-US" altLang="zh-TW" dirty="0"/>
              <a:t>Hardware Assistance - Overview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210154"/>
            <a:ext cx="6172200" cy="3374463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10273BD-FE50-C80B-E1BF-B0414D5B4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7365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2" y="108349"/>
            <a:ext cx="7712738" cy="519113"/>
          </a:xfrm>
        </p:spPr>
        <p:txBody>
          <a:bodyPr/>
          <a:lstStyle/>
          <a:p>
            <a:r>
              <a:rPr lang="en-US" dirty="0"/>
              <a:t>Hardware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64" y="844153"/>
            <a:ext cx="7634835" cy="36718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of shadow page table technique 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 implementation is extremely complex.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fault mechanism and synchronization issues are critical.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memory space overhead is considerable.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why we need this technique to virtualize MMU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MMU do not first implemented for virtualization.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MMU is knowing nothing about two level page address translation.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let us consider hardware solution.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8E5E02C-436C-1976-CCF2-12FF86BE0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325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Extended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469" y="821088"/>
            <a:ext cx="6929818" cy="363762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Extended Page Table (EPT) :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walking along with only one page table hierarchy, EPT technique implement one more page table hierarchy.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page table is maintained by guest OS, which is used to generate guest physical address.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page table is maintained by VMM, which is used to map guest physical address to host physical address.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memory access operation, EPT MMU directly gets the guest physical address from guest page table, and then gets the host physical address by the VMM mapping table automatically.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8C6995-5363-2F67-483A-78938A60F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78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6768" y="108349"/>
            <a:ext cx="7728922" cy="519113"/>
          </a:xfrm>
        </p:spPr>
        <p:txBody>
          <a:bodyPr/>
          <a:lstStyle/>
          <a:p>
            <a:r>
              <a:rPr lang="en-US" altLang="zh-TW" dirty="0"/>
              <a:t>Memory Management Unit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7878" y="844153"/>
            <a:ext cx="7728922" cy="367188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hardware component responsible for handling accesses to memory requested by the CPU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translation: virtual address to physical address (VA to PA)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protection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 control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arbitration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tables are maintained by operating system, and MMU only references them.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TLB updates are performed automatically by page-table walking hardware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4A20858-2179-7B96-2571-640745201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3305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51" y="828743"/>
            <a:ext cx="6560945" cy="43361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operation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132" y="1479314"/>
            <a:ext cx="4874419" cy="26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62817" y="173316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0819" y="156083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0060" y="138272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1212" y="173316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1150" y="156083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>
                <a:solidFill>
                  <a:schemeClr val="accent3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177" y="138272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13" name="Straight Arrow Connector 12"/>
          <p:cNvCxnSpPr>
            <a:stCxn id="6" idx="2"/>
            <a:endCxn id="44" idx="0"/>
          </p:cNvCxnSpPr>
          <p:nvPr/>
        </p:nvCxnSpPr>
        <p:spPr>
          <a:xfrm flipH="1">
            <a:off x="3468942" y="1963994"/>
            <a:ext cx="818268" cy="8452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50" idx="0"/>
          </p:cNvCxnSpPr>
          <p:nvPr/>
        </p:nvCxnSpPr>
        <p:spPr>
          <a:xfrm>
            <a:off x="4287210" y="1963994"/>
            <a:ext cx="341985" cy="833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4" idx="0"/>
            <a:endCxn id="9" idx="2"/>
          </p:cNvCxnSpPr>
          <p:nvPr/>
        </p:nvCxnSpPr>
        <p:spPr>
          <a:xfrm flipV="1">
            <a:off x="4974251" y="1963994"/>
            <a:ext cx="51354" cy="833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44" idx="0"/>
          </p:cNvCxnSpPr>
          <p:nvPr/>
        </p:nvCxnSpPr>
        <p:spPr>
          <a:xfrm flipH="1">
            <a:off x="3468942" y="1791669"/>
            <a:ext cx="1866270" cy="1017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50" idx="0"/>
          </p:cNvCxnSpPr>
          <p:nvPr/>
        </p:nvCxnSpPr>
        <p:spPr>
          <a:xfrm flipH="1">
            <a:off x="4629195" y="1791669"/>
            <a:ext cx="706017" cy="1005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4" idx="0"/>
            <a:endCxn id="10" idx="2"/>
          </p:cNvCxnSpPr>
          <p:nvPr/>
        </p:nvCxnSpPr>
        <p:spPr>
          <a:xfrm flipV="1">
            <a:off x="4974251" y="1791669"/>
            <a:ext cx="1071292" cy="1005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44" idx="0"/>
          </p:cNvCxnSpPr>
          <p:nvPr/>
        </p:nvCxnSpPr>
        <p:spPr>
          <a:xfrm flipH="1">
            <a:off x="3468942" y="1613560"/>
            <a:ext cx="2905511" cy="11957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50" idx="0"/>
          </p:cNvCxnSpPr>
          <p:nvPr/>
        </p:nvCxnSpPr>
        <p:spPr>
          <a:xfrm flipH="1">
            <a:off x="4629195" y="1613560"/>
            <a:ext cx="1745258" cy="1183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4" idx="0"/>
            <a:endCxn id="11" idx="2"/>
          </p:cNvCxnSpPr>
          <p:nvPr/>
        </p:nvCxnSpPr>
        <p:spPr>
          <a:xfrm flipV="1">
            <a:off x="4974251" y="1613560"/>
            <a:ext cx="2099319" cy="1183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326067" y="2809273"/>
            <a:ext cx="285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Rectangle 49"/>
          <p:cNvSpPr/>
          <p:nvPr/>
        </p:nvSpPr>
        <p:spPr>
          <a:xfrm>
            <a:off x="4486320" y="2797412"/>
            <a:ext cx="285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Rectangle 53"/>
          <p:cNvSpPr/>
          <p:nvPr/>
        </p:nvSpPr>
        <p:spPr>
          <a:xfrm>
            <a:off x="4831376" y="2797412"/>
            <a:ext cx="285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9" name="Straight Arrow Connector 58"/>
          <p:cNvCxnSpPr>
            <a:endCxn id="60" idx="1"/>
          </p:cNvCxnSpPr>
          <p:nvPr/>
        </p:nvCxnSpPr>
        <p:spPr>
          <a:xfrm>
            <a:off x="7142153" y="1785668"/>
            <a:ext cx="213528" cy="11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55681" y="1681793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Data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14" y="3440018"/>
            <a:ext cx="2895686" cy="108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0E1D1B1-1E8E-46EC-A4EB-9A7DF8777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2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53F2073-B529-F65A-DF63-74167AC09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064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altLang="zh-TW" dirty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044" y="844153"/>
            <a:ext cx="7582237" cy="3671888"/>
          </a:xfrm>
        </p:spPr>
        <p:txBody>
          <a:bodyPr/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architecture with virtualization extension is a trend.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Hardware-assisted techniques replace many software methods of virtualization.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is hardware-assisted implementation a definite winner?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4E3E8F8-86B3-AB9B-218A-721673017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9573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2" y="108349"/>
            <a:ext cx="7712738" cy="519113"/>
          </a:xfrm>
        </p:spPr>
        <p:txBody>
          <a:bodyPr/>
          <a:lstStyle/>
          <a:p>
            <a:r>
              <a:rPr lang="en-US" altLang="zh-TW" dirty="0"/>
              <a:t>Comparisons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1937" y="846384"/>
            <a:ext cx="4040188" cy="479822"/>
          </a:xfrm>
        </p:spPr>
        <p:txBody>
          <a:bodyPr/>
          <a:lstStyle/>
          <a:p>
            <a:r>
              <a:rPr lang="en-US" altLang="zh-TW" dirty="0"/>
              <a:t>Hardware-assisted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937" y="1326205"/>
            <a:ext cx="4040188" cy="296346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Walk any requested address</a:t>
            </a:r>
          </a:p>
          <a:p>
            <a:pPr lvl="1"/>
            <a:r>
              <a:rPr lang="en-US" altLang="zh-TW" dirty="0"/>
              <a:t>Appropriate to programs that have a large amount of page table miss when executing</a:t>
            </a:r>
          </a:p>
          <a:p>
            <a:pPr lvl="1"/>
            <a:r>
              <a:rPr lang="en-US" altLang="zh-TW" dirty="0"/>
              <a:t>Less chance to exit VM (less context switch)</a:t>
            </a:r>
          </a:p>
          <a:p>
            <a:r>
              <a:rPr lang="en-US" altLang="zh-TW" dirty="0"/>
              <a:t>Two-layer EPT</a:t>
            </a:r>
          </a:p>
          <a:p>
            <a:pPr lvl="1"/>
            <a:r>
              <a:rPr lang="en-US" altLang="zh-TW" dirty="0"/>
              <a:t>Means each access needs to walk two tables</a:t>
            </a:r>
          </a:p>
          <a:p>
            <a:r>
              <a:rPr lang="en-US" altLang="zh-TW" dirty="0"/>
              <a:t>Easier to develop</a:t>
            </a:r>
          </a:p>
          <a:p>
            <a:pPr lvl="1"/>
            <a:r>
              <a:rPr lang="en-US" altLang="zh-TW" dirty="0"/>
              <a:t>Many particular registers</a:t>
            </a:r>
          </a:p>
          <a:p>
            <a:pPr lvl="1"/>
            <a:r>
              <a:rPr lang="en-US" altLang="zh-TW" dirty="0"/>
              <a:t>Hardware helps guest OS to notify the VMM</a:t>
            </a:r>
          </a:p>
          <a:p>
            <a:pPr lvl="1"/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09765" y="846384"/>
            <a:ext cx="4041775" cy="479822"/>
          </a:xfrm>
        </p:spPr>
        <p:txBody>
          <a:bodyPr/>
          <a:lstStyle/>
          <a:p>
            <a:r>
              <a:rPr lang="en-US" altLang="zh-TW" dirty="0"/>
              <a:t>Software solution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09765" y="1326205"/>
            <a:ext cx="4041775" cy="296346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Only walk when SPT entry miss</a:t>
            </a:r>
          </a:p>
          <a:p>
            <a:pPr lvl="1"/>
            <a:r>
              <a:rPr lang="en-US" altLang="zh-TW" dirty="0"/>
              <a:t>Appropriate to programs that would access only some addresses frequently</a:t>
            </a:r>
          </a:p>
          <a:p>
            <a:pPr lvl="1"/>
            <a:r>
              <a:rPr lang="en-US" altLang="zh-TW" dirty="0"/>
              <a:t>Every access might be intercepted by VMM (many traps)</a:t>
            </a:r>
          </a:p>
          <a:p>
            <a:r>
              <a:rPr lang="en-US" altLang="zh-TW" dirty="0"/>
              <a:t>One reference</a:t>
            </a:r>
          </a:p>
          <a:p>
            <a:pPr lvl="1"/>
            <a:r>
              <a:rPr lang="en-US" altLang="zh-TW" dirty="0"/>
              <a:t>Fast and convenient when page hit</a:t>
            </a:r>
          </a:p>
          <a:p>
            <a:r>
              <a:rPr lang="en-US" altLang="zh-TW" dirty="0"/>
              <a:t>Hard to develop</a:t>
            </a:r>
          </a:p>
          <a:p>
            <a:pPr lvl="1"/>
            <a:r>
              <a:rPr lang="en-US" altLang="zh-TW" dirty="0"/>
              <a:t>Two-layer structure </a:t>
            </a:r>
          </a:p>
          <a:p>
            <a:pPr lvl="1"/>
            <a:r>
              <a:rPr lang="en-US" altLang="zh-TW" dirty="0"/>
              <a:t>Complicated reverse map</a:t>
            </a:r>
          </a:p>
          <a:p>
            <a:pPr lvl="1"/>
            <a:r>
              <a:rPr lang="en-US" altLang="zh-TW" dirty="0"/>
              <a:t>Permission emulation</a:t>
            </a:r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180274D9-C623-D7D6-6D1D-68C8D7A7B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700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Combination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5510" y="803693"/>
            <a:ext cx="7761290" cy="38815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Is hardware-assisted implementation a definite winner? </a:t>
            </a:r>
          </a:p>
          <a:p>
            <a:pPr lvl="1"/>
            <a:r>
              <a:rPr lang="en-US" altLang="zh-TW" dirty="0"/>
              <a:t>No </a:t>
            </a:r>
          </a:p>
          <a:p>
            <a:pPr lvl="1"/>
            <a:r>
              <a:rPr lang="en-US" altLang="zh-TW" dirty="0"/>
              <a:t>How about combining these two methods?</a:t>
            </a:r>
          </a:p>
          <a:p>
            <a:r>
              <a:rPr lang="en-US" altLang="zh-TW" dirty="0"/>
              <a:t>Selective memory virtualization</a:t>
            </a:r>
          </a:p>
          <a:p>
            <a:pPr lvl="1"/>
            <a:r>
              <a:rPr lang="en-US" altLang="zh-TW" dirty="0"/>
              <a:t>The VMM can dynamically choose the memory management mechanism depending on the executing status.</a:t>
            </a:r>
          </a:p>
          <a:p>
            <a:pPr lvl="1"/>
            <a:r>
              <a:rPr lang="en-US" altLang="zh-TW" dirty="0"/>
              <a:t>Challenge</a:t>
            </a:r>
          </a:p>
          <a:p>
            <a:pPr lvl="2"/>
            <a:r>
              <a:rPr lang="en-US" altLang="zh-TW" dirty="0"/>
              <a:t>Hard to figure out the standard that we judge a program performs too many page table misses</a:t>
            </a:r>
          </a:p>
          <a:p>
            <a:pPr lvl="2"/>
            <a:r>
              <a:rPr lang="en-US" altLang="zh-TW" dirty="0"/>
              <a:t>An accurate algorithm to sample behaviors of a program is necessary</a:t>
            </a:r>
          </a:p>
          <a:p>
            <a:pPr lvl="1"/>
            <a:r>
              <a:rPr lang="en-US" altLang="zh-TW" dirty="0"/>
              <a:t>Group from Peking University completed a selective solution on VEE 2011</a:t>
            </a:r>
          </a:p>
          <a:p>
            <a:pPr lvl="2"/>
            <a:r>
              <a:rPr lang="en-US" altLang="zh-TW" dirty="0"/>
              <a:t>Gain just a little bit performance improvement</a:t>
            </a:r>
          </a:p>
          <a:p>
            <a:pPr lvl="2"/>
            <a:r>
              <a:rPr lang="en-US" altLang="zh-TW" dirty="0"/>
              <a:t>For now, it’s not worth to do so.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DBE03FA-2AFF-7290-F166-A99C25A36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9062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124" y="108349"/>
            <a:ext cx="7785566" cy="519113"/>
          </a:xfrm>
        </p:spPr>
        <p:txBody>
          <a:bodyPr/>
          <a:lstStyle/>
          <a:p>
            <a:r>
              <a:rPr lang="en-US" altLang="zh-TW" dirty="0"/>
              <a:t>Selective Memory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199" y="844151"/>
            <a:ext cx="4810715" cy="3436535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Experiment data</a:t>
            </a:r>
          </a:p>
          <a:p>
            <a:pPr lvl="1"/>
            <a:r>
              <a:rPr lang="en-US" altLang="zh-TW" sz="1600" dirty="0"/>
              <a:t>The bar shows the normalized execution time</a:t>
            </a:r>
          </a:p>
          <a:p>
            <a:pPr lvl="1"/>
            <a:r>
              <a:rPr lang="en-US" altLang="zh-TW" sz="1600" dirty="0"/>
              <a:t>The lower, the better.</a:t>
            </a:r>
          </a:p>
          <a:p>
            <a:pPr lvl="1"/>
            <a:r>
              <a:rPr lang="en-US" altLang="zh-TW" sz="1600" dirty="0"/>
              <a:t>HAP: hardware-assisted page table</a:t>
            </a:r>
          </a:p>
          <a:p>
            <a:pPr lvl="1"/>
            <a:r>
              <a:rPr lang="en-US" altLang="zh-TW" sz="1600" dirty="0"/>
              <a:t>SP: shadow page table</a:t>
            </a:r>
          </a:p>
          <a:p>
            <a:pPr lvl="1"/>
            <a:r>
              <a:rPr lang="en-US" altLang="zh-TW" sz="1600" dirty="0"/>
              <a:t>DSP: dynamic selective page table</a:t>
            </a:r>
          </a:p>
          <a:p>
            <a:pPr lvl="1"/>
            <a:r>
              <a:rPr lang="en-US" altLang="zh-TW" sz="1600" dirty="0"/>
              <a:t>Take hardware extension as 100%</a:t>
            </a:r>
          </a:p>
          <a:p>
            <a:r>
              <a:rPr lang="en-US" altLang="zh-TW" sz="2000" dirty="0"/>
              <a:t>We can see that…</a:t>
            </a:r>
          </a:p>
          <a:p>
            <a:pPr lvl="1"/>
            <a:r>
              <a:rPr lang="en-US" altLang="zh-TW" sz="1600" dirty="0"/>
              <a:t>Generally HAP is faster than SPT, but not always.</a:t>
            </a:r>
          </a:p>
          <a:p>
            <a:pPr lvl="1"/>
            <a:r>
              <a:rPr lang="en-US" altLang="zh-TW" sz="1600" dirty="0"/>
              <a:t>The performance of DSP is best , but only tiny disparities. (about 2%)</a:t>
            </a:r>
            <a:endParaRPr lang="zh-TW" altLang="en-US" sz="1600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48" y="1335420"/>
            <a:ext cx="3439608" cy="2125677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FEBDAFE-D298-86B1-E2D7-346EBD5B7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478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32" y="108349"/>
            <a:ext cx="7793658" cy="519113"/>
          </a:xfrm>
        </p:spPr>
        <p:txBody>
          <a:bodyPr/>
          <a:lstStyle/>
          <a:p>
            <a:r>
              <a:rPr lang="en-US" dirty="0"/>
              <a:t>Memory Virtualization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032" y="844153"/>
            <a:ext cx="7804768" cy="36718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Software implementation</a:t>
            </a:r>
          </a:p>
          <a:p>
            <a:pPr lvl="1"/>
            <a:r>
              <a:rPr lang="en-US" dirty="0"/>
              <a:t>Memory architecture</a:t>
            </a:r>
          </a:p>
          <a:p>
            <a:pPr lvl="2"/>
            <a:r>
              <a:rPr lang="en-US" sz="2100" dirty="0"/>
              <a:t>MMU (memory management unit)</a:t>
            </a:r>
          </a:p>
          <a:p>
            <a:pPr lvl="2"/>
            <a:r>
              <a:rPr lang="en-US" sz="2100" dirty="0"/>
              <a:t>TLB (translation look-aside buffer)</a:t>
            </a:r>
          </a:p>
          <a:p>
            <a:pPr lvl="1"/>
            <a:r>
              <a:rPr lang="en-US" dirty="0"/>
              <a:t>Shadow page table</a:t>
            </a:r>
          </a:p>
          <a:p>
            <a:pPr lvl="2"/>
            <a:r>
              <a:rPr lang="en-US" sz="2100" dirty="0"/>
              <a:t>MMU virtualization by virtual PTBR</a:t>
            </a:r>
          </a:p>
          <a:p>
            <a:pPr lvl="2"/>
            <a:r>
              <a:rPr lang="en-US" sz="2100" dirty="0"/>
              <a:t>Shadow page table construction</a:t>
            </a:r>
          </a:p>
          <a:p>
            <a:pPr lvl="2"/>
            <a:r>
              <a:rPr lang="en-US" sz="2100" dirty="0"/>
              <a:t>Page fault and page table protection</a:t>
            </a:r>
            <a:br>
              <a:rPr lang="en-US" sz="2100" dirty="0"/>
            </a:br>
            <a:endParaRPr lang="en-US" sz="2100" dirty="0"/>
          </a:p>
          <a:p>
            <a:r>
              <a:rPr lang="en-US" dirty="0"/>
              <a:t>Hardware assistance</a:t>
            </a:r>
          </a:p>
          <a:p>
            <a:pPr lvl="1"/>
            <a:r>
              <a:rPr lang="en-US" dirty="0"/>
              <a:t>Extended page table</a:t>
            </a:r>
          </a:p>
          <a:p>
            <a:pPr lvl="2"/>
            <a:r>
              <a:rPr lang="en-US" sz="2100" dirty="0"/>
              <a:t>Hardware walk guest and host page table simultaneously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D75EB82-A5A2-D866-AD4A-BB7BDA583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4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Page Tables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3940" y="792369"/>
            <a:ext cx="6767976" cy="2050294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page table is the data structure used by a virtual memory system to store the mapping between virtual addresses and physical addresses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table base register (TTBR)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page table base register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register that stores the address of the base page table for MMU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221" y="2842663"/>
            <a:ext cx="4401557" cy="173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CA63A66-F620-1198-82D5-B9C46EFFC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7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nblogs.com/cnblogs_com/cornflower/MM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913" y="2365132"/>
            <a:ext cx="3686807" cy="218654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/>
          <a:lstStyle/>
          <a:p>
            <a:r>
              <a:rPr lang="en-US" altLang="zh-TW" dirty="0"/>
              <a:t>TLB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306" y="813828"/>
            <a:ext cx="7760262" cy="1573322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look-aside buffer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CPU cache that memory management hardware uses to improve virtual address translation speed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TLB is typically implemented as content-addressable memory (CAM)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CAM search key is the virtual address and the search result is a physical address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48AD76CA-3738-D1CD-C42F-297B93AFA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485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Brief introduction to ARMv7 VMSA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1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9664" y="108349"/>
            <a:ext cx="7826026" cy="519113"/>
          </a:xfrm>
        </p:spPr>
        <p:txBody>
          <a:bodyPr/>
          <a:lstStyle/>
          <a:p>
            <a:r>
              <a:rPr lang="en-US" altLang="zh-TW" dirty="0"/>
              <a:t>ARMv7 VMSA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4860" y="844153"/>
            <a:ext cx="7731940" cy="367188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VMSA: Virtual memory system architecture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four mapping types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16MB Super section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1MB Section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64KB Large page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4KB Small page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a 32-bit two-layer translation table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features (virtualization extension and 64-bit large physical address extension) would be mentioned in the future class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36F624C-8111-F9C5-7F35-9C6592145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807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altLang="zh-TW" dirty="0"/>
              <a:t>L1 Page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8216" y="844153"/>
            <a:ext cx="7533685" cy="342035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First-level table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properties for a Section and Super-section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properties and pointers to a second-level table for a Large page or a Small page.</a:t>
            </a:r>
          </a:p>
          <a:p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 descriptor[1:0]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0b00, invalid or fault entry</a:t>
            </a:r>
          </a:p>
          <a:p>
            <a:pPr lvl="2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fault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0b01, page table</a:t>
            </a:r>
          </a:p>
          <a:p>
            <a:pPr lvl="2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of 2</a:t>
            </a:r>
            <a:r>
              <a:rPr lang="en-US" altLang="zh-TW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translation table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0b10, section of super-section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0b11, special usage with PXN attribute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D5F4EC3-1320-DE76-54E2-0D234521E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637595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2521</TotalTime>
  <Words>2206</Words>
  <Application>Microsoft Office PowerPoint</Application>
  <PresentationFormat>全屏显示(16:9)</PresentationFormat>
  <Paragraphs>453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MS Sans Serif</vt:lpstr>
      <vt:lpstr>Arial</vt:lpstr>
      <vt:lpstr>Calibri</vt:lpstr>
      <vt:lpstr>Times New Roman</vt:lpstr>
      <vt:lpstr>Wingdings</vt:lpstr>
      <vt:lpstr>NTHU UniCloud</vt:lpstr>
      <vt:lpstr>CSC6032 – Advanced Operating Systems</vt:lpstr>
      <vt:lpstr>Outline</vt:lpstr>
      <vt:lpstr>Basic concept of memory management</vt:lpstr>
      <vt:lpstr>Memory Management Unit</vt:lpstr>
      <vt:lpstr>Page Tables</vt:lpstr>
      <vt:lpstr>TLB</vt:lpstr>
      <vt:lpstr>Brief introduction to ARMv7 VMSA</vt:lpstr>
      <vt:lpstr>ARMv7 VMSA</vt:lpstr>
      <vt:lpstr>L1 Page Table</vt:lpstr>
      <vt:lpstr>1st Page Table Descriptor</vt:lpstr>
      <vt:lpstr>L2 Page Table</vt:lpstr>
      <vt:lpstr>2nd Page Table Descriptor</vt:lpstr>
      <vt:lpstr>Memory Virtualization</vt:lpstr>
      <vt:lpstr>Memory Management on a VM</vt:lpstr>
      <vt:lpstr>Memory Virtualization</vt:lpstr>
      <vt:lpstr>Memory Virtualization</vt:lpstr>
      <vt:lpstr>Goals of Memory Virtualization</vt:lpstr>
      <vt:lpstr>Memory Virtualization</vt:lpstr>
      <vt:lpstr>Shadow Page Table</vt:lpstr>
      <vt:lpstr>Shadow Page Table (1)</vt:lpstr>
      <vt:lpstr>Shadow Page Table (2)</vt:lpstr>
      <vt:lpstr>Shadow Page Table</vt:lpstr>
      <vt:lpstr>Shadow Page Table</vt:lpstr>
      <vt:lpstr>SPT Maintenance</vt:lpstr>
      <vt:lpstr>Shadow Page Table</vt:lpstr>
      <vt:lpstr>Big Overhead</vt:lpstr>
      <vt:lpstr>Page Walking Process on ARM </vt:lpstr>
      <vt:lpstr>Step 1</vt:lpstr>
      <vt:lpstr>Step 2</vt:lpstr>
      <vt:lpstr>Step 3</vt:lpstr>
      <vt:lpstr>Steps 4 &amp; 5</vt:lpstr>
      <vt:lpstr>Optimization For SPT</vt:lpstr>
      <vt:lpstr>Optimization For SPT (1)</vt:lpstr>
      <vt:lpstr>Optimization for SPT (2)</vt:lpstr>
      <vt:lpstr>Other Issues</vt:lpstr>
      <vt:lpstr>Memory Virtualization</vt:lpstr>
      <vt:lpstr>Hardware Assistance - Overview</vt:lpstr>
      <vt:lpstr>Hardware Solution</vt:lpstr>
      <vt:lpstr>Extended Page Table</vt:lpstr>
      <vt:lpstr>Extended Page Table</vt:lpstr>
      <vt:lpstr>Memory Virtualization</vt:lpstr>
      <vt:lpstr>Questions</vt:lpstr>
      <vt:lpstr>Comparisons</vt:lpstr>
      <vt:lpstr>Combination</vt:lpstr>
      <vt:lpstr>Selective Memory Virtualization</vt:lpstr>
      <vt:lpstr>Memory Virtualization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Prof. Chung Yehching (SDS)</cp:lastModifiedBy>
  <cp:revision>274</cp:revision>
  <dcterms:created xsi:type="dcterms:W3CDTF">2015-06-05T07:23:35Z</dcterms:created>
  <dcterms:modified xsi:type="dcterms:W3CDTF">2023-10-17T01:55:13Z</dcterms:modified>
</cp:coreProperties>
</file>